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58"/>
  </p:notesMasterIdLst>
  <p:sldIdLst>
    <p:sldId id="331" r:id="rId3"/>
    <p:sldId id="712" r:id="rId4"/>
    <p:sldId id="650" r:id="rId5"/>
    <p:sldId id="653" r:id="rId6"/>
    <p:sldId id="659" r:id="rId7"/>
    <p:sldId id="694" r:id="rId8"/>
    <p:sldId id="695" r:id="rId9"/>
    <p:sldId id="696" r:id="rId10"/>
    <p:sldId id="690" r:id="rId11"/>
    <p:sldId id="691" r:id="rId12"/>
    <p:sldId id="713" r:id="rId13"/>
    <p:sldId id="693" r:id="rId14"/>
    <p:sldId id="714" r:id="rId15"/>
    <p:sldId id="655" r:id="rId16"/>
    <p:sldId id="700" r:id="rId17"/>
    <p:sldId id="701" r:id="rId18"/>
    <p:sldId id="702" r:id="rId19"/>
    <p:sldId id="703" r:id="rId20"/>
    <p:sldId id="704" r:id="rId21"/>
    <p:sldId id="705" r:id="rId22"/>
    <p:sldId id="706" r:id="rId23"/>
    <p:sldId id="656" r:id="rId24"/>
    <p:sldId id="657" r:id="rId25"/>
    <p:sldId id="658" r:id="rId26"/>
    <p:sldId id="664" r:id="rId27"/>
    <p:sldId id="709" r:id="rId28"/>
    <p:sldId id="662" r:id="rId29"/>
    <p:sldId id="663" r:id="rId30"/>
    <p:sldId id="708" r:id="rId31"/>
    <p:sldId id="710" r:id="rId32"/>
    <p:sldId id="665" r:id="rId33"/>
    <p:sldId id="666" r:id="rId34"/>
    <p:sldId id="667" r:id="rId35"/>
    <p:sldId id="668" r:id="rId36"/>
    <p:sldId id="669" r:id="rId37"/>
    <p:sldId id="670" r:id="rId38"/>
    <p:sldId id="671" r:id="rId39"/>
    <p:sldId id="672" r:id="rId40"/>
    <p:sldId id="673" r:id="rId41"/>
    <p:sldId id="674" r:id="rId42"/>
    <p:sldId id="675" r:id="rId43"/>
    <p:sldId id="676" r:id="rId44"/>
    <p:sldId id="677"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Lst>
  <p:sldSz cx="9144000" cy="6858000" type="screen4x3"/>
  <p:notesSz cx="6797675" cy="992822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00FF00"/>
    <a:srgbClr val="777777"/>
    <a:srgbClr val="4D4D4D"/>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821" autoAdjust="0"/>
  </p:normalViewPr>
  <p:slideViewPr>
    <p:cSldViewPr>
      <p:cViewPr>
        <p:scale>
          <a:sx n="75" d="100"/>
          <a:sy n="75" d="100"/>
        </p:scale>
        <p:origin x="-1026" y="-288"/>
      </p:cViewPr>
      <p:guideLst>
        <p:guide orient="horz" pos="2160"/>
        <p:guide pos="2880"/>
      </p:guideLst>
    </p:cSldViewPr>
  </p:slideViewPr>
  <p:outlineViewPr>
    <p:cViewPr>
      <p:scale>
        <a:sx n="33" d="100"/>
        <a:sy n="33" d="100"/>
      </p:scale>
      <p:origin x="258" y="41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2007__al__ma_Kitab_1.package"/><Relationship Id="rId1" Type="http://schemas.openxmlformats.org/officeDocument/2006/relationships/image" Target="../media/image8.jpe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2007__al__ma_Kitab_2.package"/><Relationship Id="rId1" Type="http://schemas.openxmlformats.org/officeDocument/2006/relationships/image" Target="../media/image9.jpe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2007__al__ma_Kitab_3.package"/><Relationship Id="rId1" Type="http://schemas.openxmlformats.org/officeDocument/2006/relationships/image" Target="../media/image10.jpe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2007__al__ma_Kitab_4.package"/><Relationship Id="rId1" Type="http://schemas.openxmlformats.org/officeDocument/2006/relationships/image" Target="../media/image10.jpeg"/></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27"/>
  <c:chart>
    <c:plotArea>
      <c:layout/>
      <c:barChart>
        <c:barDir val="col"/>
        <c:grouping val="clustered"/>
        <c:ser>
          <c:idx val="0"/>
          <c:order val="0"/>
          <c:tx>
            <c:strRef>
              <c:f>Sayfa1!$B$1</c:f>
              <c:strCache>
                <c:ptCount val="1"/>
                <c:pt idx="0">
                  <c:v>2007</c:v>
                </c:pt>
              </c:strCache>
            </c:strRef>
          </c:tx>
          <c:spPr>
            <a:solidFill>
              <a:srgbClr val="FF0000"/>
            </a:solidFill>
          </c:spPr>
          <c:dLbls>
            <c:dLbl>
              <c:idx val="0"/>
              <c:layout>
                <c:manualLayout>
                  <c:x val="-4.1666666666666692E-2"/>
                  <c:y val="0"/>
                </c:manualLayout>
              </c:layout>
              <c:dLblPos val="outEnd"/>
              <c:showVal val="1"/>
            </c:dLbl>
            <c:dLbl>
              <c:idx val="1"/>
              <c:layout>
                <c:manualLayout>
                  <c:x val="-9.0277777777777693E-2"/>
                  <c:y val="7.9365079365079534E-3"/>
                </c:manualLayout>
              </c:layout>
              <c:dLblPos val="outEnd"/>
              <c:showVal val="1"/>
            </c:dLbl>
            <c:txPr>
              <a:bodyPr/>
              <a:lstStyle/>
              <a:p>
                <a:pPr>
                  <a:defRPr sz="1600" b="1"/>
                </a:pPr>
                <a:endParaRPr lang="en-US"/>
              </a:p>
            </c:txPr>
            <c:showVal val="1"/>
          </c:dLbls>
          <c:cat>
            <c:strRef>
              <c:f>Sayfa1!$A$2:$A$3</c:f>
              <c:strCache>
                <c:ptCount val="2"/>
                <c:pt idx="0">
                  <c:v>Transfer Giderleri</c:v>
                </c:pt>
                <c:pt idx="1">
                  <c:v>Personel Giderleri</c:v>
                </c:pt>
              </c:strCache>
            </c:strRef>
          </c:cat>
          <c:val>
            <c:numRef>
              <c:f>Sayfa1!$B$2:$B$3</c:f>
              <c:numCache>
                <c:formatCode>_-* #,##0\ _Y_T_L_-;\-* #,##0\ _Y_T_L_-;_-* "-"??\ _Y_T_L_-;_-@_-</c:formatCode>
                <c:ptCount val="2"/>
                <c:pt idx="0">
                  <c:v>96070829</c:v>
                </c:pt>
                <c:pt idx="1">
                  <c:v>219831341</c:v>
                </c:pt>
              </c:numCache>
            </c:numRef>
          </c:val>
        </c:ser>
        <c:ser>
          <c:idx val="1"/>
          <c:order val="1"/>
          <c:tx>
            <c:strRef>
              <c:f>Sayfa1!$C$1</c:f>
              <c:strCache>
                <c:ptCount val="1"/>
                <c:pt idx="0">
                  <c:v>2008</c:v>
                </c:pt>
              </c:strCache>
            </c:strRef>
          </c:tx>
          <c:spPr>
            <a:solidFill>
              <a:schemeClr val="accent2">
                <a:lumMod val="75000"/>
              </a:schemeClr>
            </a:solidFill>
            <a:scene3d>
              <a:camera prst="orthographicFront"/>
              <a:lightRig rig="threePt" dir="t">
                <a:rot lat="0" lon="0" rev="1200000"/>
              </a:lightRig>
            </a:scene3d>
            <a:sp3d>
              <a:bevelT w="63500" h="25400"/>
            </a:sp3d>
          </c:spPr>
          <c:dLbls>
            <c:txPr>
              <a:bodyPr/>
              <a:lstStyle/>
              <a:p>
                <a:pPr>
                  <a:defRPr sz="1600" b="1"/>
                </a:pPr>
                <a:endParaRPr lang="en-US"/>
              </a:p>
            </c:txPr>
            <c:showVal val="1"/>
          </c:dLbls>
          <c:cat>
            <c:strRef>
              <c:f>Sayfa1!$A$2:$A$3</c:f>
              <c:strCache>
                <c:ptCount val="2"/>
                <c:pt idx="0">
                  <c:v>Transfer Giderleri</c:v>
                </c:pt>
                <c:pt idx="1">
                  <c:v>Personel Giderleri</c:v>
                </c:pt>
              </c:strCache>
            </c:strRef>
          </c:cat>
          <c:val>
            <c:numRef>
              <c:f>Sayfa1!$C$2:$C$3</c:f>
              <c:numCache>
                <c:formatCode>_-* #,##0\ _Y_T_L_-;\-* #,##0\ _Y_T_L_-;_-* "-"??\ _Y_T_L_-;_-@_-</c:formatCode>
                <c:ptCount val="2"/>
                <c:pt idx="0">
                  <c:v>119300945</c:v>
                </c:pt>
                <c:pt idx="1">
                  <c:v>230817753</c:v>
                </c:pt>
              </c:numCache>
            </c:numRef>
          </c:val>
        </c:ser>
        <c:ser>
          <c:idx val="2"/>
          <c:order val="2"/>
          <c:tx>
            <c:strRef>
              <c:f>Sayfa1!$D$1</c:f>
              <c:strCache>
                <c:ptCount val="1"/>
                <c:pt idx="0">
                  <c:v>2009</c:v>
                </c:pt>
              </c:strCache>
            </c:strRef>
          </c:tx>
          <c:spPr>
            <a:solidFill>
              <a:srgbClr val="FFC000"/>
            </a:solidFill>
          </c:spPr>
          <c:dLbls>
            <c:dLbl>
              <c:idx val="0"/>
              <c:layout>
                <c:manualLayout>
                  <c:x val="4.6296296296296805E-3"/>
                  <c:y val="-4.365079365079378E-2"/>
                </c:manualLayout>
              </c:layout>
              <c:dLblPos val="outEnd"/>
              <c:showVal val="1"/>
            </c:dLbl>
            <c:txPr>
              <a:bodyPr/>
              <a:lstStyle/>
              <a:p>
                <a:pPr>
                  <a:defRPr sz="1600" b="1"/>
                </a:pPr>
                <a:endParaRPr lang="en-US"/>
              </a:p>
            </c:txPr>
            <c:showVal val="1"/>
          </c:dLbls>
          <c:cat>
            <c:strRef>
              <c:f>Sayfa1!$A$2:$A$3</c:f>
              <c:strCache>
                <c:ptCount val="2"/>
                <c:pt idx="0">
                  <c:v>Transfer Giderleri</c:v>
                </c:pt>
                <c:pt idx="1">
                  <c:v>Personel Giderleri</c:v>
                </c:pt>
              </c:strCache>
            </c:strRef>
          </c:cat>
          <c:val>
            <c:numRef>
              <c:f>Sayfa1!$D$2:$D$3</c:f>
              <c:numCache>
                <c:formatCode>_-* #,##0\ _Y_T_L_-;\-* #,##0\ _Y_T_L_-;_-* "-"??\ _Y_T_L_-;_-@_-</c:formatCode>
                <c:ptCount val="2"/>
                <c:pt idx="0">
                  <c:v>127453169</c:v>
                </c:pt>
                <c:pt idx="1">
                  <c:v>293376917</c:v>
                </c:pt>
              </c:numCache>
            </c:numRef>
          </c:val>
        </c:ser>
        <c:axId val="43785600"/>
        <c:axId val="12333440"/>
      </c:barChart>
      <c:catAx>
        <c:axId val="43785600"/>
        <c:scaling>
          <c:orientation val="minMax"/>
        </c:scaling>
        <c:axPos val="b"/>
        <c:numFmt formatCode="General" sourceLinked="1"/>
        <c:tickLblPos val="nextTo"/>
        <c:txPr>
          <a:bodyPr/>
          <a:lstStyle/>
          <a:p>
            <a:pPr>
              <a:defRPr sz="1400" b="1">
                <a:latin typeface="Times New Roman" pitchFamily="18" charset="0"/>
                <a:cs typeface="Times New Roman" pitchFamily="18" charset="0"/>
              </a:defRPr>
            </a:pPr>
            <a:endParaRPr lang="en-US"/>
          </a:p>
        </c:txPr>
        <c:crossAx val="12333440"/>
        <c:crosses val="autoZero"/>
        <c:auto val="1"/>
        <c:lblAlgn val="ctr"/>
        <c:lblOffset val="100"/>
      </c:catAx>
      <c:valAx>
        <c:axId val="12333440"/>
        <c:scaling>
          <c:orientation val="minMax"/>
        </c:scaling>
        <c:axPos val="l"/>
        <c:majorGridlines/>
        <c:numFmt formatCode="_-* #,##0\ _Y_T_L_-;\-* #,##0\ _Y_T_L_-;_-* &quot;-&quot;??\ _Y_T_L_-;_-@_-" sourceLinked="1"/>
        <c:tickLblPos val="nextTo"/>
        <c:txPr>
          <a:bodyPr/>
          <a:lstStyle/>
          <a:p>
            <a:pPr>
              <a:defRPr sz="1100" b="1">
                <a:latin typeface="Times New Roman" pitchFamily="18" charset="0"/>
                <a:cs typeface="Times New Roman" pitchFamily="18" charset="0"/>
              </a:defRPr>
            </a:pPr>
            <a:endParaRPr lang="en-US"/>
          </a:p>
        </c:txPr>
        <c:crossAx val="43785600"/>
        <c:crosses val="autoZero"/>
        <c:crossBetween val="between"/>
      </c:valAx>
      <c:spPr>
        <a:blipFill dpi="0" rotWithShape="1">
          <a:blip xmlns:r="http://schemas.openxmlformats.org/officeDocument/2006/relationships" r:embed="rId1">
            <a:alphaModFix amt="0"/>
          </a:blip>
          <a:srcRect/>
          <a:stretch>
            <a:fillRect/>
          </a:stretch>
        </a:blipFill>
        <a:ln w="9524"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plotArea>
    <c:legend>
      <c:legendPos val="r"/>
      <c:txPr>
        <a:bodyPr/>
        <a:lstStyle/>
        <a:p>
          <a:pPr>
            <a:defRPr sz="1400" b="1">
              <a:latin typeface="Times New Roman" pitchFamily="18" charset="0"/>
              <a:cs typeface="Times New Roman" pitchFamily="18" charset="0"/>
            </a:defRPr>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31"/>
  <c:chart>
    <c:plotArea>
      <c:layout>
        <c:manualLayout>
          <c:layoutTarget val="inner"/>
          <c:xMode val="edge"/>
          <c:yMode val="edge"/>
          <c:x val="0.11658172936716243"/>
          <c:y val="3.0159682103651823E-2"/>
          <c:w val="0.77438696898998738"/>
          <c:h val="0.80628956666701612"/>
        </c:manualLayout>
      </c:layout>
      <c:barChart>
        <c:barDir val="col"/>
        <c:grouping val="clustered"/>
        <c:ser>
          <c:idx val="0"/>
          <c:order val="0"/>
          <c:tx>
            <c:strRef>
              <c:f>Sayfa1!$B$1</c:f>
              <c:strCache>
                <c:ptCount val="1"/>
                <c:pt idx="0">
                  <c:v>2007</c:v>
                </c:pt>
              </c:strCache>
            </c:strRef>
          </c:tx>
          <c:spPr>
            <a:solidFill>
              <a:srgbClr val="FFC000"/>
            </a:solidFill>
            <a:scene3d>
              <a:camera prst="orthographicFront"/>
              <a:lightRig rig="threePt" dir="t">
                <a:rot lat="0" lon="0" rev="1200000"/>
              </a:lightRig>
            </a:scene3d>
            <a:sp3d>
              <a:bevelT w="127000" h="25400"/>
            </a:sp3d>
          </c:spPr>
          <c:dLbls>
            <c:dLbl>
              <c:idx val="1"/>
              <c:layout>
                <c:manualLayout>
                  <c:x val="-5.399792315680265E-2"/>
                  <c:y val="2.3809523809523812E-2"/>
                </c:manualLayout>
              </c:layout>
              <c:dLblPos val="outEnd"/>
              <c:showVal val="1"/>
            </c:dLbl>
            <c:dLbl>
              <c:idx val="2"/>
              <c:layout>
                <c:manualLayout>
                  <c:x val="-3.4722222222222224E-2"/>
                  <c:y val="2.3809523809523812E-2"/>
                </c:manualLayout>
              </c:layout>
              <c:dLblPos val="outEnd"/>
              <c:showVal val="1"/>
            </c:dLbl>
            <c:dLbl>
              <c:idx val="3"/>
              <c:layout>
                <c:manualLayout>
                  <c:x val="-3.9460020768431983E-2"/>
                  <c:y val="0.13492063492063489"/>
                </c:manualLayout>
              </c:layout>
              <c:dLblPos val="outEnd"/>
              <c:showVal val="1"/>
            </c:dLbl>
            <c:dLbl>
              <c:idx val="4"/>
              <c:layout>
                <c:manualLayout>
                  <c:x val="-3.9351851851851853E-2"/>
                  <c:y val="1.1904761904761921E-2"/>
                </c:manualLayout>
              </c:layout>
              <c:dLblPos val="outEnd"/>
              <c:showVal val="1"/>
            </c:dLbl>
            <c:dLbl>
              <c:idx val="5"/>
              <c:layout>
                <c:manualLayout>
                  <c:x val="-5.6074766355140193E-2"/>
                  <c:y val="7.9365079365079413E-3"/>
                </c:manualLayout>
              </c:layout>
              <c:dLblPos val="outEnd"/>
              <c:showVal val="1"/>
            </c:dLbl>
            <c:dLbl>
              <c:idx val="6"/>
              <c:layout>
                <c:manualLayout>
                  <c:x val="-4.8611111111111112E-2"/>
                  <c:y val="0"/>
                </c:manualLayout>
              </c:layout>
              <c:dLblPos val="outEnd"/>
              <c:showVal val="1"/>
            </c:dLbl>
            <c:dLbl>
              <c:idx val="7"/>
              <c:layout>
                <c:manualLayout>
                  <c:x val="-5.3882570234276533E-2"/>
                  <c:y val="3.7283621837549942E-2"/>
                </c:manualLayout>
              </c:layout>
              <c:dLblPos val="outEnd"/>
              <c:showVal val="1"/>
            </c:dLbl>
            <c:dLbl>
              <c:idx val="9"/>
              <c:layout>
                <c:manualLayout>
                  <c:x val="-8.3073727933541015E-3"/>
                  <c:y val="3.1746031746031737E-2"/>
                </c:manualLayout>
              </c:layout>
              <c:dLblPos val="outEnd"/>
              <c:showVal val="1"/>
            </c:dLbl>
            <c:txPr>
              <a:bodyPr/>
              <a:lstStyle/>
              <a:p>
                <a:pPr>
                  <a:defRPr sz="1199" b="1"/>
                </a:pPr>
                <a:endParaRPr lang="en-US"/>
              </a:p>
            </c:txPr>
            <c:showVal val="1"/>
          </c:dLbls>
          <c:cat>
            <c:strRef>
              <c:f>Sayfa1!$A$2:$A$11</c:f>
              <c:strCache>
                <c:ptCount val="10"/>
                <c:pt idx="1">
                  <c:v>Kapı Hasılatı           </c:v>
                </c:pt>
                <c:pt idx="3">
                  <c:v>Sponsorluk Ve     Reklam Geliri     </c:v>
                </c:pt>
                <c:pt idx="5">
                  <c:v>Yayın Geliri       </c:v>
                </c:pt>
                <c:pt idx="7">
                  <c:v>Ticari Gelirler      </c:v>
                </c:pt>
                <c:pt idx="9">
                  <c:v>Diğer Gelirler      </c:v>
                </c:pt>
              </c:strCache>
            </c:strRef>
          </c:cat>
          <c:val>
            <c:numRef>
              <c:f>Sayfa1!$B$2:$B$11</c:f>
              <c:numCache>
                <c:formatCode>_-* #,##0\ _Y_T_L_-;\-* #,##0\ _Y_T_L_-;_-* "-"??\ _Y_T_L_-;_-@_-</c:formatCode>
                <c:ptCount val="10"/>
                <c:pt idx="1">
                  <c:v>69126926</c:v>
                </c:pt>
                <c:pt idx="3">
                  <c:v>88557957</c:v>
                </c:pt>
                <c:pt idx="5">
                  <c:v>84791716</c:v>
                </c:pt>
                <c:pt idx="7">
                  <c:v>77716114</c:v>
                </c:pt>
                <c:pt idx="9">
                  <c:v>167972520</c:v>
                </c:pt>
              </c:numCache>
            </c:numRef>
          </c:val>
        </c:ser>
        <c:ser>
          <c:idx val="1"/>
          <c:order val="1"/>
          <c:tx>
            <c:strRef>
              <c:f>Sayfa1!$C$1</c:f>
              <c:strCache>
                <c:ptCount val="1"/>
                <c:pt idx="0">
                  <c:v>2008</c:v>
                </c:pt>
              </c:strCache>
            </c:strRef>
          </c:tx>
          <c:spPr>
            <a:solidFill>
              <a:srgbClr val="FF0000"/>
            </a:solidFill>
            <a:ln>
              <a:solidFill>
                <a:schemeClr val="bg1"/>
              </a:solidFill>
            </a:ln>
            <a:scene3d>
              <a:camera prst="orthographicFront"/>
              <a:lightRig rig="harsh" dir="t">
                <a:rot lat="0" lon="0" rev="3000000"/>
              </a:lightRig>
            </a:scene3d>
            <a:sp3d>
              <a:bevelT w="127000" h="44450" prst="angle"/>
              <a:bevelB w="82550" h="44450" prst="angle"/>
              <a:contourClr>
                <a:srgbClr val="000000"/>
              </a:contourClr>
            </a:sp3d>
          </c:spPr>
          <c:dLbls>
            <c:dLbl>
              <c:idx val="0"/>
              <c:layout>
                <c:manualLayout>
                  <c:x val="2.0833333333333412E-2"/>
                  <c:y val="3.9682539682539802E-3"/>
                </c:manualLayout>
              </c:layout>
              <c:dLblPos val="outEnd"/>
              <c:showVal val="1"/>
            </c:dLbl>
            <c:dLbl>
              <c:idx val="1"/>
              <c:layout>
                <c:manualLayout>
                  <c:x val="-3.5306334371754941E-2"/>
                  <c:y val="1.1904761904761921E-2"/>
                </c:manualLayout>
              </c:layout>
              <c:dLblPos val="outEnd"/>
              <c:showVal val="1"/>
            </c:dLbl>
            <c:dLbl>
              <c:idx val="3"/>
              <c:layout>
                <c:manualLayout>
                  <c:x val="-4.4753086419753133E-2"/>
                  <c:y val="-1.0652463382157145E-2"/>
                </c:manualLayout>
              </c:layout>
              <c:dLblPos val="outEnd"/>
              <c:showVal val="1"/>
            </c:dLbl>
            <c:dLbl>
              <c:idx val="4"/>
              <c:layout>
                <c:manualLayout>
                  <c:x val="0"/>
                  <c:y val="-3.5714285714285678E-2"/>
                </c:manualLayout>
              </c:layout>
              <c:dLblPos val="outEnd"/>
              <c:showVal val="1"/>
            </c:dLbl>
            <c:dLbl>
              <c:idx val="5"/>
              <c:layout>
                <c:manualLayout>
                  <c:x val="-1.6614745586708203E-2"/>
                  <c:y val="2.7777465316835406E-2"/>
                </c:manualLayout>
              </c:layout>
              <c:dLblPos val="outEnd"/>
              <c:showVal val="1"/>
            </c:dLbl>
            <c:dLbl>
              <c:idx val="6"/>
              <c:layout>
                <c:manualLayout>
                  <c:x val="-2.0833333333333412E-2"/>
                  <c:y val="-3.5714285714285754E-2"/>
                </c:manualLayout>
              </c:layout>
              <c:dLblPos val="outEnd"/>
              <c:showVal val="1"/>
            </c:dLbl>
            <c:dLbl>
              <c:idx val="7"/>
              <c:layout>
                <c:manualLayout>
                  <c:x val="-4.4753086419753133E-2"/>
                  <c:y val="1.5872799521897313E-2"/>
                </c:manualLayout>
              </c:layout>
              <c:dLblPos val="outEnd"/>
              <c:showVal val="1"/>
            </c:dLbl>
            <c:dLbl>
              <c:idx val="9"/>
              <c:layout>
                <c:manualLayout>
                  <c:x val="5.0550938077184797E-2"/>
                  <c:y val="5.167702905312618E-3"/>
                </c:manualLayout>
              </c:layout>
              <c:dLblPos val="outEnd"/>
              <c:showVal val="1"/>
            </c:dLbl>
            <c:txPr>
              <a:bodyPr/>
              <a:lstStyle/>
              <a:p>
                <a:pPr>
                  <a:defRPr sz="1199" b="1"/>
                </a:pPr>
                <a:endParaRPr lang="en-US"/>
              </a:p>
            </c:txPr>
            <c:showVal val="1"/>
          </c:dLbls>
          <c:cat>
            <c:strRef>
              <c:f>Sayfa1!$A$2:$A$11</c:f>
              <c:strCache>
                <c:ptCount val="10"/>
                <c:pt idx="1">
                  <c:v>Kapı Hasılatı           </c:v>
                </c:pt>
                <c:pt idx="3">
                  <c:v>Sponsorluk Ve     Reklam Geliri     </c:v>
                </c:pt>
                <c:pt idx="5">
                  <c:v>Yayın Geliri       </c:v>
                </c:pt>
                <c:pt idx="7">
                  <c:v>Ticari Gelirler      </c:v>
                </c:pt>
                <c:pt idx="9">
                  <c:v>Diğer Gelirler      </c:v>
                </c:pt>
              </c:strCache>
            </c:strRef>
          </c:cat>
          <c:val>
            <c:numRef>
              <c:f>Sayfa1!$C$2:$C$11</c:f>
              <c:numCache>
                <c:formatCode>_-* #,##0\ _Y_T_L_-;\-* #,##0\ _Y_T_L_-;_-* "-"??\ _Y_T_L_-;_-@_-</c:formatCode>
                <c:ptCount val="10"/>
                <c:pt idx="1">
                  <c:v>102746642</c:v>
                </c:pt>
                <c:pt idx="3">
                  <c:v>118235405</c:v>
                </c:pt>
                <c:pt idx="5">
                  <c:v>112587540</c:v>
                </c:pt>
                <c:pt idx="7">
                  <c:v>89722687</c:v>
                </c:pt>
                <c:pt idx="9">
                  <c:v>147588395</c:v>
                </c:pt>
              </c:numCache>
            </c:numRef>
          </c:val>
        </c:ser>
        <c:ser>
          <c:idx val="2"/>
          <c:order val="2"/>
          <c:tx>
            <c:strRef>
              <c:f>Sayfa1!$D$1</c:f>
              <c:strCache>
                <c:ptCount val="1"/>
                <c:pt idx="0">
                  <c:v>2009</c:v>
                </c:pt>
              </c:strCache>
            </c:strRef>
          </c:tx>
          <c:spPr>
            <a:solidFill>
              <a:srgbClr val="0033CC"/>
            </a:solidFill>
            <a:effectLst>
              <a:outerShdw blurRad="40000" dist="23000" dir="5400000" rotWithShape="0">
                <a:srgbClr val="FF0000">
                  <a:alpha val="35000"/>
                </a:srgbClr>
              </a:outerShdw>
            </a:effectLst>
            <a:scene3d>
              <a:camera prst="orthographicFront"/>
              <a:lightRig rig="threePt" dir="t">
                <a:rot lat="0" lon="0" rev="1200000"/>
              </a:lightRig>
            </a:scene3d>
            <a:sp3d>
              <a:bevelT h="25400"/>
            </a:sp3d>
          </c:spPr>
          <c:dLbls>
            <c:dLbl>
              <c:idx val="1"/>
              <c:layout>
                <c:manualLayout>
                  <c:x val="5.6074766355140193E-2"/>
                  <c:y val="3.5714285714285712E-2"/>
                </c:manualLayout>
              </c:layout>
              <c:dLblPos val="outEnd"/>
              <c:showVal val="1"/>
            </c:dLbl>
            <c:dLbl>
              <c:idx val="9"/>
              <c:layout>
                <c:manualLayout>
                  <c:x val="6.5305239622825112E-2"/>
                  <c:y val="0"/>
                </c:manualLayout>
              </c:layout>
              <c:dLblPos val="outEnd"/>
              <c:showVal val="1"/>
            </c:dLbl>
            <c:txPr>
              <a:bodyPr/>
              <a:lstStyle/>
              <a:p>
                <a:pPr>
                  <a:defRPr sz="1199" b="1"/>
                </a:pPr>
                <a:endParaRPr lang="en-US"/>
              </a:p>
            </c:txPr>
            <c:showVal val="1"/>
          </c:dLbls>
          <c:cat>
            <c:strRef>
              <c:f>Sayfa1!$A$2:$A$11</c:f>
              <c:strCache>
                <c:ptCount val="10"/>
                <c:pt idx="1">
                  <c:v>Kapı Hasılatı           </c:v>
                </c:pt>
                <c:pt idx="3">
                  <c:v>Sponsorluk Ve     Reklam Geliri     </c:v>
                </c:pt>
                <c:pt idx="5">
                  <c:v>Yayın Geliri       </c:v>
                </c:pt>
                <c:pt idx="7">
                  <c:v>Ticari Gelirler      </c:v>
                </c:pt>
                <c:pt idx="9">
                  <c:v>Diğer Gelirler      </c:v>
                </c:pt>
              </c:strCache>
            </c:strRef>
          </c:cat>
          <c:val>
            <c:numRef>
              <c:f>Sayfa1!$D$2:$D$11</c:f>
              <c:numCache>
                <c:formatCode>#,##0</c:formatCode>
                <c:ptCount val="10"/>
                <c:pt idx="1">
                  <c:v>90623596</c:v>
                </c:pt>
                <c:pt idx="3">
                  <c:v>159022847</c:v>
                </c:pt>
                <c:pt idx="5">
                  <c:v>176768744</c:v>
                </c:pt>
                <c:pt idx="7">
                  <c:v>109776120</c:v>
                </c:pt>
                <c:pt idx="9">
                  <c:v>127238623</c:v>
                </c:pt>
              </c:numCache>
            </c:numRef>
          </c:val>
        </c:ser>
        <c:axId val="17554432"/>
        <c:axId val="32621312"/>
      </c:barChart>
      <c:catAx>
        <c:axId val="17554432"/>
        <c:scaling>
          <c:orientation val="minMax"/>
        </c:scaling>
        <c:axPos val="b"/>
        <c:numFmt formatCode="General" sourceLinked="1"/>
        <c:tickLblPos val="nextTo"/>
        <c:txPr>
          <a:bodyPr/>
          <a:lstStyle/>
          <a:p>
            <a:pPr>
              <a:defRPr sz="1598" b="1">
                <a:latin typeface="Times New Roman" pitchFamily="18" charset="0"/>
                <a:cs typeface="Times New Roman" pitchFamily="18" charset="0"/>
              </a:defRPr>
            </a:pPr>
            <a:endParaRPr lang="en-US"/>
          </a:p>
        </c:txPr>
        <c:crossAx val="32621312"/>
        <c:crosses val="autoZero"/>
        <c:auto val="1"/>
        <c:lblAlgn val="ctr"/>
        <c:lblOffset val="100"/>
      </c:catAx>
      <c:valAx>
        <c:axId val="32621312"/>
        <c:scaling>
          <c:orientation val="minMax"/>
        </c:scaling>
        <c:axPos val="l"/>
        <c:majorGridlines/>
        <c:numFmt formatCode="General" sourceLinked="1"/>
        <c:tickLblPos val="nextTo"/>
        <c:txPr>
          <a:bodyPr/>
          <a:lstStyle/>
          <a:p>
            <a:pPr>
              <a:defRPr sz="1099" b="1">
                <a:latin typeface="Times New Roman" pitchFamily="18" charset="0"/>
                <a:cs typeface="Times New Roman" pitchFamily="18" charset="0"/>
              </a:defRPr>
            </a:pPr>
            <a:endParaRPr lang="en-US"/>
          </a:p>
        </c:txPr>
        <c:crossAx val="17554432"/>
        <c:crosses val="autoZero"/>
        <c:crossBetween val="between"/>
      </c:valAx>
      <c:spPr>
        <a:blipFill dpi="0" rotWithShape="1">
          <a:blip xmlns:r="http://schemas.openxmlformats.org/officeDocument/2006/relationships" r:embed="rId1">
            <a:alphaModFix amt="5000"/>
          </a:blip>
          <a:srcRect/>
          <a:stretch>
            <a:fillRect/>
          </a:stretch>
        </a:blipFill>
        <a:ln w="9516"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plotArea>
    <c:legend>
      <c:legendPos val="r"/>
      <c:layout>
        <c:manualLayout>
          <c:xMode val="edge"/>
          <c:yMode val="edge"/>
          <c:wMode val="edge"/>
          <c:hMode val="edge"/>
          <c:x val="0.89923226809763535"/>
          <c:y val="0.40520679314271058"/>
          <c:w val="0.99074074757048836"/>
          <c:h val="0.56816203473547477"/>
        </c:manualLayout>
      </c:layout>
      <c:txPr>
        <a:bodyPr/>
        <a:lstStyle/>
        <a:p>
          <a:pPr>
            <a:defRPr sz="1399" b="1">
              <a:latin typeface="Times New Roman" pitchFamily="18" charset="0"/>
              <a:cs typeface="Times New Roman" pitchFamily="18" charset="0"/>
            </a:defRPr>
          </a:pPr>
          <a:endParaRPr lang="en-US"/>
        </a:p>
      </c:txPr>
    </c:legend>
    <c:plotVisOnly val="1"/>
    <c:dispBlanksAs val="gap"/>
  </c:chart>
  <c:spPr>
    <a:blipFill dpi="0" rotWithShape="1">
      <a:blip xmlns:r="http://schemas.openxmlformats.org/officeDocument/2006/relationships" r:embed="rId1">
        <a:alphaModFix amt="0"/>
      </a:blip>
      <a:srcRect/>
      <a:stretch>
        <a:fillRect/>
      </a:stretch>
    </a:blip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view3D>
      <c:depthPercent val="100"/>
      <c:rAngAx val="1"/>
    </c:view3D>
    <c:plotArea>
      <c:layout>
        <c:manualLayout>
          <c:layoutTarget val="inner"/>
          <c:xMode val="edge"/>
          <c:yMode val="edge"/>
          <c:x val="0.15751032857004046"/>
          <c:y val="1.7847439431354389E-2"/>
          <c:w val="0.74225126373092254"/>
          <c:h val="0.93844870892011611"/>
        </c:manualLayout>
      </c:layout>
      <c:bar3DChart>
        <c:barDir val="col"/>
        <c:grouping val="clustered"/>
        <c:ser>
          <c:idx val="0"/>
          <c:order val="0"/>
          <c:tx>
            <c:strRef>
              <c:f>Sayfa1!$B$1</c:f>
              <c:strCache>
                <c:ptCount val="1"/>
                <c:pt idx="0">
                  <c:v>2007</c:v>
                </c:pt>
              </c:strCache>
            </c:strRef>
          </c:tx>
          <c:spPr>
            <a:solidFill>
              <a:srgbClr val="00B050"/>
            </a:solidFill>
          </c:spPr>
          <c:dLbls>
            <c:dLbl>
              <c:idx val="0"/>
              <c:layout>
                <c:manualLayout>
                  <c:x val="-2.3148148148148147E-2"/>
                  <c:y val="-4.3650793650793704E-2"/>
                </c:manualLayout>
              </c:layout>
              <c:showVal val="1"/>
            </c:dLbl>
            <c:dLbl>
              <c:idx val="1"/>
              <c:layout>
                <c:manualLayout>
                  <c:x val="-3.4722222222222224E-2"/>
                  <c:y val="-3.968253968253968E-2"/>
                </c:manualLayout>
              </c:layout>
              <c:showVal val="1"/>
            </c:dLbl>
            <c:txPr>
              <a:bodyPr/>
              <a:lstStyle/>
              <a:p>
                <a:pPr>
                  <a:defRPr sz="1399" b="1"/>
                </a:pPr>
                <a:endParaRPr lang="en-US"/>
              </a:p>
            </c:txPr>
            <c:showVal val="1"/>
          </c:dLbls>
          <c:cat>
            <c:numRef>
              <c:f>Sayfa1!$A$2</c:f>
              <c:numCache>
                <c:formatCode>General</c:formatCode>
                <c:ptCount val="1"/>
              </c:numCache>
            </c:numRef>
          </c:cat>
          <c:val>
            <c:numRef>
              <c:f>Sayfa1!$B$2</c:f>
              <c:numCache>
                <c:formatCode>_-* #,##0\ _Y_T_L_-;\-* #,##0\ _Y_T_L_-;_-* "-"??\ _Y_T_L_-;_-@_-</c:formatCode>
                <c:ptCount val="1"/>
                <c:pt idx="0">
                  <c:v>41761999</c:v>
                </c:pt>
              </c:numCache>
            </c:numRef>
          </c:val>
        </c:ser>
        <c:ser>
          <c:idx val="1"/>
          <c:order val="1"/>
          <c:tx>
            <c:strRef>
              <c:f>Sayfa1!$C$1</c:f>
              <c:strCache>
                <c:ptCount val="1"/>
                <c:pt idx="0">
                  <c:v>2008</c:v>
                </c:pt>
              </c:strCache>
            </c:strRef>
          </c:tx>
          <c:dLbls>
            <c:dLbl>
              <c:idx val="0"/>
              <c:layout>
                <c:manualLayout>
                  <c:x val="-3.3950617283950615E-2"/>
                  <c:y val="-2.2165669493983936E-2"/>
                </c:manualLayout>
              </c:layout>
              <c:showVal val="1"/>
            </c:dLbl>
            <c:dLbl>
              <c:idx val="1"/>
              <c:layout>
                <c:manualLayout>
                  <c:x val="-3.9351851851851853E-2"/>
                  <c:y val="-2.1966595838277939E-2"/>
                </c:manualLayout>
              </c:layout>
              <c:showVal val="1"/>
            </c:dLbl>
            <c:txPr>
              <a:bodyPr/>
              <a:lstStyle/>
              <a:p>
                <a:pPr algn="ctr">
                  <a:defRPr lang="tr-TR" sz="1399" b="1" i="0" u="none" strike="noStrike" kern="1200" baseline="0">
                    <a:solidFill>
                      <a:srgbClr val="000000"/>
                    </a:solidFill>
                    <a:latin typeface="+mn-lt"/>
                    <a:ea typeface="+mn-ea"/>
                    <a:cs typeface="+mn-cs"/>
                  </a:defRPr>
                </a:pPr>
                <a:endParaRPr lang="en-US"/>
              </a:p>
            </c:txPr>
            <c:showVal val="1"/>
          </c:dLbls>
          <c:cat>
            <c:numRef>
              <c:f>Sayfa1!$A$2</c:f>
              <c:numCache>
                <c:formatCode>General</c:formatCode>
                <c:ptCount val="1"/>
              </c:numCache>
            </c:numRef>
          </c:cat>
          <c:val>
            <c:numRef>
              <c:f>Sayfa1!$C$2</c:f>
              <c:numCache>
                <c:formatCode>_-* #,##0\ _Y_T_L_-;\-* #,##0\ _Y_T_L_-;_-* "-"??\ _Y_T_L_-;_-@_-</c:formatCode>
                <c:ptCount val="1"/>
                <c:pt idx="0">
                  <c:v>3116746</c:v>
                </c:pt>
              </c:numCache>
            </c:numRef>
          </c:val>
        </c:ser>
        <c:ser>
          <c:idx val="2"/>
          <c:order val="2"/>
          <c:tx>
            <c:strRef>
              <c:f>Sayfa1!$D$1</c:f>
              <c:strCache>
                <c:ptCount val="1"/>
                <c:pt idx="0">
                  <c:v>2009</c:v>
                </c:pt>
              </c:strCache>
            </c:strRef>
          </c:tx>
          <c:spPr>
            <a:solidFill>
              <a:srgbClr val="FF0000"/>
            </a:solidFill>
          </c:spPr>
          <c:dLbls>
            <c:dLbl>
              <c:idx val="0"/>
              <c:layout>
                <c:manualLayout>
                  <c:x val="3.8580246913580292E-3"/>
                  <c:y val="-1.9160563177383481E-2"/>
                </c:manualLayout>
              </c:layout>
              <c:showVal val="1"/>
            </c:dLbl>
            <c:dLbl>
              <c:idx val="1"/>
              <c:layout>
                <c:manualLayout>
                  <c:x val="0"/>
                  <c:y val="-3.1547098374423599E-2"/>
                </c:manualLayout>
              </c:layout>
              <c:showVal val="1"/>
            </c:dLbl>
            <c:txPr>
              <a:bodyPr/>
              <a:lstStyle/>
              <a:p>
                <a:pPr algn="ctr">
                  <a:defRPr lang="tr-TR" sz="1399" b="1" i="0" u="none" strike="noStrike" kern="1200" baseline="0">
                    <a:solidFill>
                      <a:srgbClr val="000000"/>
                    </a:solidFill>
                    <a:latin typeface="+mn-lt"/>
                    <a:ea typeface="+mn-ea"/>
                    <a:cs typeface="+mn-cs"/>
                  </a:defRPr>
                </a:pPr>
                <a:endParaRPr lang="en-US"/>
              </a:p>
            </c:txPr>
            <c:showVal val="1"/>
          </c:dLbls>
          <c:cat>
            <c:numRef>
              <c:f>Sayfa1!$A$2</c:f>
              <c:numCache>
                <c:formatCode>General</c:formatCode>
                <c:ptCount val="1"/>
              </c:numCache>
            </c:numRef>
          </c:cat>
          <c:val>
            <c:numRef>
              <c:f>Sayfa1!$D$2</c:f>
              <c:numCache>
                <c:formatCode>_-* #,##0\ _Y_T_L_-;\-* #,##0\ _Y_T_L_-;_-* "-"??\ _Y_T_L_-;_-@_-</c:formatCode>
                <c:ptCount val="1"/>
                <c:pt idx="0">
                  <c:v>-13254941</c:v>
                </c:pt>
              </c:numCache>
            </c:numRef>
          </c:val>
        </c:ser>
        <c:shape val="cylinder"/>
        <c:axId val="38422016"/>
        <c:axId val="38423552"/>
        <c:axId val="0"/>
      </c:bar3DChart>
      <c:catAx>
        <c:axId val="38422016"/>
        <c:scaling>
          <c:orientation val="minMax"/>
        </c:scaling>
        <c:axPos val="b"/>
        <c:numFmt formatCode="General" sourceLinked="1"/>
        <c:tickLblPos val="nextTo"/>
        <c:txPr>
          <a:bodyPr/>
          <a:lstStyle/>
          <a:p>
            <a:pPr>
              <a:defRPr sz="1999" b="1">
                <a:latin typeface="Times New Roman" pitchFamily="18" charset="0"/>
                <a:cs typeface="Times New Roman" pitchFamily="18" charset="0"/>
              </a:defRPr>
            </a:pPr>
            <a:endParaRPr lang="en-US"/>
          </a:p>
        </c:txPr>
        <c:crossAx val="38423552"/>
        <c:crosses val="autoZero"/>
        <c:auto val="1"/>
        <c:lblAlgn val="ctr"/>
        <c:lblOffset val="100"/>
      </c:catAx>
      <c:valAx>
        <c:axId val="38423552"/>
        <c:scaling>
          <c:orientation val="minMax"/>
        </c:scaling>
        <c:axPos val="l"/>
        <c:majorGridlines/>
        <c:numFmt formatCode="_-* #,##0\ _Y_T_L_-;\-* #,##0\ _Y_T_L_-;_-* &quot;-&quot;??\ _Y_T_L_-;_-@_-" sourceLinked="1"/>
        <c:tickLblPos val="nextTo"/>
        <c:txPr>
          <a:bodyPr/>
          <a:lstStyle/>
          <a:p>
            <a:pPr>
              <a:defRPr sz="1199" b="1"/>
            </a:pPr>
            <a:endParaRPr lang="en-US"/>
          </a:p>
        </c:txPr>
        <c:crossAx val="38422016"/>
        <c:crosses val="autoZero"/>
        <c:crossBetween val="between"/>
      </c:valAx>
      <c:spPr>
        <a:noFill/>
        <a:ln w="25389">
          <a:noFill/>
        </a:ln>
      </c:spPr>
    </c:plotArea>
    <c:legend>
      <c:legendPos val="r"/>
      <c:layout>
        <c:manualLayout>
          <c:xMode val="edge"/>
          <c:yMode val="edge"/>
          <c:wMode val="edge"/>
          <c:hMode val="edge"/>
          <c:x val="0.89768905935938359"/>
          <c:y val="0.38889566669778936"/>
          <c:w val="0.99074074757048824"/>
          <c:h val="0.57182015291566812"/>
        </c:manualLayout>
      </c:layout>
      <c:txPr>
        <a:bodyPr/>
        <a:lstStyle/>
        <a:p>
          <a:pPr>
            <a:defRPr sz="1399" b="1">
              <a:latin typeface="Times New Roman" pitchFamily="18" charset="0"/>
              <a:cs typeface="Times New Roman" pitchFamily="18" charset="0"/>
            </a:defRPr>
          </a:pPr>
          <a:endParaRPr lang="en-US"/>
        </a:p>
      </c:txPr>
    </c:legend>
    <c:plotVisOnly val="1"/>
    <c:dispBlanksAs val="gap"/>
  </c:chart>
  <c:spPr>
    <a:blipFill dpi="0" rotWithShape="1">
      <a:blip xmlns:r="http://schemas.openxmlformats.org/officeDocument/2006/relationships" r:embed="rId1">
        <a:alphaModFix amt="0"/>
      </a:blip>
      <a:srcRect/>
      <a:stretch>
        <a:fillRect/>
      </a:stretch>
    </a:blip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view3D>
      <c:depthPercent val="100"/>
      <c:rAngAx val="1"/>
    </c:view3D>
    <c:plotArea>
      <c:layout/>
      <c:bar3DChart>
        <c:barDir val="col"/>
        <c:grouping val="clustered"/>
        <c:ser>
          <c:idx val="0"/>
          <c:order val="0"/>
          <c:tx>
            <c:strRef>
              <c:f>Sayfa1!$B$1</c:f>
              <c:strCache>
                <c:ptCount val="1"/>
                <c:pt idx="0">
                  <c:v>2007</c:v>
                </c:pt>
              </c:strCache>
            </c:strRef>
          </c:tx>
          <c:spPr>
            <a:solidFill>
              <a:srgbClr val="00B050"/>
            </a:solidFill>
          </c:spPr>
          <c:dLbls>
            <c:dLbl>
              <c:idx val="0"/>
              <c:layout>
                <c:manualLayout>
                  <c:x val="-2.3148148148148147E-2"/>
                  <c:y val="-4.3650793650793704E-2"/>
                </c:manualLayout>
              </c:layout>
              <c:showVal val="1"/>
            </c:dLbl>
            <c:dLbl>
              <c:idx val="1"/>
              <c:layout>
                <c:manualLayout>
                  <c:x val="-3.4722222222222224E-2"/>
                  <c:y val="-3.968253968253968E-2"/>
                </c:manualLayout>
              </c:layout>
              <c:showVal val="1"/>
            </c:dLbl>
            <c:txPr>
              <a:bodyPr/>
              <a:lstStyle/>
              <a:p>
                <a:pPr>
                  <a:defRPr sz="1399" b="1">
                    <a:latin typeface="Times New Roman" pitchFamily="18" charset="0"/>
                    <a:cs typeface="Times New Roman" pitchFamily="18" charset="0"/>
                  </a:defRPr>
                </a:pPr>
                <a:endParaRPr lang="en-US"/>
              </a:p>
            </c:txPr>
            <c:showVal val="1"/>
          </c:dLbls>
          <c:cat>
            <c:strRef>
              <c:f>Sayfa1!$A$2</c:f>
              <c:strCache>
                <c:ptCount val="1"/>
                <c:pt idx="0">
                  <c:v>Yılsonu Zarar</c:v>
                </c:pt>
              </c:strCache>
            </c:strRef>
          </c:cat>
          <c:val>
            <c:numRef>
              <c:f>Sayfa1!$B$2</c:f>
              <c:numCache>
                <c:formatCode>_-* #,##0\ _Y_T_L_-;\-* #,##0\ _Y_T_L_-;_-* "-"??\ _Y_T_L_-;_-@_-</c:formatCode>
                <c:ptCount val="1"/>
                <c:pt idx="0">
                  <c:v>-31450149</c:v>
                </c:pt>
              </c:numCache>
            </c:numRef>
          </c:val>
        </c:ser>
        <c:ser>
          <c:idx val="1"/>
          <c:order val="1"/>
          <c:tx>
            <c:strRef>
              <c:f>Sayfa1!$C$1</c:f>
              <c:strCache>
                <c:ptCount val="1"/>
                <c:pt idx="0">
                  <c:v>2008</c:v>
                </c:pt>
              </c:strCache>
            </c:strRef>
          </c:tx>
          <c:spPr>
            <a:solidFill>
              <a:srgbClr val="0033CC"/>
            </a:solidFill>
          </c:spPr>
          <c:dLbls>
            <c:dLbl>
              <c:idx val="0"/>
              <c:layout>
                <c:manualLayout>
                  <c:x val="-2.3148148148148147E-3"/>
                  <c:y val="-6.3492063492063502E-2"/>
                </c:manualLayout>
              </c:layout>
              <c:showVal val="1"/>
            </c:dLbl>
            <c:dLbl>
              <c:idx val="1"/>
              <c:layout>
                <c:manualLayout>
                  <c:x val="-3.9351851851851853E-2"/>
                  <c:y val="-7.9365079365079413E-3"/>
                </c:manualLayout>
              </c:layout>
              <c:showVal val="1"/>
            </c:dLbl>
            <c:txPr>
              <a:bodyPr/>
              <a:lstStyle/>
              <a:p>
                <a:pPr algn="ctr">
                  <a:defRPr lang="tr-TR" sz="1399" b="1" i="0" u="none" strike="noStrike" kern="1200" baseline="0">
                    <a:solidFill>
                      <a:srgbClr val="000000"/>
                    </a:solidFill>
                    <a:latin typeface="Times New Roman" pitchFamily="18" charset="0"/>
                    <a:ea typeface="+mn-ea"/>
                    <a:cs typeface="Times New Roman" pitchFamily="18" charset="0"/>
                  </a:defRPr>
                </a:pPr>
                <a:endParaRPr lang="en-US"/>
              </a:p>
            </c:txPr>
            <c:showVal val="1"/>
          </c:dLbls>
          <c:cat>
            <c:strRef>
              <c:f>Sayfa1!$A$2</c:f>
              <c:strCache>
                <c:ptCount val="1"/>
                <c:pt idx="0">
                  <c:v>Yılsonu Zarar</c:v>
                </c:pt>
              </c:strCache>
            </c:strRef>
          </c:cat>
          <c:val>
            <c:numRef>
              <c:f>Sayfa1!$C$2</c:f>
              <c:numCache>
                <c:formatCode>_-* #,##0\ _Y_T_L_-;\-* #,##0\ _Y_T_L_-;_-* "-"??\ _Y_T_L_-;_-@_-</c:formatCode>
                <c:ptCount val="1"/>
                <c:pt idx="0">
                  <c:v>-129402468</c:v>
                </c:pt>
              </c:numCache>
            </c:numRef>
          </c:val>
        </c:ser>
        <c:ser>
          <c:idx val="2"/>
          <c:order val="2"/>
          <c:tx>
            <c:strRef>
              <c:f>Sayfa1!$D$1</c:f>
              <c:strCache>
                <c:ptCount val="1"/>
                <c:pt idx="0">
                  <c:v>2009</c:v>
                </c:pt>
              </c:strCache>
            </c:strRef>
          </c:tx>
          <c:spPr>
            <a:solidFill>
              <a:srgbClr val="FF0000"/>
            </a:solidFill>
          </c:spPr>
          <c:dLbls>
            <c:dLbl>
              <c:idx val="0"/>
              <c:layout>
                <c:manualLayout>
                  <c:x val="1.3888888888889089E-2"/>
                  <c:y val="-3.968253968253968E-2"/>
                </c:manualLayout>
              </c:layout>
              <c:showVal val="1"/>
            </c:dLbl>
            <c:dLbl>
              <c:idx val="1"/>
              <c:layout>
                <c:manualLayout>
                  <c:x val="0"/>
                  <c:y val="-1.1904761904761921E-2"/>
                </c:manualLayout>
              </c:layout>
              <c:showVal val="1"/>
            </c:dLbl>
            <c:txPr>
              <a:bodyPr/>
              <a:lstStyle/>
              <a:p>
                <a:pPr algn="ctr">
                  <a:defRPr lang="tr-TR" sz="1399" b="1" i="0" u="none" strike="noStrike" kern="1200" baseline="0">
                    <a:solidFill>
                      <a:srgbClr val="000000"/>
                    </a:solidFill>
                    <a:latin typeface="Times New Roman" pitchFamily="18" charset="0"/>
                    <a:ea typeface="+mn-ea"/>
                    <a:cs typeface="Times New Roman" pitchFamily="18" charset="0"/>
                  </a:defRPr>
                </a:pPr>
                <a:endParaRPr lang="en-US"/>
              </a:p>
            </c:txPr>
            <c:showVal val="1"/>
          </c:dLbls>
          <c:cat>
            <c:strRef>
              <c:f>Sayfa1!$A$2</c:f>
              <c:strCache>
                <c:ptCount val="1"/>
                <c:pt idx="0">
                  <c:v>Yılsonu Zarar</c:v>
                </c:pt>
              </c:strCache>
            </c:strRef>
          </c:cat>
          <c:val>
            <c:numRef>
              <c:f>Sayfa1!$D$2</c:f>
              <c:numCache>
                <c:formatCode>_-* #,##0\ _Y_T_L_-;\-* #,##0\ _Y_T_L_-;_-* "-"??\ _Y_T_L_-;_-@_-</c:formatCode>
                <c:ptCount val="1"/>
                <c:pt idx="0">
                  <c:v>-153877229</c:v>
                </c:pt>
              </c:numCache>
            </c:numRef>
          </c:val>
        </c:ser>
        <c:shape val="cylinder"/>
        <c:axId val="38823808"/>
        <c:axId val="38825344"/>
        <c:axId val="0"/>
      </c:bar3DChart>
      <c:catAx>
        <c:axId val="38823808"/>
        <c:scaling>
          <c:orientation val="minMax"/>
        </c:scaling>
        <c:axPos val="b"/>
        <c:numFmt formatCode="General" sourceLinked="1"/>
        <c:tickLblPos val="nextTo"/>
        <c:txPr>
          <a:bodyPr/>
          <a:lstStyle/>
          <a:p>
            <a:pPr>
              <a:defRPr sz="1799">
                <a:latin typeface="Times New Roman" pitchFamily="18" charset="0"/>
                <a:cs typeface="Times New Roman" pitchFamily="18" charset="0"/>
              </a:defRPr>
            </a:pPr>
            <a:endParaRPr lang="en-US"/>
          </a:p>
        </c:txPr>
        <c:crossAx val="38825344"/>
        <c:crosses val="autoZero"/>
        <c:auto val="1"/>
        <c:lblAlgn val="ctr"/>
        <c:lblOffset val="100"/>
      </c:catAx>
      <c:valAx>
        <c:axId val="38825344"/>
        <c:scaling>
          <c:orientation val="minMax"/>
        </c:scaling>
        <c:axPos val="l"/>
        <c:majorGridlines/>
        <c:numFmt formatCode="_-* #,##0\ _Y_T_L_-;\-* #,##0\ _Y_T_L_-;_-* &quot;-&quot;??\ _Y_T_L_-;_-@_-" sourceLinked="1"/>
        <c:tickLblPos val="nextTo"/>
        <c:txPr>
          <a:bodyPr/>
          <a:lstStyle/>
          <a:p>
            <a:pPr>
              <a:defRPr sz="1599" b="1">
                <a:latin typeface="Times New Roman" pitchFamily="18" charset="0"/>
                <a:cs typeface="Times New Roman" pitchFamily="18" charset="0"/>
              </a:defRPr>
            </a:pPr>
            <a:endParaRPr lang="en-US"/>
          </a:p>
        </c:txPr>
        <c:crossAx val="38823808"/>
        <c:crosses val="autoZero"/>
        <c:crossBetween val="between"/>
      </c:valAx>
      <c:spPr>
        <a:noFill/>
        <a:ln w="25389">
          <a:noFill/>
        </a:ln>
      </c:spPr>
    </c:plotArea>
    <c:legend>
      <c:legendPos val="r"/>
      <c:txPr>
        <a:bodyPr/>
        <a:lstStyle/>
        <a:p>
          <a:pPr>
            <a:defRPr sz="1799" b="1">
              <a:latin typeface="Times New Roman" pitchFamily="18" charset="0"/>
              <a:cs typeface="Times New Roman" pitchFamily="18" charset="0"/>
            </a:defRPr>
          </a:pPr>
          <a:endParaRPr lang="en-US"/>
        </a:p>
      </c:txPr>
    </c:legend>
    <c:plotVisOnly val="1"/>
    <c:dispBlanksAs val="gap"/>
  </c:chart>
  <c:spPr>
    <a:blipFill dpi="0" rotWithShape="1">
      <a:blip xmlns:r="http://schemas.openxmlformats.org/officeDocument/2006/relationships" r:embed="rId1">
        <a:alphaModFix amt="0"/>
      </a:blip>
      <a:srcRect/>
      <a:stretch>
        <a:fillRect/>
      </a:stretch>
    </a:blip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679F1-CACC-47D8-8A1E-E66095795F71}" type="doc">
      <dgm:prSet loTypeId="urn:microsoft.com/office/officeart/2005/8/layout/cycle5" loCatId="cycle" qsTypeId="urn:microsoft.com/office/officeart/2005/8/quickstyle/simple1#1" qsCatId="simple" csTypeId="urn:microsoft.com/office/officeart/2005/8/colors/accent1_2#1" csCatId="accent1" phldr="1"/>
      <dgm:spPr/>
      <dgm:t>
        <a:bodyPr/>
        <a:lstStyle/>
        <a:p>
          <a:endParaRPr lang="tr-TR"/>
        </a:p>
      </dgm:t>
    </dgm:pt>
    <dgm:pt modelId="{0BC3D53F-1218-4A66-9781-02EF817323F6}">
      <dgm:prSet phldrT="[Metin]" custT="1"/>
      <dgm:spPr>
        <a:gradFill flip="none" rotWithShape="1">
          <a:gsLst>
            <a:gs pos="100000">
              <a:srgbClr val="FF0000">
                <a:alpha val="45000"/>
              </a:srgb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dgm:spPr>
      <dgm:t>
        <a:bodyPr/>
        <a:lstStyle/>
        <a:p>
          <a:r>
            <a:rPr lang="tr-TR" sz="1800" dirty="0" smtClean="0">
              <a:solidFill>
                <a:schemeClr val="tx1"/>
              </a:solidFill>
            </a:rPr>
            <a:t>Kulüplerle paylaşarak kriterleri belirleyin</a:t>
          </a:r>
          <a:endParaRPr lang="tr-TR" sz="1800" dirty="0">
            <a:solidFill>
              <a:schemeClr val="tx1"/>
            </a:solidFill>
          </a:endParaRPr>
        </a:p>
      </dgm:t>
    </dgm:pt>
    <dgm:pt modelId="{31B64DF7-71CE-4BF3-8C0A-2FAA0D047CC4}" type="parTrans" cxnId="{F0F1C1AB-7886-4811-B283-093D999542C5}">
      <dgm:prSet/>
      <dgm:spPr/>
      <dgm:t>
        <a:bodyPr/>
        <a:lstStyle/>
        <a:p>
          <a:endParaRPr lang="tr-TR"/>
        </a:p>
      </dgm:t>
    </dgm:pt>
    <dgm:pt modelId="{D9FAF929-5EEA-4585-9C70-F02AECB8B572}" type="sibTrans" cxnId="{F0F1C1AB-7886-4811-B283-093D999542C5}">
      <dgm:prSet/>
      <dgm:spPr>
        <a:ln w="34925"/>
      </dgm:spPr>
      <dgm:t>
        <a:bodyPr/>
        <a:lstStyle/>
        <a:p>
          <a:endParaRPr lang="tr-TR" dirty="0"/>
        </a:p>
      </dgm:t>
    </dgm:pt>
    <dgm:pt modelId="{644106F2-1FEE-422D-A119-0A0E37397E6C}">
      <dgm:prSet phldrT="[Metin]" custT="1"/>
      <dgm:spPr>
        <a:gradFill flip="none" rotWithShape="1">
          <a:gsLst>
            <a:gs pos="100000">
              <a:srgbClr val="FF0000">
                <a:alpha val="45000"/>
              </a:srgb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dgm:spPr>
      <dgm:t>
        <a:bodyPr/>
        <a:lstStyle/>
        <a:p>
          <a:r>
            <a:rPr lang="tr-TR" sz="1800" dirty="0" smtClean="0">
              <a:solidFill>
                <a:schemeClr val="tx1"/>
              </a:solidFill>
            </a:rPr>
            <a:t>Sistemin oturması için bir geçiş süreci belirleyin</a:t>
          </a:r>
        </a:p>
      </dgm:t>
    </dgm:pt>
    <dgm:pt modelId="{3D419191-4803-4832-B707-C6C53CF9098C}" type="parTrans" cxnId="{F4365EA6-B6D6-4CBF-AE13-828A6653FBB0}">
      <dgm:prSet/>
      <dgm:spPr/>
      <dgm:t>
        <a:bodyPr/>
        <a:lstStyle/>
        <a:p>
          <a:endParaRPr lang="tr-TR"/>
        </a:p>
      </dgm:t>
    </dgm:pt>
    <dgm:pt modelId="{E3843E2B-5B3B-435E-8229-2072413E4CCB}" type="sibTrans" cxnId="{F4365EA6-B6D6-4CBF-AE13-828A6653FBB0}">
      <dgm:prSet/>
      <dgm:spPr>
        <a:ln w="34925"/>
      </dgm:spPr>
      <dgm:t>
        <a:bodyPr/>
        <a:lstStyle/>
        <a:p>
          <a:endParaRPr lang="tr-TR" dirty="0"/>
        </a:p>
      </dgm:t>
    </dgm:pt>
    <dgm:pt modelId="{22A823E4-44CE-4FCB-B2E8-87C932137E43}">
      <dgm:prSet phldrT="[Metin]" custT="1"/>
      <dgm:spPr>
        <a:gradFill flip="none" rotWithShape="1">
          <a:gsLst>
            <a:gs pos="100000">
              <a:srgbClr val="FF0000">
                <a:alpha val="45000"/>
              </a:srgb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dgm:spPr>
      <dgm:t>
        <a:bodyPr/>
        <a:lstStyle/>
        <a:p>
          <a:r>
            <a:rPr lang="tr-TR" sz="1800" dirty="0" smtClean="0">
              <a:solidFill>
                <a:schemeClr val="tx1"/>
              </a:solidFill>
            </a:rPr>
            <a:t>Ceza vermeden önce kulüpleri uyarın</a:t>
          </a:r>
        </a:p>
      </dgm:t>
    </dgm:pt>
    <dgm:pt modelId="{9993DEEB-7F23-472F-A98A-F64F92A3454B}" type="parTrans" cxnId="{B965210C-C829-48EE-8D93-4A137562B8CB}">
      <dgm:prSet/>
      <dgm:spPr/>
      <dgm:t>
        <a:bodyPr/>
        <a:lstStyle/>
        <a:p>
          <a:endParaRPr lang="tr-TR"/>
        </a:p>
      </dgm:t>
    </dgm:pt>
    <dgm:pt modelId="{0886E772-BC4E-488F-AB69-65A0F9E427F5}" type="sibTrans" cxnId="{B965210C-C829-48EE-8D93-4A137562B8CB}">
      <dgm:prSet/>
      <dgm:spPr>
        <a:ln w="34925"/>
      </dgm:spPr>
      <dgm:t>
        <a:bodyPr/>
        <a:lstStyle/>
        <a:p>
          <a:endParaRPr lang="tr-TR" dirty="0"/>
        </a:p>
      </dgm:t>
    </dgm:pt>
    <dgm:pt modelId="{9842EAA5-0084-4F18-A827-CCEE530BF6BC}">
      <dgm:prSet phldrT="[Metin]" custT="1"/>
      <dgm:spPr>
        <a:gradFill flip="none" rotWithShape="1">
          <a:gsLst>
            <a:gs pos="100000">
              <a:srgbClr val="FF0000">
                <a:alpha val="45000"/>
              </a:srgb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dgm:spPr>
      <dgm:t>
        <a:bodyPr/>
        <a:lstStyle/>
        <a:p>
          <a:r>
            <a:rPr lang="tr-TR" sz="1800" dirty="0" smtClean="0">
              <a:solidFill>
                <a:schemeClr val="tx1"/>
              </a:solidFill>
            </a:rPr>
            <a:t>Şeffaf olun, Sistemi medya dahil herkesle paylaşın</a:t>
          </a:r>
        </a:p>
      </dgm:t>
    </dgm:pt>
    <dgm:pt modelId="{4B0A2E07-111D-4F10-B2F4-D94CDD38FC4D}" type="parTrans" cxnId="{D10EAAEE-D511-4FBE-9C7E-368AED28034D}">
      <dgm:prSet/>
      <dgm:spPr/>
      <dgm:t>
        <a:bodyPr/>
        <a:lstStyle/>
        <a:p>
          <a:endParaRPr lang="tr-TR"/>
        </a:p>
      </dgm:t>
    </dgm:pt>
    <dgm:pt modelId="{6C66AFF2-3AC0-46D5-AD82-F67EF4F8D693}" type="sibTrans" cxnId="{D10EAAEE-D511-4FBE-9C7E-368AED28034D}">
      <dgm:prSet/>
      <dgm:spPr>
        <a:solidFill>
          <a:schemeClr val="tx1"/>
        </a:solidFill>
        <a:ln w="34925">
          <a:noFill/>
        </a:ln>
      </dgm:spPr>
      <dgm:t>
        <a:bodyPr/>
        <a:lstStyle/>
        <a:p>
          <a:endParaRPr lang="tr-TR" dirty="0"/>
        </a:p>
      </dgm:t>
    </dgm:pt>
    <dgm:pt modelId="{0D9C0FB6-B191-4346-8C4E-CCDB7A17CA8F}">
      <dgm:prSet phldrT="[Metin]" custT="1"/>
      <dgm:spPr>
        <a:gradFill flip="none" rotWithShape="1">
          <a:gsLst>
            <a:gs pos="100000">
              <a:srgbClr val="FF0000">
                <a:alpha val="45000"/>
              </a:srgb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dgm:spPr>
      <dgm:t>
        <a:bodyPr/>
        <a:lstStyle/>
        <a:p>
          <a:r>
            <a:rPr lang="tr-TR" sz="1800" dirty="0" smtClean="0">
              <a:solidFill>
                <a:schemeClr val="tx1"/>
              </a:solidFill>
            </a:rPr>
            <a:t>Kriterleri liglere göre belirleyin</a:t>
          </a:r>
        </a:p>
      </dgm:t>
    </dgm:pt>
    <dgm:pt modelId="{553E898C-BDE3-4C61-B4CF-00A86DBCAD4D}" type="parTrans" cxnId="{8F729854-4BB2-44FC-A8E0-180D1BBFE182}">
      <dgm:prSet/>
      <dgm:spPr/>
      <dgm:t>
        <a:bodyPr/>
        <a:lstStyle/>
        <a:p>
          <a:endParaRPr lang="tr-TR"/>
        </a:p>
      </dgm:t>
    </dgm:pt>
    <dgm:pt modelId="{E0B51609-6456-46BC-9DF4-4203A6ADDDA7}" type="sibTrans" cxnId="{8F729854-4BB2-44FC-A8E0-180D1BBFE182}">
      <dgm:prSet/>
      <dgm:spPr>
        <a:ln w="34925"/>
      </dgm:spPr>
      <dgm:t>
        <a:bodyPr/>
        <a:lstStyle/>
        <a:p>
          <a:endParaRPr lang="tr-TR" dirty="0"/>
        </a:p>
      </dgm:t>
    </dgm:pt>
    <dgm:pt modelId="{4314D982-2EB5-4189-A519-B7389FD3776D}" type="pres">
      <dgm:prSet presAssocID="{767679F1-CACC-47D8-8A1E-E66095795F71}" presName="cycle" presStyleCnt="0">
        <dgm:presLayoutVars>
          <dgm:dir/>
          <dgm:resizeHandles val="exact"/>
        </dgm:presLayoutVars>
      </dgm:prSet>
      <dgm:spPr/>
      <dgm:t>
        <a:bodyPr/>
        <a:lstStyle/>
        <a:p>
          <a:endParaRPr lang="tr-TR"/>
        </a:p>
      </dgm:t>
    </dgm:pt>
    <dgm:pt modelId="{57CF958E-DEFB-4F73-8C0C-0D8847E0234D}" type="pres">
      <dgm:prSet presAssocID="{0BC3D53F-1218-4A66-9781-02EF817323F6}" presName="node" presStyleLbl="node1" presStyleIdx="0" presStyleCnt="5" custScaleX="112096" custRadScaleRad="99326" custRadScaleInc="9714">
        <dgm:presLayoutVars>
          <dgm:bulletEnabled val="1"/>
        </dgm:presLayoutVars>
      </dgm:prSet>
      <dgm:spPr/>
      <dgm:t>
        <a:bodyPr/>
        <a:lstStyle/>
        <a:p>
          <a:endParaRPr lang="tr-TR"/>
        </a:p>
      </dgm:t>
    </dgm:pt>
    <dgm:pt modelId="{7D2ACF0E-C316-44F5-8F6F-F34EE46EB984}" type="pres">
      <dgm:prSet presAssocID="{0BC3D53F-1218-4A66-9781-02EF817323F6}" presName="spNode" presStyleCnt="0"/>
      <dgm:spPr/>
    </dgm:pt>
    <dgm:pt modelId="{4B46E594-C165-4D30-AAFD-F963AE59B4F9}" type="pres">
      <dgm:prSet presAssocID="{D9FAF929-5EEA-4585-9C70-F02AECB8B572}" presName="sibTrans" presStyleLbl="sibTrans1D1" presStyleIdx="0" presStyleCnt="5"/>
      <dgm:spPr/>
      <dgm:t>
        <a:bodyPr/>
        <a:lstStyle/>
        <a:p>
          <a:endParaRPr lang="tr-TR"/>
        </a:p>
      </dgm:t>
    </dgm:pt>
    <dgm:pt modelId="{6F884D16-5CE3-48BB-A65E-2A94F26C4A61}" type="pres">
      <dgm:prSet presAssocID="{644106F2-1FEE-422D-A119-0A0E37397E6C}" presName="node" presStyleLbl="node1" presStyleIdx="1" presStyleCnt="5" custScaleX="120606" custRadScaleRad="112383" custRadScaleInc="-15868">
        <dgm:presLayoutVars>
          <dgm:bulletEnabled val="1"/>
        </dgm:presLayoutVars>
      </dgm:prSet>
      <dgm:spPr/>
      <dgm:t>
        <a:bodyPr/>
        <a:lstStyle/>
        <a:p>
          <a:endParaRPr lang="tr-TR"/>
        </a:p>
      </dgm:t>
    </dgm:pt>
    <dgm:pt modelId="{9D62090D-E0CB-41A4-BA8C-D662B99D6643}" type="pres">
      <dgm:prSet presAssocID="{644106F2-1FEE-422D-A119-0A0E37397E6C}" presName="spNode" presStyleCnt="0"/>
      <dgm:spPr/>
    </dgm:pt>
    <dgm:pt modelId="{D3677D1E-1969-4693-B7E6-72B22D157B7D}" type="pres">
      <dgm:prSet presAssocID="{E3843E2B-5B3B-435E-8229-2072413E4CCB}" presName="sibTrans" presStyleLbl="sibTrans1D1" presStyleIdx="1" presStyleCnt="5"/>
      <dgm:spPr/>
      <dgm:t>
        <a:bodyPr/>
        <a:lstStyle/>
        <a:p>
          <a:endParaRPr lang="tr-TR"/>
        </a:p>
      </dgm:t>
    </dgm:pt>
    <dgm:pt modelId="{81D12F56-C21E-44C2-B701-D94D62FB4A80}" type="pres">
      <dgm:prSet presAssocID="{22A823E4-44CE-4FCB-B2E8-87C932137E43}" presName="node" presStyleLbl="node1" presStyleIdx="2" presStyleCnt="5" custScaleX="128366" custRadScaleRad="116980" custRadScaleInc="-81766">
        <dgm:presLayoutVars>
          <dgm:bulletEnabled val="1"/>
        </dgm:presLayoutVars>
      </dgm:prSet>
      <dgm:spPr/>
      <dgm:t>
        <a:bodyPr/>
        <a:lstStyle/>
        <a:p>
          <a:endParaRPr lang="tr-TR"/>
        </a:p>
      </dgm:t>
    </dgm:pt>
    <dgm:pt modelId="{37CFA233-5783-4AB9-B0E5-E1E9E5DD7428}" type="pres">
      <dgm:prSet presAssocID="{22A823E4-44CE-4FCB-B2E8-87C932137E43}" presName="spNode" presStyleCnt="0"/>
      <dgm:spPr/>
    </dgm:pt>
    <dgm:pt modelId="{424A6F6B-B6A0-416A-AEA0-260F90E8C9F8}" type="pres">
      <dgm:prSet presAssocID="{0886E772-BC4E-488F-AB69-65A0F9E427F5}" presName="sibTrans" presStyleLbl="sibTrans1D1" presStyleIdx="2" presStyleCnt="5"/>
      <dgm:spPr/>
      <dgm:t>
        <a:bodyPr/>
        <a:lstStyle/>
        <a:p>
          <a:endParaRPr lang="tr-TR"/>
        </a:p>
      </dgm:t>
    </dgm:pt>
    <dgm:pt modelId="{79E504B3-5656-4DF1-B0E9-B6D406C898B7}" type="pres">
      <dgm:prSet presAssocID="{9842EAA5-0084-4F18-A827-CCEE530BF6BC}" presName="node" presStyleLbl="node1" presStyleIdx="3" presStyleCnt="5" custScaleX="126442" custRadScaleRad="115408" custRadScaleInc="79535">
        <dgm:presLayoutVars>
          <dgm:bulletEnabled val="1"/>
        </dgm:presLayoutVars>
      </dgm:prSet>
      <dgm:spPr/>
      <dgm:t>
        <a:bodyPr/>
        <a:lstStyle/>
        <a:p>
          <a:endParaRPr lang="tr-TR"/>
        </a:p>
      </dgm:t>
    </dgm:pt>
    <dgm:pt modelId="{9DE5B144-B7C9-4A2E-9F45-B091B97A5286}" type="pres">
      <dgm:prSet presAssocID="{9842EAA5-0084-4F18-A827-CCEE530BF6BC}" presName="spNode" presStyleCnt="0"/>
      <dgm:spPr/>
    </dgm:pt>
    <dgm:pt modelId="{899C35AE-FF5A-45C3-A54D-1FC4FDAD4635}" type="pres">
      <dgm:prSet presAssocID="{6C66AFF2-3AC0-46D5-AD82-F67EF4F8D693}" presName="sibTrans" presStyleLbl="sibTrans1D1" presStyleIdx="3" presStyleCnt="5"/>
      <dgm:spPr/>
      <dgm:t>
        <a:bodyPr/>
        <a:lstStyle/>
        <a:p>
          <a:endParaRPr lang="tr-TR"/>
        </a:p>
      </dgm:t>
    </dgm:pt>
    <dgm:pt modelId="{F4DF778F-03A1-4439-B6A7-6463EE1B1FE1}" type="pres">
      <dgm:prSet presAssocID="{0D9C0FB6-B191-4346-8C4E-CCDB7A17CA8F}" presName="node" presStyleLbl="node1" presStyleIdx="4" presStyleCnt="5" custRadScaleRad="110925" custRadScaleInc="25534">
        <dgm:presLayoutVars>
          <dgm:bulletEnabled val="1"/>
        </dgm:presLayoutVars>
      </dgm:prSet>
      <dgm:spPr/>
      <dgm:t>
        <a:bodyPr/>
        <a:lstStyle/>
        <a:p>
          <a:endParaRPr lang="tr-TR"/>
        </a:p>
      </dgm:t>
    </dgm:pt>
    <dgm:pt modelId="{0844B3B8-B021-4593-8CA3-C2613AD8F98B}" type="pres">
      <dgm:prSet presAssocID="{0D9C0FB6-B191-4346-8C4E-CCDB7A17CA8F}" presName="spNode" presStyleCnt="0"/>
      <dgm:spPr/>
    </dgm:pt>
    <dgm:pt modelId="{06DD39CA-DCCF-4258-BC3D-D9077A219680}" type="pres">
      <dgm:prSet presAssocID="{E0B51609-6456-46BC-9DF4-4203A6ADDDA7}" presName="sibTrans" presStyleLbl="sibTrans1D1" presStyleIdx="4" presStyleCnt="5"/>
      <dgm:spPr/>
      <dgm:t>
        <a:bodyPr/>
        <a:lstStyle/>
        <a:p>
          <a:endParaRPr lang="tr-TR"/>
        </a:p>
      </dgm:t>
    </dgm:pt>
  </dgm:ptLst>
  <dgm:cxnLst>
    <dgm:cxn modelId="{60703302-1B4F-4EDE-A6C0-578A7006D9B5}" type="presOf" srcId="{644106F2-1FEE-422D-A119-0A0E37397E6C}" destId="{6F884D16-5CE3-48BB-A65E-2A94F26C4A61}" srcOrd="0" destOrd="0" presId="urn:microsoft.com/office/officeart/2005/8/layout/cycle5"/>
    <dgm:cxn modelId="{59D95B06-0673-40B5-B951-D3A25227C981}" type="presOf" srcId="{0886E772-BC4E-488F-AB69-65A0F9E427F5}" destId="{424A6F6B-B6A0-416A-AEA0-260F90E8C9F8}" srcOrd="0" destOrd="0" presId="urn:microsoft.com/office/officeart/2005/8/layout/cycle5"/>
    <dgm:cxn modelId="{897688A0-31AD-4ABF-9C87-D314512620B0}" type="presOf" srcId="{D9FAF929-5EEA-4585-9C70-F02AECB8B572}" destId="{4B46E594-C165-4D30-AAFD-F963AE59B4F9}" srcOrd="0" destOrd="0" presId="urn:microsoft.com/office/officeart/2005/8/layout/cycle5"/>
    <dgm:cxn modelId="{866B203D-E0D5-49F9-BEED-F67518EC277A}" type="presOf" srcId="{E0B51609-6456-46BC-9DF4-4203A6ADDDA7}" destId="{06DD39CA-DCCF-4258-BC3D-D9077A219680}" srcOrd="0" destOrd="0" presId="urn:microsoft.com/office/officeart/2005/8/layout/cycle5"/>
    <dgm:cxn modelId="{B1CE7F56-A887-4363-828B-58DD1309D653}" type="presOf" srcId="{0BC3D53F-1218-4A66-9781-02EF817323F6}" destId="{57CF958E-DEFB-4F73-8C0C-0D8847E0234D}" srcOrd="0" destOrd="0" presId="urn:microsoft.com/office/officeart/2005/8/layout/cycle5"/>
    <dgm:cxn modelId="{0948FA15-D134-4E85-9C92-15372AE4F728}" type="presOf" srcId="{22A823E4-44CE-4FCB-B2E8-87C932137E43}" destId="{81D12F56-C21E-44C2-B701-D94D62FB4A80}" srcOrd="0" destOrd="0" presId="urn:microsoft.com/office/officeart/2005/8/layout/cycle5"/>
    <dgm:cxn modelId="{41805CC0-E370-42D5-8689-FF29A266DB43}" type="presOf" srcId="{E3843E2B-5B3B-435E-8229-2072413E4CCB}" destId="{D3677D1E-1969-4693-B7E6-72B22D157B7D}" srcOrd="0" destOrd="0" presId="urn:microsoft.com/office/officeart/2005/8/layout/cycle5"/>
    <dgm:cxn modelId="{72CF830F-04E8-4236-B37E-52830B7BA55C}" type="presOf" srcId="{6C66AFF2-3AC0-46D5-AD82-F67EF4F8D693}" destId="{899C35AE-FF5A-45C3-A54D-1FC4FDAD4635}" srcOrd="0" destOrd="0" presId="urn:microsoft.com/office/officeart/2005/8/layout/cycle5"/>
    <dgm:cxn modelId="{F0F1C1AB-7886-4811-B283-093D999542C5}" srcId="{767679F1-CACC-47D8-8A1E-E66095795F71}" destId="{0BC3D53F-1218-4A66-9781-02EF817323F6}" srcOrd="0" destOrd="0" parTransId="{31B64DF7-71CE-4BF3-8C0A-2FAA0D047CC4}" sibTransId="{D9FAF929-5EEA-4585-9C70-F02AECB8B572}"/>
    <dgm:cxn modelId="{B965210C-C829-48EE-8D93-4A137562B8CB}" srcId="{767679F1-CACC-47D8-8A1E-E66095795F71}" destId="{22A823E4-44CE-4FCB-B2E8-87C932137E43}" srcOrd="2" destOrd="0" parTransId="{9993DEEB-7F23-472F-A98A-F64F92A3454B}" sibTransId="{0886E772-BC4E-488F-AB69-65A0F9E427F5}"/>
    <dgm:cxn modelId="{F4365EA6-B6D6-4CBF-AE13-828A6653FBB0}" srcId="{767679F1-CACC-47D8-8A1E-E66095795F71}" destId="{644106F2-1FEE-422D-A119-0A0E37397E6C}" srcOrd="1" destOrd="0" parTransId="{3D419191-4803-4832-B707-C6C53CF9098C}" sibTransId="{E3843E2B-5B3B-435E-8229-2072413E4CCB}"/>
    <dgm:cxn modelId="{452C0A84-8E30-4D93-BEE2-D3F9F23B57E8}" type="presOf" srcId="{0D9C0FB6-B191-4346-8C4E-CCDB7A17CA8F}" destId="{F4DF778F-03A1-4439-B6A7-6463EE1B1FE1}" srcOrd="0" destOrd="0" presId="urn:microsoft.com/office/officeart/2005/8/layout/cycle5"/>
    <dgm:cxn modelId="{4E0BDC01-EB5F-44A4-BEA8-066CE2FB237E}" type="presOf" srcId="{9842EAA5-0084-4F18-A827-CCEE530BF6BC}" destId="{79E504B3-5656-4DF1-B0E9-B6D406C898B7}" srcOrd="0" destOrd="0" presId="urn:microsoft.com/office/officeart/2005/8/layout/cycle5"/>
    <dgm:cxn modelId="{D10EAAEE-D511-4FBE-9C7E-368AED28034D}" srcId="{767679F1-CACC-47D8-8A1E-E66095795F71}" destId="{9842EAA5-0084-4F18-A827-CCEE530BF6BC}" srcOrd="3" destOrd="0" parTransId="{4B0A2E07-111D-4F10-B2F4-D94CDD38FC4D}" sibTransId="{6C66AFF2-3AC0-46D5-AD82-F67EF4F8D693}"/>
    <dgm:cxn modelId="{8F729854-4BB2-44FC-A8E0-180D1BBFE182}" srcId="{767679F1-CACC-47D8-8A1E-E66095795F71}" destId="{0D9C0FB6-B191-4346-8C4E-CCDB7A17CA8F}" srcOrd="4" destOrd="0" parTransId="{553E898C-BDE3-4C61-B4CF-00A86DBCAD4D}" sibTransId="{E0B51609-6456-46BC-9DF4-4203A6ADDDA7}"/>
    <dgm:cxn modelId="{FE0C81D2-9027-49B1-BB58-EA0214EDFD56}" type="presOf" srcId="{767679F1-CACC-47D8-8A1E-E66095795F71}" destId="{4314D982-2EB5-4189-A519-B7389FD3776D}" srcOrd="0" destOrd="0" presId="urn:microsoft.com/office/officeart/2005/8/layout/cycle5"/>
    <dgm:cxn modelId="{1BC8315E-72B8-48A2-A450-6D787FC5D69A}" type="presParOf" srcId="{4314D982-2EB5-4189-A519-B7389FD3776D}" destId="{57CF958E-DEFB-4F73-8C0C-0D8847E0234D}" srcOrd="0" destOrd="0" presId="urn:microsoft.com/office/officeart/2005/8/layout/cycle5"/>
    <dgm:cxn modelId="{4DF587BD-2DD3-4C04-B2E6-85CD53BFC76E}" type="presParOf" srcId="{4314D982-2EB5-4189-A519-B7389FD3776D}" destId="{7D2ACF0E-C316-44F5-8F6F-F34EE46EB984}" srcOrd="1" destOrd="0" presId="urn:microsoft.com/office/officeart/2005/8/layout/cycle5"/>
    <dgm:cxn modelId="{F9805687-907A-46ED-86C6-EB753FF4E991}" type="presParOf" srcId="{4314D982-2EB5-4189-A519-B7389FD3776D}" destId="{4B46E594-C165-4D30-AAFD-F963AE59B4F9}" srcOrd="2" destOrd="0" presId="urn:microsoft.com/office/officeart/2005/8/layout/cycle5"/>
    <dgm:cxn modelId="{C5A608A9-759D-4D0C-AB11-1B0FD330E6EA}" type="presParOf" srcId="{4314D982-2EB5-4189-A519-B7389FD3776D}" destId="{6F884D16-5CE3-48BB-A65E-2A94F26C4A61}" srcOrd="3" destOrd="0" presId="urn:microsoft.com/office/officeart/2005/8/layout/cycle5"/>
    <dgm:cxn modelId="{9BFAE073-E9B9-433E-BA09-F0019F70C21D}" type="presParOf" srcId="{4314D982-2EB5-4189-A519-B7389FD3776D}" destId="{9D62090D-E0CB-41A4-BA8C-D662B99D6643}" srcOrd="4" destOrd="0" presId="urn:microsoft.com/office/officeart/2005/8/layout/cycle5"/>
    <dgm:cxn modelId="{76CFCA9C-1A10-4060-8223-1E9ECD1E0619}" type="presParOf" srcId="{4314D982-2EB5-4189-A519-B7389FD3776D}" destId="{D3677D1E-1969-4693-B7E6-72B22D157B7D}" srcOrd="5" destOrd="0" presId="urn:microsoft.com/office/officeart/2005/8/layout/cycle5"/>
    <dgm:cxn modelId="{24F4A26F-624B-440E-8B9D-B0CDFB792A08}" type="presParOf" srcId="{4314D982-2EB5-4189-A519-B7389FD3776D}" destId="{81D12F56-C21E-44C2-B701-D94D62FB4A80}" srcOrd="6" destOrd="0" presId="urn:microsoft.com/office/officeart/2005/8/layout/cycle5"/>
    <dgm:cxn modelId="{FBA74E10-0723-452A-9E08-1C589EA6D65B}" type="presParOf" srcId="{4314D982-2EB5-4189-A519-B7389FD3776D}" destId="{37CFA233-5783-4AB9-B0E5-E1E9E5DD7428}" srcOrd="7" destOrd="0" presId="urn:microsoft.com/office/officeart/2005/8/layout/cycle5"/>
    <dgm:cxn modelId="{AD87E6BA-05EF-44F9-AEFA-3B62B5906F7C}" type="presParOf" srcId="{4314D982-2EB5-4189-A519-B7389FD3776D}" destId="{424A6F6B-B6A0-416A-AEA0-260F90E8C9F8}" srcOrd="8" destOrd="0" presId="urn:microsoft.com/office/officeart/2005/8/layout/cycle5"/>
    <dgm:cxn modelId="{3D2F3F0A-3CDF-4C71-BDF1-0BDC7F442DC3}" type="presParOf" srcId="{4314D982-2EB5-4189-A519-B7389FD3776D}" destId="{79E504B3-5656-4DF1-B0E9-B6D406C898B7}" srcOrd="9" destOrd="0" presId="urn:microsoft.com/office/officeart/2005/8/layout/cycle5"/>
    <dgm:cxn modelId="{5F22D978-BC32-4DDE-A88C-41E45F61AAEE}" type="presParOf" srcId="{4314D982-2EB5-4189-A519-B7389FD3776D}" destId="{9DE5B144-B7C9-4A2E-9F45-B091B97A5286}" srcOrd="10" destOrd="0" presId="urn:microsoft.com/office/officeart/2005/8/layout/cycle5"/>
    <dgm:cxn modelId="{4222FEEB-3E04-4694-998D-FE47CA34CCAA}" type="presParOf" srcId="{4314D982-2EB5-4189-A519-B7389FD3776D}" destId="{899C35AE-FF5A-45C3-A54D-1FC4FDAD4635}" srcOrd="11" destOrd="0" presId="urn:microsoft.com/office/officeart/2005/8/layout/cycle5"/>
    <dgm:cxn modelId="{529C752C-08D2-4753-9537-7A13DF0BE836}" type="presParOf" srcId="{4314D982-2EB5-4189-A519-B7389FD3776D}" destId="{F4DF778F-03A1-4439-B6A7-6463EE1B1FE1}" srcOrd="12" destOrd="0" presId="urn:microsoft.com/office/officeart/2005/8/layout/cycle5"/>
    <dgm:cxn modelId="{DCB115E2-1D1E-4B10-86EA-8AF224419A83}" type="presParOf" srcId="{4314D982-2EB5-4189-A519-B7389FD3776D}" destId="{0844B3B8-B021-4593-8CA3-C2613AD8F98B}" srcOrd="13" destOrd="0" presId="urn:microsoft.com/office/officeart/2005/8/layout/cycle5"/>
    <dgm:cxn modelId="{A39F8197-2E28-4682-A30B-867EEB39E7AB}" type="presParOf" srcId="{4314D982-2EB5-4189-A519-B7389FD3776D}" destId="{06DD39CA-DCCF-4258-BC3D-D9077A219680}"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5258" tIns="47629" rIns="95258" bIns="47629" numCol="1" anchor="t" anchorCtr="0" compatLnSpc="1">
            <a:prstTxWarp prst="textNoShape">
              <a:avLst/>
            </a:prstTxWarp>
          </a:bodyPr>
          <a:lstStyle>
            <a:lvl1pPr defTabSz="953146">
              <a:defRPr sz="1300">
                <a:cs typeface="+mn-cs"/>
              </a:defRPr>
            </a:lvl1pPr>
          </a:lstStyle>
          <a:p>
            <a:pPr>
              <a:defRPr/>
            </a:pPr>
            <a:endParaRPr lang="tr-TR"/>
          </a:p>
        </p:txBody>
      </p:sp>
      <p:sp>
        <p:nvSpPr>
          <p:cNvPr id="1536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5258" tIns="47629" rIns="95258" bIns="47629" numCol="1" anchor="t" anchorCtr="0" compatLnSpc="1">
            <a:prstTxWarp prst="textNoShape">
              <a:avLst/>
            </a:prstTxWarp>
          </a:bodyPr>
          <a:lstStyle>
            <a:lvl1pPr algn="r" defTabSz="953146">
              <a:defRPr sz="1300">
                <a:cs typeface="+mn-cs"/>
              </a:defRPr>
            </a:lvl1pPr>
          </a:lstStyle>
          <a:p>
            <a:pPr>
              <a:defRPr/>
            </a:pPr>
            <a:endParaRPr lang="tr-TR"/>
          </a:p>
        </p:txBody>
      </p:sp>
      <p:sp>
        <p:nvSpPr>
          <p:cNvPr id="2765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5258" tIns="47629" rIns="95258" bIns="47629"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5366"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5258" tIns="47629" rIns="95258" bIns="47629" numCol="1" anchor="b" anchorCtr="0" compatLnSpc="1">
            <a:prstTxWarp prst="textNoShape">
              <a:avLst/>
            </a:prstTxWarp>
          </a:bodyPr>
          <a:lstStyle>
            <a:lvl1pPr defTabSz="953146">
              <a:defRPr sz="1300">
                <a:cs typeface="+mn-cs"/>
              </a:defRPr>
            </a:lvl1pPr>
          </a:lstStyle>
          <a:p>
            <a:pPr>
              <a:defRPr/>
            </a:pPr>
            <a:endParaRPr lang="tr-TR"/>
          </a:p>
        </p:txBody>
      </p:sp>
      <p:sp>
        <p:nvSpPr>
          <p:cNvPr id="15367"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5258" tIns="47629" rIns="95258" bIns="47629" numCol="1" anchor="b" anchorCtr="0" compatLnSpc="1">
            <a:prstTxWarp prst="textNoShape">
              <a:avLst/>
            </a:prstTxWarp>
          </a:bodyPr>
          <a:lstStyle>
            <a:lvl1pPr algn="r" defTabSz="953146">
              <a:defRPr sz="1300">
                <a:cs typeface="+mn-cs"/>
              </a:defRPr>
            </a:lvl1pPr>
          </a:lstStyle>
          <a:p>
            <a:pPr>
              <a:defRPr/>
            </a:pPr>
            <a:fld id="{91EED74D-0E57-482F-85C5-D67D97F86A1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Slayt Görüntüsü Yer Tutucusu"/>
          <p:cNvSpPr>
            <a:spLocks noGrp="1" noRot="1" noChangeAspect="1" noTextEdit="1"/>
          </p:cNvSpPr>
          <p:nvPr>
            <p:ph type="sldImg"/>
          </p:nvPr>
        </p:nvSpPr>
        <p:spPr>
          <a:ln/>
        </p:spPr>
      </p:sp>
      <p:sp>
        <p:nvSpPr>
          <p:cNvPr id="29698" name="2 Not Yer Tutucusu"/>
          <p:cNvSpPr>
            <a:spLocks noGrp="1"/>
          </p:cNvSpPr>
          <p:nvPr>
            <p:ph type="body" idx="1"/>
          </p:nvPr>
        </p:nvSpPr>
        <p:spPr>
          <a:noFill/>
          <a:ln/>
        </p:spPr>
        <p:txBody>
          <a:bodyPr/>
          <a:lstStyle/>
          <a:p>
            <a:pPr eaLnBrk="1" hangingPunct="1"/>
            <a:endParaRPr lang="en-GB" smtClean="0"/>
          </a:p>
        </p:txBody>
      </p:sp>
      <p:sp>
        <p:nvSpPr>
          <p:cNvPr id="29699" name="3 Slayt Numarası Yer Tutucusu"/>
          <p:cNvSpPr>
            <a:spLocks noGrp="1"/>
          </p:cNvSpPr>
          <p:nvPr>
            <p:ph type="sldNum" sz="quarter" idx="5"/>
          </p:nvPr>
        </p:nvSpPr>
        <p:spPr>
          <a:noFill/>
        </p:spPr>
        <p:txBody>
          <a:bodyPr/>
          <a:lstStyle/>
          <a:p>
            <a:pPr defTabSz="952500"/>
            <a:fld id="{8AF8D584-300A-41A3-93F1-BE0FF0D26AFE}" type="slidenum">
              <a:rPr lang="tr-TR" smtClean="0">
                <a:cs typeface="Arial" charset="0"/>
              </a:rPr>
              <a:pPr defTabSz="952500"/>
              <a:t>1</a:t>
            </a:fld>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4E3C2AF-C436-4068-9E84-4E9E6936606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28420AD-F547-4584-81DB-7C9F0401714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3D8A3B2-2DF4-4753-8157-A34B2D6FD943}"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152ADD1-46C5-4EC0-9DE4-7AE3D946348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en-US"/>
          </a:p>
        </p:txBody>
      </p:sp>
      <p:sp>
        <p:nvSpPr>
          <p:cNvPr id="3" name="2 Grafik Yer Tutucusu"/>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5DFA781-D604-4E12-8742-0E22F096E78D}"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6221A8E-20E8-4580-A6A0-B832479CA00D}"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DE1D2F5-26C5-48FF-943B-4344FBEB38E1}"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1F79FEB-77BF-4843-80E0-C294595710AA}"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CF778A8-7288-44CC-9390-62C65FE4BC69}"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CDB3155-E004-4D07-A889-E7C4C0859367}"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3A55135A-4702-4963-91D1-74126DF8584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2E85BAD-FE9C-439A-9542-0DC0219BC7BE}"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D7F65A04-25F4-49B9-9892-FEE5EDC5607B}"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2C9E1FB-70CA-48D9-A00B-AA4F81DBAD4C}"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AEB00E2-74C0-4EBB-98CA-C45AA3941B1D}"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8E30C9A-EF79-4072-A283-09F7F67F16C4}"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CDCC18B-9113-4285-9479-0311DDF09DB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94ABB8B-75AA-4394-BA07-131D2A41895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76849FF-52B9-436A-863A-417ECECAE7E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7A890F6-EC9F-443D-8D02-68265E17AB9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9765CB8-9DC6-406A-9FBD-07535E8682C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58E06F7-EF06-4D1D-B5BA-C1D6750AD55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1F3F729-0690-4007-8918-0A6AF76C245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8962ACA-7108-4F69-9B38-AECBEC78A34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tr-T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tr-T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10AD0BD-E3B5-495F-B867-7407757D671E}" type="slidenum">
              <a:rPr lang="tr-TR"/>
              <a:pPr>
                <a:defRPr/>
              </a:pPr>
              <a:t>‹#›</a:t>
            </a:fld>
            <a:endParaRPr lang="tr-TR"/>
          </a:p>
        </p:txBody>
      </p:sp>
      <p:pic>
        <p:nvPicPr>
          <p:cNvPr id="1031" name="Picture 7" descr="presentation_r"/>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tr-T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tr-T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F998939-E77E-4346-B7E1-BBF6C145C8E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Alt Başlık"/>
          <p:cNvSpPr>
            <a:spLocks noGrp="1"/>
          </p:cNvSpPr>
          <p:nvPr>
            <p:ph type="subTitle" idx="1"/>
          </p:nvPr>
        </p:nvSpPr>
        <p:spPr/>
        <p:txBody>
          <a:bodyPr/>
          <a:lstStyle/>
          <a:p>
            <a:pPr eaLnBrk="1" hangingPunct="1"/>
            <a:endParaRPr lang="en-GB" smtClean="0"/>
          </a:p>
        </p:txBody>
      </p:sp>
      <p:pic>
        <p:nvPicPr>
          <p:cNvPr id="28674" name="Picture 4" descr="presentation_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4 Metin kutusu"/>
          <p:cNvSpPr txBox="1">
            <a:spLocks noChangeArrowheads="1"/>
          </p:cNvSpPr>
          <p:nvPr/>
        </p:nvSpPr>
        <p:spPr bwMode="auto">
          <a:xfrm>
            <a:off x="2571750" y="5072063"/>
            <a:ext cx="46038" cy="369887"/>
          </a:xfrm>
          <a:prstGeom prst="rect">
            <a:avLst/>
          </a:prstGeom>
          <a:noFill/>
          <a:ln w="9525">
            <a:noFill/>
            <a:miter lim="800000"/>
            <a:headEnd/>
            <a:tailEnd/>
          </a:ln>
        </p:spPr>
        <p:txBody>
          <a:bodyPr>
            <a:spAutoFit/>
          </a:bodyPr>
          <a:lstStyle/>
          <a:p>
            <a:endParaRPr lang="en-GB"/>
          </a:p>
        </p:txBody>
      </p:sp>
      <p:sp>
        <p:nvSpPr>
          <p:cNvPr id="28676" name="Text Box 6"/>
          <p:cNvSpPr txBox="1">
            <a:spLocks noChangeArrowheads="1"/>
          </p:cNvSpPr>
          <p:nvPr/>
        </p:nvSpPr>
        <p:spPr bwMode="auto">
          <a:xfrm>
            <a:off x="642938" y="4437063"/>
            <a:ext cx="8072437" cy="1200150"/>
          </a:xfrm>
          <a:prstGeom prst="rect">
            <a:avLst/>
          </a:prstGeom>
          <a:noFill/>
          <a:ln w="9525">
            <a:noFill/>
            <a:miter lim="800000"/>
            <a:headEnd/>
            <a:tailEnd/>
          </a:ln>
        </p:spPr>
        <p:txBody>
          <a:bodyPr>
            <a:spAutoFit/>
          </a:bodyPr>
          <a:lstStyle/>
          <a:p>
            <a:pPr algn="ctr"/>
            <a:r>
              <a:rPr lang="tr-TR" sz="2400" b="1">
                <a:solidFill>
                  <a:schemeClr val="bg1"/>
                </a:solidFill>
              </a:rPr>
              <a:t> ULUSAL KULÜP LİSANS SİSTEMİ</a:t>
            </a:r>
          </a:p>
          <a:p>
            <a:pPr algn="ctr"/>
            <a:r>
              <a:rPr lang="tr-TR" sz="2400" b="1">
                <a:solidFill>
                  <a:schemeClr val="bg1"/>
                </a:solidFill>
              </a:rPr>
              <a:t> </a:t>
            </a:r>
          </a:p>
          <a:p>
            <a:r>
              <a:rPr lang="tr-TR" sz="2400" b="1">
                <a:solidFill>
                  <a:schemeClr val="bg1"/>
                </a:solidFill>
              </a:rPr>
              <a:t> </a:t>
            </a:r>
            <a:endParaRPr lang="en-GB" sz="2400" b="1">
              <a:solidFill>
                <a:schemeClr val="bg1"/>
              </a:solidFill>
            </a:endParaRPr>
          </a:p>
        </p:txBody>
      </p:sp>
      <p:pic>
        <p:nvPicPr>
          <p:cNvPr id="28677" name="Picture 2" descr="tff sponsor"/>
          <p:cNvPicPr>
            <a:picLocks noChangeAspect="1" noChangeArrowheads="1"/>
          </p:cNvPicPr>
          <p:nvPr/>
        </p:nvPicPr>
        <p:blipFill>
          <a:blip r:embed="rId4"/>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a:xfrm>
            <a:off x="500063" y="0"/>
            <a:ext cx="8229600" cy="1143000"/>
          </a:xfrm>
        </p:spPr>
        <p:txBody>
          <a:bodyPr/>
          <a:lstStyle/>
          <a:p>
            <a:r>
              <a:rPr lang="tr-TR" sz="2000" b="1" smtClean="0">
                <a:solidFill>
                  <a:schemeClr val="bg1"/>
                </a:solidFill>
                <a:latin typeface="Times New Roman" pitchFamily="18" charset="0"/>
                <a:cs typeface="Times New Roman" pitchFamily="18" charset="0"/>
              </a:rPr>
              <a:t>Gelir Özeti (TL) (UEFA Lisansı Alan Kulüpler)</a:t>
            </a:r>
          </a:p>
        </p:txBody>
      </p:sp>
      <p:graphicFrame>
        <p:nvGraphicFramePr>
          <p:cNvPr id="4" name="3 İçerik Yer Tutucusu"/>
          <p:cNvGraphicFramePr>
            <a:graphicFrameLocks noGrp="1"/>
          </p:cNvGraphicFramePr>
          <p:nvPr>
            <p:ph idx="1"/>
          </p:nvPr>
        </p:nvGraphicFramePr>
        <p:xfrm>
          <a:off x="357188" y="1214438"/>
          <a:ext cx="8229600" cy="4768850"/>
        </p:xfrm>
        <a:graphic>
          <a:graphicData uri="http://schemas.openxmlformats.org/drawingml/2006/chart">
            <c:chart xmlns:c="http://schemas.openxmlformats.org/drawingml/2006/chart" xmlns:r="http://schemas.openxmlformats.org/officeDocument/2006/relationships" r:id="rId2"/>
          </a:graphicData>
        </a:graphic>
      </p:graphicFrame>
      <p:sp>
        <p:nvSpPr>
          <p:cNvPr id="38915" name="4 Metin kutusu"/>
          <p:cNvSpPr txBox="1">
            <a:spLocks noChangeArrowheads="1"/>
          </p:cNvSpPr>
          <p:nvPr/>
        </p:nvSpPr>
        <p:spPr bwMode="auto">
          <a:xfrm>
            <a:off x="1214438" y="5857875"/>
            <a:ext cx="6500812" cy="307975"/>
          </a:xfrm>
          <a:prstGeom prst="rect">
            <a:avLst/>
          </a:prstGeom>
          <a:noFill/>
          <a:ln w="9525">
            <a:noFill/>
            <a:miter lim="800000"/>
            <a:headEnd/>
            <a:tailEnd/>
          </a:ln>
        </p:spPr>
        <p:txBody>
          <a:bodyPr>
            <a:spAutoFit/>
          </a:bodyPr>
          <a:lstStyle/>
          <a:p>
            <a:r>
              <a:rPr lang="tr-TR" sz="1400">
                <a:latin typeface="Times New Roman" pitchFamily="18" charset="0"/>
                <a:cs typeface="Times New Roman" pitchFamily="18" charset="0"/>
              </a:rPr>
              <a:t>* Diğer Gelirler (Yatırımlar, Bağışlar, Kira Gelirler vs)</a:t>
            </a:r>
          </a:p>
        </p:txBody>
      </p:sp>
      <p:pic>
        <p:nvPicPr>
          <p:cNvPr id="38916"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Başlık"/>
          <p:cNvSpPr>
            <a:spLocks noGrp="1"/>
          </p:cNvSpPr>
          <p:nvPr>
            <p:ph type="title"/>
          </p:nvPr>
        </p:nvSpPr>
        <p:spPr>
          <a:xfrm>
            <a:off x="500063" y="571500"/>
            <a:ext cx="8229600" cy="857250"/>
          </a:xfrm>
        </p:spPr>
        <p:txBody>
          <a:bodyPr/>
          <a:lstStyle/>
          <a:p>
            <a:pPr algn="l"/>
            <a:r>
              <a:rPr lang="tr-TR" sz="2000" b="1" smtClean="0">
                <a:solidFill>
                  <a:schemeClr val="bg1"/>
                </a:solidFill>
                <a:latin typeface="Times New Roman" pitchFamily="18" charset="0"/>
                <a:cs typeface="Times New Roman" pitchFamily="18" charset="0"/>
              </a:rPr>
              <a:t>                    </a:t>
            </a:r>
            <a:br>
              <a:rPr lang="tr-TR" sz="2000" b="1" smtClean="0">
                <a:solidFill>
                  <a:schemeClr val="bg1"/>
                </a:solidFill>
                <a:latin typeface="Times New Roman" pitchFamily="18" charset="0"/>
                <a:cs typeface="Times New Roman" pitchFamily="18" charset="0"/>
              </a:rPr>
            </a:br>
            <a:r>
              <a:rPr lang="tr-TR" sz="2000" b="1" smtClean="0">
                <a:solidFill>
                  <a:schemeClr val="bg1"/>
                </a:solidFill>
                <a:latin typeface="Times New Roman" pitchFamily="18" charset="0"/>
                <a:cs typeface="Times New Roman" pitchFamily="18" charset="0"/>
              </a:rPr>
              <a:t>               2007-2009 Yılsonu Kar/Zarar  karşılaştırılması</a:t>
            </a:r>
            <a:br>
              <a:rPr lang="tr-TR" sz="2000" b="1" smtClean="0">
                <a:solidFill>
                  <a:schemeClr val="bg1"/>
                </a:solidFill>
                <a:latin typeface="Times New Roman" pitchFamily="18" charset="0"/>
                <a:cs typeface="Times New Roman" pitchFamily="18" charset="0"/>
              </a:rPr>
            </a:br>
            <a:r>
              <a:rPr lang="tr-TR" sz="2000" b="1" smtClean="0">
                <a:solidFill>
                  <a:schemeClr val="bg1"/>
                </a:solidFill>
                <a:latin typeface="Times New Roman" pitchFamily="18" charset="0"/>
                <a:cs typeface="Times New Roman" pitchFamily="18" charset="0"/>
              </a:rPr>
              <a:t>               UEFA Lisansı Alan Kulüpler (Transferler dahil edilmemiştir): (</a:t>
            </a:r>
            <a:r>
              <a:rPr lang="tr-TR" sz="1600" b="1" smtClean="0">
                <a:solidFill>
                  <a:schemeClr val="bg1"/>
                </a:solidFill>
                <a:latin typeface="Times New Roman" pitchFamily="18" charset="0"/>
                <a:cs typeface="Times New Roman" pitchFamily="18" charset="0"/>
              </a:rPr>
              <a:t>TL</a:t>
            </a:r>
            <a:r>
              <a:rPr lang="tr-TR" sz="2000" b="1" smtClean="0">
                <a:solidFill>
                  <a:schemeClr val="bg1"/>
                </a:solidFill>
                <a:latin typeface="Times New Roman" pitchFamily="18" charset="0"/>
                <a:cs typeface="Times New Roman" pitchFamily="18" charset="0"/>
              </a:rPr>
              <a:t>)</a:t>
            </a:r>
            <a:r>
              <a:rPr lang="tr-TR" smtClean="0"/>
              <a:t/>
            </a:r>
            <a:br>
              <a:rPr lang="tr-TR" smtClean="0"/>
            </a:br>
            <a:endParaRPr lang="tr-TR" smtClean="0"/>
          </a:p>
        </p:txBody>
      </p:sp>
      <p:graphicFrame>
        <p:nvGraphicFramePr>
          <p:cNvPr id="4" name="3 İçerik Yer Tutucusu"/>
          <p:cNvGraphicFramePr>
            <a:graphicFrameLocks noGrp="1"/>
          </p:cNvGraphicFramePr>
          <p:nvPr>
            <p:ph idx="1"/>
          </p:nvPr>
        </p:nvGraphicFramePr>
        <p:xfrm>
          <a:off x="323850" y="1341438"/>
          <a:ext cx="8229600" cy="4911725"/>
        </p:xfrm>
        <a:graphic>
          <a:graphicData uri="http://schemas.openxmlformats.org/drawingml/2006/chart">
            <c:chart xmlns:c="http://schemas.openxmlformats.org/drawingml/2006/chart" xmlns:r="http://schemas.openxmlformats.org/officeDocument/2006/relationships" r:id="rId2"/>
          </a:graphicData>
        </a:graphic>
      </p:graphicFrame>
      <p:pic>
        <p:nvPicPr>
          <p:cNvPr id="39939"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42875" y="1214438"/>
          <a:ext cx="8543925" cy="4911725"/>
        </p:xfrm>
        <a:graphic>
          <a:graphicData uri="http://schemas.openxmlformats.org/drawingml/2006/chart">
            <c:chart xmlns:c="http://schemas.openxmlformats.org/drawingml/2006/chart" xmlns:r="http://schemas.openxmlformats.org/officeDocument/2006/relationships" r:id="rId2"/>
          </a:graphicData>
        </a:graphic>
      </p:graphicFrame>
      <p:sp>
        <p:nvSpPr>
          <p:cNvPr id="40962" name="Rectangle 1"/>
          <p:cNvSpPr>
            <a:spLocks noChangeArrowheads="1"/>
          </p:cNvSpPr>
          <p:nvPr/>
        </p:nvSpPr>
        <p:spPr bwMode="auto">
          <a:xfrm>
            <a:off x="1571625" y="320675"/>
            <a:ext cx="7572375" cy="647700"/>
          </a:xfrm>
          <a:prstGeom prst="rect">
            <a:avLst/>
          </a:prstGeom>
          <a:noFill/>
          <a:ln w="9525">
            <a:noFill/>
            <a:miter lim="800000"/>
            <a:headEnd/>
            <a:tailEnd/>
          </a:ln>
        </p:spPr>
        <p:txBody>
          <a:bodyPr anchor="ctr">
            <a:spAutoFit/>
          </a:bodyPr>
          <a:lstStyle/>
          <a:p>
            <a:pPr algn="just"/>
            <a:r>
              <a:rPr lang="tr-TR" b="1" u="sng">
                <a:solidFill>
                  <a:schemeClr val="bg1"/>
                </a:solidFill>
                <a:latin typeface="Times New Roman" pitchFamily="18" charset="0"/>
                <a:ea typeface="Calibri" pitchFamily="34" charset="0"/>
                <a:cs typeface="Times New Roman" pitchFamily="18" charset="0"/>
              </a:rPr>
              <a:t>2007-2009 Yılsonu Zarar Karşılaştırılması (UEFA Lisansı Alan Kulüpler) </a:t>
            </a:r>
          </a:p>
          <a:p>
            <a:pPr algn="just"/>
            <a:r>
              <a:rPr lang="tr-TR" b="1" u="sng">
                <a:solidFill>
                  <a:schemeClr val="bg1"/>
                </a:solidFill>
                <a:latin typeface="Times New Roman" pitchFamily="18" charset="0"/>
                <a:ea typeface="Calibri" pitchFamily="34" charset="0"/>
                <a:cs typeface="Times New Roman" pitchFamily="18" charset="0"/>
              </a:rPr>
              <a:t>(Transferler dâhildir): (TL)</a:t>
            </a:r>
            <a:endParaRPr lang="tr-TR">
              <a:solidFill>
                <a:schemeClr val="bg1"/>
              </a:solidFill>
              <a:latin typeface="Times New Roman" pitchFamily="18" charset="0"/>
              <a:ea typeface="Calibri" pitchFamily="34" charset="0"/>
              <a:cs typeface="Times New Roman" pitchFamily="18" charset="0"/>
            </a:endParaRPr>
          </a:p>
        </p:txBody>
      </p:sp>
      <p:pic>
        <p:nvPicPr>
          <p:cNvPr id="40963"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idx="1"/>
          </p:nvPr>
        </p:nvSpPr>
        <p:spPr>
          <a:xfrm>
            <a:off x="457200" y="1357313"/>
            <a:ext cx="8329613" cy="4951412"/>
          </a:xfrm>
        </p:spPr>
        <p:txBody>
          <a:bodyPr/>
          <a:lstStyle/>
          <a:p>
            <a:pPr>
              <a:lnSpc>
                <a:spcPct val="80000"/>
              </a:lnSpc>
              <a:buFontTx/>
              <a:buNone/>
            </a:pPr>
            <a:endParaRPr lang="tr-TR" sz="2000" smtClean="0"/>
          </a:p>
          <a:p>
            <a:pPr>
              <a:lnSpc>
                <a:spcPct val="80000"/>
              </a:lnSpc>
            </a:pPr>
            <a:r>
              <a:rPr lang="tr-TR" sz="2000" smtClean="0">
                <a:latin typeface="Times New Roman" pitchFamily="18" charset="0"/>
                <a:cs typeface="Times New Roman" pitchFamily="18" charset="0"/>
              </a:rPr>
              <a:t>Kulüplerin </a:t>
            </a:r>
            <a:r>
              <a:rPr lang="tr-TR" sz="2000" b="1" smtClean="0">
                <a:solidFill>
                  <a:srgbClr val="FF0000"/>
                </a:solidFill>
                <a:latin typeface="Times New Roman" pitchFamily="18" charset="0"/>
                <a:cs typeface="Times New Roman" pitchFamily="18" charset="0"/>
              </a:rPr>
              <a:t>Sportif, Altyapı, Mali, Hukuki </a:t>
            </a:r>
            <a:r>
              <a:rPr lang="tr-TR" sz="2000" smtClean="0">
                <a:latin typeface="Times New Roman" pitchFamily="18" charset="0"/>
                <a:cs typeface="Times New Roman" pitchFamily="18" charset="0"/>
              </a:rPr>
              <a:t>ve </a:t>
            </a:r>
            <a:r>
              <a:rPr lang="tr-TR" sz="2000" b="1" smtClean="0">
                <a:solidFill>
                  <a:srgbClr val="FF0000"/>
                </a:solidFill>
                <a:latin typeface="Times New Roman" pitchFamily="18" charset="0"/>
                <a:cs typeface="Times New Roman" pitchFamily="18" charset="0"/>
              </a:rPr>
              <a:t>Personel/İdari</a:t>
            </a:r>
            <a:r>
              <a:rPr lang="tr-TR" sz="2000" smtClean="0">
                <a:latin typeface="Times New Roman" pitchFamily="18" charset="0"/>
                <a:cs typeface="Times New Roman" pitchFamily="18" charset="0"/>
              </a:rPr>
              <a:t> yapısını daha güçlü, sağlam ve şeffaf hale getirmek.</a:t>
            </a:r>
          </a:p>
          <a:p>
            <a:pPr>
              <a:lnSpc>
                <a:spcPct val="80000"/>
              </a:lnSpc>
              <a:buFontTx/>
              <a:buNone/>
            </a:pPr>
            <a:endParaRPr lang="tr-TR" sz="2000" smtClean="0">
              <a:latin typeface="Times New Roman" pitchFamily="18" charset="0"/>
              <a:cs typeface="Times New Roman" pitchFamily="18" charset="0"/>
            </a:endParaRPr>
          </a:p>
          <a:p>
            <a:pPr>
              <a:lnSpc>
                <a:spcPct val="80000"/>
              </a:lnSpc>
            </a:pPr>
            <a:r>
              <a:rPr lang="tr-TR" sz="2000" smtClean="0">
                <a:latin typeface="Times New Roman" pitchFamily="18" charset="0"/>
                <a:cs typeface="Times New Roman" pitchFamily="18" charset="0"/>
              </a:rPr>
              <a:t> Kulüp Lisans Sistemini Ulusal seviyede </a:t>
            </a:r>
            <a:r>
              <a:rPr lang="tr-TR" sz="2000" b="1" i="1" smtClean="0">
                <a:latin typeface="Times New Roman" pitchFamily="18" charset="0"/>
                <a:cs typeface="Times New Roman" pitchFamily="18" charset="0"/>
              </a:rPr>
              <a:t>ZORUNLU</a:t>
            </a:r>
            <a:r>
              <a:rPr lang="tr-TR" sz="2000" smtClean="0">
                <a:latin typeface="Times New Roman" pitchFamily="18" charset="0"/>
                <a:cs typeface="Times New Roman" pitchFamily="18" charset="0"/>
              </a:rPr>
              <a:t> hale getirmek.</a:t>
            </a:r>
          </a:p>
          <a:p>
            <a:pPr>
              <a:lnSpc>
                <a:spcPct val="80000"/>
              </a:lnSpc>
              <a:buFontTx/>
              <a:buNone/>
            </a:pPr>
            <a:endParaRPr lang="tr-TR" sz="2000" smtClean="0">
              <a:latin typeface="Times New Roman" pitchFamily="18" charset="0"/>
              <a:cs typeface="Times New Roman" pitchFamily="18" charset="0"/>
            </a:endParaRPr>
          </a:p>
          <a:p>
            <a:pPr>
              <a:lnSpc>
                <a:spcPct val="80000"/>
              </a:lnSpc>
            </a:pPr>
            <a:r>
              <a:rPr lang="tr-TR" sz="2000" smtClean="0">
                <a:latin typeface="Times New Roman" pitchFamily="18" charset="0"/>
                <a:cs typeface="Times New Roman" pitchFamily="18" charset="0"/>
              </a:rPr>
              <a:t>2014-2015 Sezonuna kadar </a:t>
            </a:r>
            <a:r>
              <a:rPr lang="tr-TR" sz="2000" b="1" smtClean="0">
                <a:latin typeface="Times New Roman" pitchFamily="18" charset="0"/>
                <a:cs typeface="Times New Roman" pitchFamily="18" charset="0"/>
              </a:rPr>
              <a:t>Spor Toto Süper Lig </a:t>
            </a:r>
            <a:r>
              <a:rPr lang="tr-TR" sz="2000" smtClean="0">
                <a:latin typeface="Times New Roman" pitchFamily="18" charset="0"/>
                <a:cs typeface="Times New Roman" pitchFamily="18" charset="0"/>
              </a:rPr>
              <a:t>kriterlerini UEFA seviyesine, </a:t>
            </a:r>
            <a:r>
              <a:rPr lang="tr-TR" sz="2000" b="1" smtClean="0">
                <a:latin typeface="Times New Roman" pitchFamily="18" charset="0"/>
                <a:cs typeface="Times New Roman" pitchFamily="18" charset="0"/>
              </a:rPr>
              <a:t>Bank Asya1.Lig </a:t>
            </a:r>
            <a:r>
              <a:rPr lang="tr-TR" sz="2000" smtClean="0">
                <a:latin typeface="Times New Roman" pitchFamily="18" charset="0"/>
                <a:cs typeface="Times New Roman" pitchFamily="18" charset="0"/>
              </a:rPr>
              <a:t>Kriterlerini Spor Toto Süper Lig seviyesine ve </a:t>
            </a:r>
            <a:r>
              <a:rPr lang="tr-TR" sz="2000" b="1" smtClean="0">
                <a:latin typeface="Times New Roman" pitchFamily="18" charset="0"/>
                <a:cs typeface="Times New Roman" pitchFamily="18" charset="0"/>
              </a:rPr>
              <a:t>Spor Toto 2.Lig</a:t>
            </a:r>
            <a:r>
              <a:rPr lang="tr-TR" sz="2000" smtClean="0">
                <a:latin typeface="Times New Roman" pitchFamily="18" charset="0"/>
                <a:cs typeface="Times New Roman" pitchFamily="18" charset="0"/>
              </a:rPr>
              <a:t> Kriterlerini bir yüksek seviyeye getirmek. </a:t>
            </a:r>
            <a:endParaRPr lang="en-GB" sz="2000" smtClean="0">
              <a:latin typeface="Times New Roman" pitchFamily="18" charset="0"/>
              <a:cs typeface="Times New Roman" pitchFamily="18" charset="0"/>
            </a:endParaRPr>
          </a:p>
        </p:txBody>
      </p:sp>
      <p:sp>
        <p:nvSpPr>
          <p:cNvPr id="41986" name="2 Metin kutusu"/>
          <p:cNvSpPr txBox="1">
            <a:spLocks noChangeArrowheads="1"/>
          </p:cNvSpPr>
          <p:nvPr/>
        </p:nvSpPr>
        <p:spPr bwMode="auto">
          <a:xfrm>
            <a:off x="2786063" y="428625"/>
            <a:ext cx="2286000" cy="461963"/>
          </a:xfrm>
          <a:prstGeom prst="rect">
            <a:avLst/>
          </a:prstGeom>
          <a:noFill/>
          <a:ln w="9525">
            <a:noFill/>
            <a:miter lim="800000"/>
            <a:headEnd/>
            <a:tailEnd/>
          </a:ln>
        </p:spPr>
        <p:txBody>
          <a:bodyPr>
            <a:spAutoFit/>
          </a:bodyPr>
          <a:lstStyle/>
          <a:p>
            <a:r>
              <a:rPr lang="tr-TR" sz="2400">
                <a:solidFill>
                  <a:schemeClr val="bg1"/>
                </a:solidFill>
                <a:latin typeface="Times New Roman" pitchFamily="18" charset="0"/>
                <a:cs typeface="Times New Roman" pitchFamily="18" charset="0"/>
              </a:rPr>
              <a:t>           </a:t>
            </a:r>
            <a:r>
              <a:rPr lang="tr-TR" sz="2400" b="1">
                <a:solidFill>
                  <a:schemeClr val="bg1"/>
                </a:solidFill>
                <a:latin typeface="Times New Roman" pitchFamily="18" charset="0"/>
                <a:cs typeface="Times New Roman" pitchFamily="18" charset="0"/>
              </a:rPr>
              <a:t>Amaç</a:t>
            </a:r>
          </a:p>
        </p:txBody>
      </p:sp>
      <p:pic>
        <p:nvPicPr>
          <p:cNvPr id="41987"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22">
                                            <p:txEl>
                                              <p:pRg st="3" end="3"/>
                                            </p:txEl>
                                          </p:spTgt>
                                        </p:tgtEl>
                                        <p:attrNameLst>
                                          <p:attrName>style.visibility</p:attrName>
                                        </p:attrNameLst>
                                      </p:cBhvr>
                                      <p:to>
                                        <p:strVal val="visible"/>
                                      </p:to>
                                    </p:set>
                                    <p:anim calcmode="lin" valueType="num">
                                      <p:cBhvr additive="base">
                                        <p:cTn id="11"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122">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anim calcmode="lin" valueType="num">
                                      <p:cBhvr additive="base">
                                        <p:cTn id="15"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25"/>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Ulusal Kulüp Lisans Sisteminin Faydaları </a:t>
            </a:r>
          </a:p>
        </p:txBody>
      </p:sp>
      <p:sp>
        <p:nvSpPr>
          <p:cNvPr id="3" name="2 İçerik Yer Tutucusu"/>
          <p:cNvSpPr>
            <a:spLocks noGrp="1"/>
          </p:cNvSpPr>
          <p:nvPr>
            <p:ph idx="1"/>
          </p:nvPr>
        </p:nvSpPr>
        <p:spPr>
          <a:xfrm>
            <a:off x="468313" y="1196975"/>
            <a:ext cx="8229600" cy="4768850"/>
          </a:xfrm>
        </p:spPr>
        <p:txBody>
          <a:bodyPr/>
          <a:lstStyle/>
          <a:p>
            <a:pPr>
              <a:buFontTx/>
              <a:buNone/>
              <a:defRPr/>
            </a:pPr>
            <a:endParaRPr lang="tr-TR" sz="1800" dirty="0" smtClean="0">
              <a:latin typeface="+mj-lt"/>
            </a:endParaRPr>
          </a:p>
          <a:p>
            <a:pPr>
              <a:defRPr/>
            </a:pPr>
            <a:r>
              <a:rPr lang="tr-TR" sz="1800" dirty="0" smtClean="0">
                <a:latin typeface="+mj-lt"/>
              </a:rPr>
              <a:t>Kulüplerin Mali olarak daha güçlü şeffaf ve borçtan arındırılmış bir mali yapıya sahip ve ekonomik yönden güçlü olmalarını sağlamak.</a:t>
            </a:r>
          </a:p>
          <a:p>
            <a:pPr>
              <a:defRPr/>
            </a:pPr>
            <a:endParaRPr lang="tr-TR" sz="1800" dirty="0" smtClean="0">
              <a:latin typeface="+mj-lt"/>
            </a:endParaRPr>
          </a:p>
          <a:p>
            <a:pPr>
              <a:defRPr/>
            </a:pPr>
            <a:r>
              <a:rPr lang="tr-TR" sz="1800" dirty="0" smtClean="0">
                <a:latin typeface="+mj-lt"/>
              </a:rPr>
              <a:t>Kulüplerin gerekli eğitimi almış profesyonel kadrolarla çalışmalarını sağlamak.   </a:t>
            </a:r>
          </a:p>
          <a:p>
            <a:pPr>
              <a:defRPr/>
            </a:pPr>
            <a:endParaRPr lang="tr-TR" sz="1800" dirty="0" smtClean="0">
              <a:latin typeface="+mj-lt"/>
            </a:endParaRPr>
          </a:p>
          <a:p>
            <a:pPr>
              <a:defRPr/>
            </a:pPr>
            <a:r>
              <a:rPr lang="tr-TR" sz="1800" dirty="0" smtClean="0">
                <a:latin typeface="+mj-lt"/>
              </a:rPr>
              <a:t>Kulüplerin tüm genç takımlarını akademi ligleri seviyesine ulaştırmak ve bu liglerde elit oyuncuların yetişmesini sağlamak.</a:t>
            </a:r>
          </a:p>
          <a:p>
            <a:pPr>
              <a:defRPr/>
            </a:pPr>
            <a:endParaRPr lang="tr-TR" sz="1800" dirty="0" smtClean="0">
              <a:latin typeface="+mj-lt"/>
            </a:endParaRPr>
          </a:p>
          <a:p>
            <a:pPr>
              <a:defRPr/>
            </a:pPr>
            <a:r>
              <a:rPr lang="tr-TR" sz="1800" dirty="0" smtClean="0">
                <a:latin typeface="+mj-lt"/>
              </a:rPr>
              <a:t>Kulüplerin UEFA standartlarında tesislere ve stadyumlara sahip olmalarını sağlamak.</a:t>
            </a:r>
          </a:p>
          <a:p>
            <a:pPr>
              <a:defRPr/>
            </a:pPr>
            <a:endParaRPr lang="tr-TR" sz="1800" dirty="0" smtClean="0">
              <a:latin typeface="+mj-lt"/>
            </a:endParaRPr>
          </a:p>
          <a:p>
            <a:pPr>
              <a:buFontTx/>
              <a:buNone/>
              <a:defRPr/>
            </a:pPr>
            <a:endParaRPr lang="tr-TR" sz="1800" dirty="0" smtClean="0">
              <a:latin typeface="+mj-lt"/>
            </a:endParaRPr>
          </a:p>
        </p:txBody>
      </p:sp>
      <p:pic>
        <p:nvPicPr>
          <p:cNvPr id="43011"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1484313"/>
            <a:ext cx="8229600" cy="1785937"/>
          </a:xfrm>
        </p:spPr>
        <p:txBody>
          <a:bodyPr/>
          <a:lstStyle/>
          <a:p>
            <a:pPr>
              <a:defRPr/>
            </a:pPr>
            <a:r>
              <a:rPr lang="tr-TR" sz="2800" dirty="0" smtClean="0">
                <a:solidFill>
                  <a:schemeClr val="tx1"/>
                </a:solidFill>
                <a:latin typeface="+mn-lt"/>
                <a:ea typeface="+mn-ea"/>
                <a:cs typeface="+mn-cs"/>
              </a:rPr>
              <a:t>Avrupa Uygulaması </a:t>
            </a:r>
          </a:p>
        </p:txBody>
      </p:sp>
      <p:pic>
        <p:nvPicPr>
          <p:cNvPr id="44034"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pic>
        <p:nvPicPr>
          <p:cNvPr id="44035" name="4 Resim" descr="imagesCABCQXJM.jpg"/>
          <p:cNvPicPr>
            <a:picLocks noChangeAspect="1"/>
          </p:cNvPicPr>
          <p:nvPr/>
        </p:nvPicPr>
        <p:blipFill>
          <a:blip r:embed="rId3"/>
          <a:srcRect/>
          <a:stretch>
            <a:fillRect/>
          </a:stretch>
        </p:blipFill>
        <p:spPr bwMode="auto">
          <a:xfrm>
            <a:off x="3276600" y="2781300"/>
            <a:ext cx="2590800" cy="254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0"/>
                                  </p:stCondLst>
                                  <p:childTnLst>
                                    <p:animScale>
                                      <p:cBhvr>
                                        <p:cTn id="6" dur="5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3 Dikdörtgen"/>
          <p:cNvSpPr>
            <a:spLocks noChangeArrowheads="1"/>
          </p:cNvSpPr>
          <p:nvPr/>
        </p:nvSpPr>
        <p:spPr bwMode="auto">
          <a:xfrm>
            <a:off x="2339975" y="476250"/>
            <a:ext cx="4103688" cy="400050"/>
          </a:xfrm>
          <a:prstGeom prst="rect">
            <a:avLst/>
          </a:prstGeom>
          <a:noFill/>
          <a:ln w="9525">
            <a:noFill/>
            <a:miter lim="800000"/>
            <a:headEnd/>
            <a:tailEnd/>
          </a:ln>
        </p:spPr>
        <p:txBody>
          <a:bodyPr>
            <a:spAutoFit/>
          </a:bodyPr>
          <a:lstStyle/>
          <a:p>
            <a:r>
              <a:rPr lang="tr-TR" sz="2000" b="1">
                <a:solidFill>
                  <a:schemeClr val="bg1"/>
                </a:solidFill>
                <a:cs typeface="Times New Roman" pitchFamily="18" charset="0"/>
              </a:rPr>
              <a:t>	</a:t>
            </a:r>
            <a:r>
              <a:rPr lang="tr-TR" sz="2000" b="1">
                <a:solidFill>
                  <a:schemeClr val="bg1"/>
                </a:solidFill>
                <a:latin typeface="Times New Roman" pitchFamily="18" charset="0"/>
                <a:cs typeface="Times New Roman" pitchFamily="18" charset="0"/>
              </a:rPr>
              <a:t>UEFA’nın Önerileri</a:t>
            </a:r>
            <a:endParaRPr lang="tr-TR" sz="2000">
              <a:latin typeface="Times New Roman" pitchFamily="18" charset="0"/>
              <a:cs typeface="Times New Roman" pitchFamily="18" charset="0"/>
            </a:endParaRPr>
          </a:p>
        </p:txBody>
      </p:sp>
      <p:graphicFrame>
        <p:nvGraphicFramePr>
          <p:cNvPr id="7" name="6 Diyagram"/>
          <p:cNvGraphicFramePr/>
          <p:nvPr/>
        </p:nvGraphicFramePr>
        <p:xfrm>
          <a:off x="179512" y="1196752"/>
          <a:ext cx="864096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9" name="7 Resim" descr="600px-UEFA_logo_svg.png"/>
          <p:cNvPicPr>
            <a:picLocks noChangeAspect="1"/>
          </p:cNvPicPr>
          <p:nvPr/>
        </p:nvPicPr>
        <p:blipFill>
          <a:blip r:embed="rId7"/>
          <a:srcRect/>
          <a:stretch>
            <a:fillRect/>
          </a:stretch>
        </p:blipFill>
        <p:spPr bwMode="auto">
          <a:xfrm>
            <a:off x="3348038" y="2708275"/>
            <a:ext cx="2160587" cy="2160588"/>
          </a:xfrm>
          <a:prstGeom prst="rect">
            <a:avLst/>
          </a:prstGeom>
          <a:noFill/>
          <a:ln w="9525">
            <a:noFill/>
            <a:miter lim="800000"/>
            <a:headEnd/>
            <a:tailEnd/>
          </a:ln>
        </p:spPr>
      </p:pic>
      <p:pic>
        <p:nvPicPr>
          <p:cNvPr id="45060" name="Picture 2" descr="tff sponsor"/>
          <p:cNvPicPr>
            <a:picLocks noChangeAspect="1" noChangeArrowheads="1"/>
          </p:cNvPicPr>
          <p:nvPr/>
        </p:nvPicPr>
        <p:blipFill>
          <a:blip r:embed="rId8"/>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274638"/>
            <a:ext cx="8435975" cy="850900"/>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Avrupa’da Ortak Görüşler</a:t>
            </a:r>
          </a:p>
        </p:txBody>
      </p:sp>
      <p:pic>
        <p:nvPicPr>
          <p:cNvPr id="5" name="4 Resim" descr="imagesfa.jpg"/>
          <p:cNvPicPr>
            <a:picLocks noChangeAspect="1"/>
          </p:cNvPicPr>
          <p:nvPr/>
        </p:nvPicPr>
        <p:blipFill>
          <a:blip r:embed="rId2"/>
          <a:srcRect/>
          <a:stretch>
            <a:fillRect/>
          </a:stretch>
        </p:blipFill>
        <p:spPr bwMode="auto">
          <a:xfrm>
            <a:off x="323850" y="1341438"/>
            <a:ext cx="1382713" cy="1790700"/>
          </a:xfrm>
          <a:prstGeom prst="rect">
            <a:avLst/>
          </a:prstGeom>
          <a:noFill/>
          <a:ln w="9525">
            <a:noFill/>
            <a:miter lim="800000"/>
            <a:headEnd/>
            <a:tailEnd/>
          </a:ln>
        </p:spPr>
      </p:pic>
      <p:pic>
        <p:nvPicPr>
          <p:cNvPr id="6" name="5 Resim" descr="imagesfa.jpg"/>
          <p:cNvPicPr>
            <a:picLocks noChangeAspect="1"/>
          </p:cNvPicPr>
          <p:nvPr/>
        </p:nvPicPr>
        <p:blipFill>
          <a:blip r:embed="rId3"/>
          <a:srcRect/>
          <a:stretch>
            <a:fillRect/>
          </a:stretch>
        </p:blipFill>
        <p:spPr bwMode="auto">
          <a:xfrm>
            <a:off x="1979613" y="1557338"/>
            <a:ext cx="1368425" cy="1366837"/>
          </a:xfrm>
          <a:prstGeom prst="rect">
            <a:avLst/>
          </a:prstGeom>
          <a:noFill/>
          <a:ln w="9525">
            <a:noFill/>
            <a:miter lim="800000"/>
            <a:headEnd/>
            <a:tailEnd/>
          </a:ln>
        </p:spPr>
      </p:pic>
      <p:pic>
        <p:nvPicPr>
          <p:cNvPr id="7" name="6 Resim" descr="imagesfa.jpg"/>
          <p:cNvPicPr>
            <a:picLocks noChangeAspect="1"/>
          </p:cNvPicPr>
          <p:nvPr/>
        </p:nvPicPr>
        <p:blipFill>
          <a:blip r:embed="rId4"/>
          <a:srcRect/>
          <a:stretch>
            <a:fillRect/>
          </a:stretch>
        </p:blipFill>
        <p:spPr bwMode="auto">
          <a:xfrm>
            <a:off x="3635375" y="1341438"/>
            <a:ext cx="1512888" cy="1511300"/>
          </a:xfrm>
          <a:prstGeom prst="rect">
            <a:avLst/>
          </a:prstGeom>
          <a:noFill/>
          <a:ln w="9525">
            <a:noFill/>
            <a:miter lim="800000"/>
            <a:headEnd/>
            <a:tailEnd/>
          </a:ln>
        </p:spPr>
      </p:pic>
      <p:pic>
        <p:nvPicPr>
          <p:cNvPr id="8" name="7 Resim" descr="imagesfa.jpg"/>
          <p:cNvPicPr>
            <a:picLocks noChangeAspect="1"/>
          </p:cNvPicPr>
          <p:nvPr/>
        </p:nvPicPr>
        <p:blipFill>
          <a:blip r:embed="rId5"/>
          <a:srcRect/>
          <a:stretch>
            <a:fillRect/>
          </a:stretch>
        </p:blipFill>
        <p:spPr bwMode="auto">
          <a:xfrm>
            <a:off x="5651500" y="1484313"/>
            <a:ext cx="1081088" cy="1539875"/>
          </a:xfrm>
          <a:prstGeom prst="rect">
            <a:avLst/>
          </a:prstGeom>
          <a:noFill/>
          <a:ln w="9525">
            <a:noFill/>
            <a:miter lim="800000"/>
            <a:headEnd/>
            <a:tailEnd/>
          </a:ln>
        </p:spPr>
      </p:pic>
      <p:pic>
        <p:nvPicPr>
          <p:cNvPr id="9" name="8 Resim" descr="600px-UEFA_logo_svg.png"/>
          <p:cNvPicPr>
            <a:picLocks noChangeAspect="1"/>
          </p:cNvPicPr>
          <p:nvPr/>
        </p:nvPicPr>
        <p:blipFill>
          <a:blip r:embed="rId6"/>
          <a:srcRect/>
          <a:stretch>
            <a:fillRect/>
          </a:stretch>
        </p:blipFill>
        <p:spPr bwMode="auto">
          <a:xfrm>
            <a:off x="7164388" y="1412875"/>
            <a:ext cx="1511300" cy="1511300"/>
          </a:xfrm>
          <a:prstGeom prst="rect">
            <a:avLst/>
          </a:prstGeom>
          <a:noFill/>
          <a:ln w="9525">
            <a:noFill/>
            <a:miter lim="800000"/>
            <a:headEnd/>
            <a:tailEnd/>
          </a:ln>
        </p:spPr>
      </p:pic>
      <p:sp>
        <p:nvSpPr>
          <p:cNvPr id="10" name="9 Metin kutusu"/>
          <p:cNvSpPr txBox="1">
            <a:spLocks noChangeArrowheads="1"/>
          </p:cNvSpPr>
          <p:nvPr/>
        </p:nvSpPr>
        <p:spPr bwMode="auto">
          <a:xfrm>
            <a:off x="395288" y="3429000"/>
            <a:ext cx="4176712" cy="369888"/>
          </a:xfrm>
          <a:prstGeom prst="rect">
            <a:avLst/>
          </a:prstGeom>
          <a:noFill/>
          <a:ln w="9525">
            <a:noFill/>
            <a:miter lim="800000"/>
            <a:headEnd/>
            <a:tailEnd/>
          </a:ln>
        </p:spPr>
        <p:txBody>
          <a:bodyPr>
            <a:spAutoFit/>
          </a:bodyPr>
          <a:lstStyle/>
          <a:p>
            <a:pPr>
              <a:buFont typeface="Arial" charset="0"/>
              <a:buChar char="•"/>
            </a:pPr>
            <a:r>
              <a:rPr lang="tr-TR"/>
              <a:t> Kulüplerle beraber kriterleri oluşturun</a:t>
            </a:r>
          </a:p>
        </p:txBody>
      </p:sp>
      <p:sp>
        <p:nvSpPr>
          <p:cNvPr id="11" name="10 Metin kutusu"/>
          <p:cNvSpPr txBox="1">
            <a:spLocks noChangeArrowheads="1"/>
          </p:cNvSpPr>
          <p:nvPr/>
        </p:nvSpPr>
        <p:spPr bwMode="auto">
          <a:xfrm>
            <a:off x="395288" y="3860800"/>
            <a:ext cx="4176712" cy="369888"/>
          </a:xfrm>
          <a:prstGeom prst="rect">
            <a:avLst/>
          </a:prstGeom>
          <a:noFill/>
          <a:ln w="9525">
            <a:noFill/>
            <a:miter lim="800000"/>
            <a:headEnd/>
            <a:tailEnd/>
          </a:ln>
        </p:spPr>
        <p:txBody>
          <a:bodyPr>
            <a:spAutoFit/>
          </a:bodyPr>
          <a:lstStyle/>
          <a:p>
            <a:pPr>
              <a:buFont typeface="Arial" charset="0"/>
              <a:buChar char="•"/>
            </a:pPr>
            <a:r>
              <a:rPr lang="tr-TR"/>
              <a:t> Kulüplere gerekli geçiş süresini verin</a:t>
            </a:r>
          </a:p>
        </p:txBody>
      </p:sp>
      <p:sp>
        <p:nvSpPr>
          <p:cNvPr id="12" name="11 Metin kutusu"/>
          <p:cNvSpPr txBox="1">
            <a:spLocks noChangeArrowheads="1"/>
          </p:cNvSpPr>
          <p:nvPr/>
        </p:nvSpPr>
        <p:spPr bwMode="auto">
          <a:xfrm>
            <a:off x="395288" y="4292600"/>
            <a:ext cx="8462962" cy="646113"/>
          </a:xfrm>
          <a:prstGeom prst="rect">
            <a:avLst/>
          </a:prstGeom>
          <a:noFill/>
          <a:ln w="9525">
            <a:noFill/>
            <a:miter lim="800000"/>
            <a:headEnd/>
            <a:tailEnd/>
          </a:ln>
        </p:spPr>
        <p:txBody>
          <a:bodyPr>
            <a:spAutoFit/>
          </a:bodyPr>
          <a:lstStyle/>
          <a:p>
            <a:pPr>
              <a:buFont typeface="Arial" charset="0"/>
              <a:buChar char="•"/>
            </a:pPr>
            <a:r>
              <a:rPr lang="tr-TR"/>
              <a:t> Sistemin temelinin ceza vermek değil, lisans vermek olduğunu kulüplerle paylaşın</a:t>
            </a:r>
          </a:p>
        </p:txBody>
      </p:sp>
      <p:sp>
        <p:nvSpPr>
          <p:cNvPr id="13" name="12 Metin kutusu"/>
          <p:cNvSpPr txBox="1">
            <a:spLocks noChangeArrowheads="1"/>
          </p:cNvSpPr>
          <p:nvPr/>
        </p:nvSpPr>
        <p:spPr bwMode="auto">
          <a:xfrm>
            <a:off x="395288" y="4857750"/>
            <a:ext cx="7777162" cy="369888"/>
          </a:xfrm>
          <a:prstGeom prst="rect">
            <a:avLst/>
          </a:prstGeom>
          <a:noFill/>
          <a:ln w="9525">
            <a:noFill/>
            <a:miter lim="800000"/>
            <a:headEnd/>
            <a:tailEnd/>
          </a:ln>
        </p:spPr>
        <p:txBody>
          <a:bodyPr>
            <a:spAutoFit/>
          </a:bodyPr>
          <a:lstStyle/>
          <a:p>
            <a:pPr>
              <a:buFont typeface="Arial" charset="0"/>
              <a:buChar char="•"/>
            </a:pPr>
            <a:r>
              <a:rPr lang="tr-TR"/>
              <a:t> Verilen cezaları kriterlerin kategorisine ve ağırlığına göre belirleyin</a:t>
            </a:r>
          </a:p>
        </p:txBody>
      </p:sp>
      <p:sp>
        <p:nvSpPr>
          <p:cNvPr id="14" name="13 Metin kutusu"/>
          <p:cNvSpPr txBox="1">
            <a:spLocks noChangeArrowheads="1"/>
          </p:cNvSpPr>
          <p:nvPr/>
        </p:nvSpPr>
        <p:spPr bwMode="auto">
          <a:xfrm>
            <a:off x="395288" y="5157788"/>
            <a:ext cx="8064500" cy="646112"/>
          </a:xfrm>
          <a:prstGeom prst="rect">
            <a:avLst/>
          </a:prstGeom>
          <a:noFill/>
          <a:ln w="9525">
            <a:noFill/>
            <a:miter lim="800000"/>
            <a:headEnd/>
            <a:tailEnd/>
          </a:ln>
        </p:spPr>
        <p:txBody>
          <a:bodyPr>
            <a:spAutoFit/>
          </a:bodyPr>
          <a:lstStyle/>
          <a:p>
            <a:pPr>
              <a:buFont typeface="Arial" charset="0"/>
              <a:buChar char="•"/>
            </a:pPr>
            <a:r>
              <a:rPr lang="tr-TR"/>
              <a:t> Kulüplerinizi yalnız bırakmayın. Toplantılar, ziyaretlerle devamlı iletişim halinde olun </a:t>
            </a:r>
          </a:p>
        </p:txBody>
      </p:sp>
      <p:sp>
        <p:nvSpPr>
          <p:cNvPr id="15" name="14 Metin kutusu"/>
          <p:cNvSpPr txBox="1">
            <a:spLocks noChangeArrowheads="1"/>
          </p:cNvSpPr>
          <p:nvPr/>
        </p:nvSpPr>
        <p:spPr bwMode="auto">
          <a:xfrm>
            <a:off x="395288" y="5661025"/>
            <a:ext cx="8064500" cy="369888"/>
          </a:xfrm>
          <a:prstGeom prst="rect">
            <a:avLst/>
          </a:prstGeom>
          <a:noFill/>
          <a:ln w="9525">
            <a:noFill/>
            <a:miter lim="800000"/>
            <a:headEnd/>
            <a:tailEnd/>
          </a:ln>
        </p:spPr>
        <p:txBody>
          <a:bodyPr>
            <a:spAutoFit/>
          </a:bodyPr>
          <a:lstStyle/>
          <a:p>
            <a:pPr>
              <a:buFont typeface="Arial" charset="0"/>
              <a:buChar char="•"/>
            </a:pPr>
            <a:r>
              <a:rPr lang="tr-TR"/>
              <a:t> Kriter seviyesini liglerinize göre belirleyin</a:t>
            </a:r>
          </a:p>
        </p:txBody>
      </p:sp>
      <p:pic>
        <p:nvPicPr>
          <p:cNvPr id="46093" name="Picture 2" descr="tff sponsor"/>
          <p:cNvPicPr>
            <a:picLocks noChangeAspect="1" noChangeArrowheads="1"/>
          </p:cNvPicPr>
          <p:nvPr/>
        </p:nvPicPr>
        <p:blipFill>
          <a:blip r:embed="rId7"/>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strVal val="#ppt_x"/>
                                          </p:val>
                                        </p:tav>
                                        <p:tav tm="100000">
                                          <p:val>
                                            <p:strVal val="#ppt_x"/>
                                          </p:val>
                                        </p:tav>
                                      </p:tavLst>
                                    </p:anim>
                                    <p:anim calcmode="lin" valueType="num">
                                      <p:cBhvr>
                                        <p:cTn id="6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975" cy="850900"/>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Avrupa’daki farklı uygulamalar </a:t>
            </a:r>
          </a:p>
        </p:txBody>
      </p:sp>
      <p:sp>
        <p:nvSpPr>
          <p:cNvPr id="47106" name="2 İçerik Yer Tutucusu"/>
          <p:cNvSpPr>
            <a:spLocks noGrp="1"/>
          </p:cNvSpPr>
          <p:nvPr>
            <p:ph idx="1"/>
          </p:nvPr>
        </p:nvSpPr>
        <p:spPr>
          <a:xfrm>
            <a:off x="468313" y="1196975"/>
            <a:ext cx="8229600" cy="4784725"/>
          </a:xfrm>
        </p:spPr>
        <p:txBody>
          <a:bodyPr/>
          <a:lstStyle/>
          <a:p>
            <a:pPr>
              <a:buFontTx/>
              <a:buNone/>
            </a:pPr>
            <a:r>
              <a:rPr lang="tr-TR" u="sng" smtClean="0"/>
              <a:t>İngiltere </a:t>
            </a:r>
          </a:p>
        </p:txBody>
      </p:sp>
      <p:pic>
        <p:nvPicPr>
          <p:cNvPr id="4" name="3 Resim" descr="imagesfa.jpg"/>
          <p:cNvPicPr>
            <a:picLocks noChangeAspect="1"/>
          </p:cNvPicPr>
          <p:nvPr/>
        </p:nvPicPr>
        <p:blipFill>
          <a:blip r:embed="rId2"/>
          <a:srcRect/>
          <a:stretch>
            <a:fillRect/>
          </a:stretch>
        </p:blipFill>
        <p:spPr bwMode="auto">
          <a:xfrm>
            <a:off x="395288" y="2205038"/>
            <a:ext cx="1790700" cy="2552700"/>
          </a:xfrm>
          <a:prstGeom prst="rect">
            <a:avLst/>
          </a:prstGeom>
          <a:noFill/>
          <a:ln w="9525">
            <a:noFill/>
            <a:miter lim="800000"/>
            <a:headEnd/>
            <a:tailEnd/>
          </a:ln>
        </p:spPr>
      </p:pic>
      <p:sp>
        <p:nvSpPr>
          <p:cNvPr id="5" name="4 Dikdörtgen"/>
          <p:cNvSpPr/>
          <p:nvPr/>
        </p:nvSpPr>
        <p:spPr>
          <a:xfrm>
            <a:off x="2700338" y="1412875"/>
            <a:ext cx="5903912" cy="223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Bilgisayar Ortamında Transferlerin Takibi </a:t>
            </a:r>
          </a:p>
          <a:p>
            <a:pPr>
              <a:defRPr/>
            </a:pPr>
            <a:r>
              <a:rPr lang="tr-TR" sz="1600" dirty="0">
                <a:solidFill>
                  <a:schemeClr val="tx1"/>
                </a:solidFill>
              </a:rPr>
              <a:t>İngiltere’de kulüplerin yaptığı tüm transferler bilgisayar ortamında takip edilmektedir. Transfer sözleşmesiyle ilgili tüm bilgiler bilgisayar sisteminde yer almaktadır. Örneğin bir transfere ilişkin ödeme tarihleri sisteminde görünmekte ve ödeme tarihinde ödeme yapılmaması durumunda borçlu kulübe ve Federasyona uyarı gönderilmektedir. Böylece transferlerin takibi daha kolaylaştırmaktadır. </a:t>
            </a:r>
          </a:p>
        </p:txBody>
      </p:sp>
      <p:sp>
        <p:nvSpPr>
          <p:cNvPr id="6" name="5 Dikdörtgen"/>
          <p:cNvSpPr/>
          <p:nvPr/>
        </p:nvSpPr>
        <p:spPr>
          <a:xfrm>
            <a:off x="2700338" y="3860800"/>
            <a:ext cx="5903912" cy="223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Çocuk Koruma Politikası</a:t>
            </a:r>
          </a:p>
          <a:p>
            <a:pPr>
              <a:defRPr/>
            </a:pPr>
            <a:r>
              <a:rPr lang="tr-TR" sz="1600" dirty="0">
                <a:solidFill>
                  <a:schemeClr val="tx1"/>
                </a:solidFill>
              </a:rPr>
              <a:t>Her kulüp kendi yerel çocuk koruma kurulu  tarafından onaylanmış olan çocukların korunması ile ilgili bir yazılı politika ve prosedür oluşturmalı, uygulamalı ve düzenli olarak gözden geçirmelidir.</a:t>
            </a:r>
          </a:p>
          <a:p>
            <a:pPr algn="ctr">
              <a:defRPr/>
            </a:pPr>
            <a:endParaRPr lang="tr-TR" u="sng" dirty="0">
              <a:solidFill>
                <a:schemeClr val="tx1"/>
              </a:solidFill>
            </a:endParaRPr>
          </a:p>
          <a:p>
            <a:pPr algn="ctr">
              <a:defRPr/>
            </a:pPr>
            <a:endParaRPr lang="tr-TR" u="sng" dirty="0">
              <a:solidFill>
                <a:schemeClr val="tx1"/>
              </a:solidFill>
            </a:endParaRPr>
          </a:p>
        </p:txBody>
      </p:sp>
      <p:pic>
        <p:nvPicPr>
          <p:cNvPr id="47110"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4"/>
                                        </p:tgtEl>
                                      </p:cBhvr>
                                      <p:by x="150000" y="150000"/>
                                    </p:animScale>
                                  </p:childTnLst>
                                </p:cTn>
                              </p:par>
                            </p:childTnLst>
                          </p:cTn>
                        </p:par>
                        <p:par>
                          <p:cTn id="7" fill="hold">
                            <p:stCondLst>
                              <p:cond delay="1000"/>
                            </p:stCondLst>
                            <p:childTnLst>
                              <p:par>
                                <p:cTn id="8" presetID="23"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975" cy="850900"/>
          </a:xfrm>
        </p:spPr>
        <p:txBody>
          <a:bodyPr/>
          <a:lstStyle/>
          <a:p>
            <a:pPr>
              <a:defRPr/>
            </a:pPr>
            <a:r>
              <a:rPr lang="tr-TR" sz="2000" b="1" kern="1200" dirty="0" smtClean="0">
                <a:solidFill>
                  <a:schemeClr val="bg1"/>
                </a:solidFill>
                <a:latin typeface="Times New Roman" pitchFamily="18" charset="0"/>
                <a:cs typeface="Times New Roman" pitchFamily="18" charset="0"/>
              </a:rPr>
              <a:t>Avrupa’daki farklı uygulamalar </a:t>
            </a:r>
            <a:endParaRPr lang="tr-TR" sz="2000" b="1" kern="1200" dirty="0" smtClean="0">
              <a:solidFill>
                <a:schemeClr val="bg1"/>
              </a:solidFill>
              <a:latin typeface="Times New Roman" pitchFamily="18" charset="0"/>
              <a:ea typeface="+mn-ea"/>
              <a:cs typeface="Times New Roman" pitchFamily="18" charset="0"/>
            </a:endParaRPr>
          </a:p>
        </p:txBody>
      </p:sp>
      <p:sp>
        <p:nvSpPr>
          <p:cNvPr id="48130" name="2 İçerik Yer Tutucusu"/>
          <p:cNvSpPr>
            <a:spLocks noGrp="1"/>
          </p:cNvSpPr>
          <p:nvPr>
            <p:ph idx="1"/>
          </p:nvPr>
        </p:nvSpPr>
        <p:spPr>
          <a:xfrm>
            <a:off x="468313" y="1196975"/>
            <a:ext cx="8229600" cy="4784725"/>
          </a:xfrm>
        </p:spPr>
        <p:txBody>
          <a:bodyPr/>
          <a:lstStyle/>
          <a:p>
            <a:pPr>
              <a:buFontTx/>
              <a:buNone/>
            </a:pPr>
            <a:r>
              <a:rPr lang="tr-TR" u="sng" smtClean="0"/>
              <a:t>Hollanda </a:t>
            </a:r>
          </a:p>
        </p:txBody>
      </p:sp>
      <p:pic>
        <p:nvPicPr>
          <p:cNvPr id="4" name="3 Resim" descr="imagesfa.jpg"/>
          <p:cNvPicPr>
            <a:picLocks noChangeAspect="1"/>
          </p:cNvPicPr>
          <p:nvPr/>
        </p:nvPicPr>
        <p:blipFill>
          <a:blip r:embed="rId2"/>
          <a:srcRect/>
          <a:stretch>
            <a:fillRect/>
          </a:stretch>
        </p:blipFill>
        <p:spPr bwMode="auto">
          <a:xfrm>
            <a:off x="395288" y="2586038"/>
            <a:ext cx="1790700" cy="1790700"/>
          </a:xfrm>
          <a:prstGeom prst="rect">
            <a:avLst/>
          </a:prstGeom>
          <a:noFill/>
          <a:ln w="9525">
            <a:noFill/>
            <a:miter lim="800000"/>
            <a:headEnd/>
            <a:tailEnd/>
          </a:ln>
        </p:spPr>
      </p:pic>
      <p:sp>
        <p:nvSpPr>
          <p:cNvPr id="5" name="4 Dikdörtgen"/>
          <p:cNvSpPr/>
          <p:nvPr/>
        </p:nvSpPr>
        <p:spPr>
          <a:xfrm>
            <a:off x="2700338" y="1412875"/>
            <a:ext cx="5903912" cy="223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Kulüplerin Mali Bilgilerinin Paylaşılması </a:t>
            </a:r>
          </a:p>
          <a:p>
            <a:pPr>
              <a:defRPr/>
            </a:pPr>
            <a:r>
              <a:rPr lang="tr-TR" sz="1600" dirty="0">
                <a:solidFill>
                  <a:schemeClr val="tx1"/>
                </a:solidFill>
              </a:rPr>
              <a:t>Hollanda’da kulüpler eskiden mali bilgilerini paylaşma konusunda çekingen olurken, son yıllarda ortak alınan kararla yıl sonu hazırlanan özel bir raporda mali bilgilerini sadece diğer kulüplerle paylaşmaktadır. Böylece kulüpler fikir alış verişi yaparak kendi bütçelerini düzenleme aşamasında çok önemli bilgi sahibi olabilmektedir. Bu rapor sadece ilgili kulüplerin arasında paylaşılan bir rapor olmakla beraber bir çok kulübün ekonomik yapısını düzeltmesini sağlamıştır. </a:t>
            </a:r>
          </a:p>
        </p:txBody>
      </p:sp>
      <p:sp>
        <p:nvSpPr>
          <p:cNvPr id="6" name="5 Dikdörtgen"/>
          <p:cNvSpPr/>
          <p:nvPr/>
        </p:nvSpPr>
        <p:spPr>
          <a:xfrm>
            <a:off x="2700338" y="3860800"/>
            <a:ext cx="5903912" cy="223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Otomatik Lisans Sistemi</a:t>
            </a:r>
          </a:p>
          <a:p>
            <a:pPr>
              <a:defRPr/>
            </a:pPr>
            <a:r>
              <a:rPr lang="tr-TR" sz="1600" dirty="0">
                <a:solidFill>
                  <a:schemeClr val="tx1"/>
                </a:solidFill>
              </a:rPr>
              <a:t>Hollanda Kulüp Lisans Sisteminin diğer ülkelerden farkı kulüpler lisans için başvurmak yerine, sezon başında otomatik olarak alınan lisansı koruma zorunlulukları olmasıdır. Sezon içerisinde yapılan kontroller ve sunulması gerekilen bilgiler doğrultusunda kulüplerin sezon başında aldıkları lisansları korumaları gerekmektedir. Aksi taktirde lisansları geri alınmakta ve cezalar uygulanmaktadır. </a:t>
            </a:r>
          </a:p>
        </p:txBody>
      </p:sp>
      <p:pic>
        <p:nvPicPr>
          <p:cNvPr id="48134"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4"/>
                                        </p:tgtEl>
                                      </p:cBhvr>
                                      <p:by x="150000" y="150000"/>
                                    </p:animScale>
                                  </p:childTnLst>
                                </p:cTn>
                              </p:par>
                            </p:childTnLst>
                          </p:cTn>
                        </p:par>
                        <p:par>
                          <p:cTn id="7" fill="hold">
                            <p:stCondLst>
                              <p:cond delay="1000"/>
                            </p:stCondLst>
                            <p:childTnLst>
                              <p:par>
                                <p:cTn id="8" presetID="23"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413"/>
            <a:ext cx="8229600" cy="4857750"/>
          </a:xfrm>
          <a:effectLst>
            <a:outerShdw blurRad="50800" dist="38100" algn="l" rotWithShape="0">
              <a:srgbClr val="FF0000">
                <a:alpha val="40000"/>
              </a:srgbClr>
            </a:outerShdw>
          </a:effectLst>
        </p:spPr>
        <p:txBody>
          <a:bodyPr/>
          <a:lstStyle/>
          <a:p>
            <a:pPr>
              <a:buFontTx/>
              <a:buNone/>
              <a:defRPr/>
            </a:pPr>
            <a:endParaRPr lang="tr-TR" dirty="0" smtClean="0"/>
          </a:p>
          <a:p>
            <a:pPr algn="ctr">
              <a:buFontTx/>
              <a:buNone/>
              <a:defRPr/>
            </a:pPr>
            <a:endParaRPr lang="tr-TR" dirty="0" smtClean="0"/>
          </a:p>
          <a:p>
            <a:pPr algn="ctr">
              <a:buFontTx/>
              <a:buNone/>
              <a:defRPr/>
            </a:pPr>
            <a:endParaRPr lang="tr-TR" sz="2800" dirty="0" smtClean="0"/>
          </a:p>
          <a:p>
            <a:pPr algn="ctr">
              <a:buFontTx/>
              <a:buNone/>
              <a:defRPr/>
            </a:pPr>
            <a:endParaRPr lang="tr-TR" sz="2800" dirty="0" smtClean="0"/>
          </a:p>
          <a:p>
            <a:pPr algn="ctr">
              <a:buFontTx/>
              <a:buNone/>
              <a:defRPr/>
            </a:pPr>
            <a:endParaRPr lang="tr-TR" sz="2800" dirty="0" smtClean="0"/>
          </a:p>
          <a:p>
            <a:pPr algn="ctr">
              <a:buFontTx/>
              <a:buNone/>
              <a:defRPr/>
            </a:pPr>
            <a:r>
              <a:rPr lang="tr-TR" sz="2800" dirty="0" smtClean="0"/>
              <a:t>UEFA KULÜP LİSANS SİSTEMİ </a:t>
            </a:r>
            <a:endParaRPr lang="tr-TR" sz="2800" dirty="0"/>
          </a:p>
        </p:txBody>
      </p:sp>
      <p:pic>
        <p:nvPicPr>
          <p:cNvPr id="30722"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pic>
        <p:nvPicPr>
          <p:cNvPr id="5" name="4 Resim" descr="600px-UEFA_logo_svg.png"/>
          <p:cNvPicPr>
            <a:picLocks noChangeAspect="1"/>
          </p:cNvPicPr>
          <p:nvPr/>
        </p:nvPicPr>
        <p:blipFill>
          <a:blip r:embed="rId3"/>
          <a:srcRect/>
          <a:stretch>
            <a:fillRect/>
          </a:stretch>
        </p:blipFill>
        <p:spPr bwMode="auto">
          <a:xfrm>
            <a:off x="3492500" y="1773238"/>
            <a:ext cx="194310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5"/>
                                        </p:tgtEl>
                                      </p:cBhvr>
                                      <p:by x="150000" y="150000"/>
                                    </p:animScale>
                                  </p:childTnLst>
                                </p:cTn>
                              </p:par>
                              <p:par>
                                <p:cTn id="7" presetID="6" presetClass="emph" presetSubtype="0" autoRev="1" fill="hold" grpId="0" nodeType="withEffect">
                                  <p:stCondLst>
                                    <p:cond delay="0"/>
                                  </p:stCondLst>
                                  <p:childTnLst>
                                    <p:animScale>
                                      <p:cBhvr>
                                        <p:cTn id="8" dur="5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975" cy="850900"/>
          </a:xfrm>
        </p:spPr>
        <p:txBody>
          <a:bodyPr/>
          <a:lstStyle/>
          <a:p>
            <a:pPr>
              <a:defRPr/>
            </a:pPr>
            <a:r>
              <a:rPr lang="tr-TR" sz="2000" b="1" kern="1200" dirty="0" smtClean="0">
                <a:solidFill>
                  <a:schemeClr val="bg1"/>
                </a:solidFill>
                <a:latin typeface="Times New Roman" pitchFamily="18" charset="0"/>
                <a:cs typeface="Times New Roman" pitchFamily="18" charset="0"/>
              </a:rPr>
              <a:t>Avrupa’daki farklı uygulamalar </a:t>
            </a:r>
            <a:endParaRPr lang="tr-TR" sz="2000" b="1" kern="1200" dirty="0" smtClean="0">
              <a:solidFill>
                <a:schemeClr val="bg1"/>
              </a:solidFill>
              <a:latin typeface="Times New Roman" pitchFamily="18" charset="0"/>
              <a:ea typeface="+mn-ea"/>
              <a:cs typeface="Times New Roman" pitchFamily="18" charset="0"/>
            </a:endParaRPr>
          </a:p>
        </p:txBody>
      </p:sp>
      <p:sp>
        <p:nvSpPr>
          <p:cNvPr id="49154" name="2 İçerik Yer Tutucusu"/>
          <p:cNvSpPr>
            <a:spLocks noGrp="1"/>
          </p:cNvSpPr>
          <p:nvPr>
            <p:ph idx="1"/>
          </p:nvPr>
        </p:nvSpPr>
        <p:spPr>
          <a:xfrm>
            <a:off x="468313" y="1196975"/>
            <a:ext cx="8229600" cy="4784725"/>
          </a:xfrm>
        </p:spPr>
        <p:txBody>
          <a:bodyPr/>
          <a:lstStyle/>
          <a:p>
            <a:pPr>
              <a:buFontTx/>
              <a:buNone/>
            </a:pPr>
            <a:r>
              <a:rPr lang="tr-TR" u="sng" smtClean="0"/>
              <a:t>Almanya </a:t>
            </a:r>
          </a:p>
        </p:txBody>
      </p:sp>
      <p:pic>
        <p:nvPicPr>
          <p:cNvPr id="4" name="3 Resim" descr="imagesfa.jpg"/>
          <p:cNvPicPr>
            <a:picLocks noChangeAspect="1"/>
          </p:cNvPicPr>
          <p:nvPr/>
        </p:nvPicPr>
        <p:blipFill>
          <a:blip r:embed="rId2"/>
          <a:srcRect/>
          <a:stretch>
            <a:fillRect/>
          </a:stretch>
        </p:blipFill>
        <p:spPr bwMode="auto">
          <a:xfrm>
            <a:off x="395288" y="2586038"/>
            <a:ext cx="1790700" cy="1790700"/>
          </a:xfrm>
          <a:prstGeom prst="rect">
            <a:avLst/>
          </a:prstGeom>
          <a:noFill/>
          <a:ln w="9525">
            <a:noFill/>
            <a:miter lim="800000"/>
            <a:headEnd/>
            <a:tailEnd/>
          </a:ln>
        </p:spPr>
      </p:pic>
      <p:sp>
        <p:nvSpPr>
          <p:cNvPr id="5" name="4 Dikdörtgen"/>
          <p:cNvSpPr/>
          <p:nvPr/>
        </p:nvSpPr>
        <p:spPr>
          <a:xfrm>
            <a:off x="2627313" y="1412875"/>
            <a:ext cx="5976937" cy="223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1 Lig ve 2 Lige Aynı Kriter Seviyesini Uygulanmaktadır </a:t>
            </a:r>
          </a:p>
          <a:p>
            <a:pPr>
              <a:defRPr/>
            </a:pPr>
            <a:r>
              <a:rPr lang="tr-TR" sz="1600" dirty="0">
                <a:solidFill>
                  <a:schemeClr val="tx1"/>
                </a:solidFill>
              </a:rPr>
              <a:t>Avrupa’da en katı katı lisans sistemlerinden birine sahip olan Almanya, 1’inci ve 2’inci ligler arasında fark tanımadan aynı kriterleri uygulamaktadır. Dolayısıyla kriter seviyesi olarak bir fark olmadığından dolayı 2.lig den 1.lige yükselen takımlara ek bir geçiş süresi tanınmamaktadır. Bu ayrıntı Almanya’nın 40 senedir uyguladığı Ulusal Kulüp Lisans Sisteminin uzun vadede ne kadar başarılı olduğunun bir göstergesidir.    </a:t>
            </a:r>
          </a:p>
        </p:txBody>
      </p:sp>
      <p:sp>
        <p:nvSpPr>
          <p:cNvPr id="6" name="5 Dikdörtgen"/>
          <p:cNvSpPr/>
          <p:nvPr/>
        </p:nvSpPr>
        <p:spPr>
          <a:xfrm>
            <a:off x="2627313" y="3714750"/>
            <a:ext cx="5976937" cy="250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Başvuru Tarihlerinin ve Saatlerinin Kaçırılması</a:t>
            </a:r>
          </a:p>
          <a:p>
            <a:pPr>
              <a:defRPr/>
            </a:pPr>
            <a:r>
              <a:rPr lang="tr-TR" sz="1600" dirty="0">
                <a:solidFill>
                  <a:schemeClr val="tx1"/>
                </a:solidFill>
              </a:rPr>
              <a:t>Tüm Avrupa UEFA dahil olmak üzere kulüplerine Ulusal ve UEFA Kulüp Lisans başvuruları için belli bir tarih belirler ve kulüpler en geç o verilen tarihe kadar başvururlar. Ancak, Almanya’da kulüplere bir tarihle beraber ayrıca başvuru saati de belirlemektedir. Örneğin 1.Lig ve 2.Lig Kulüpleri için son başvuru bilgileri 15 Mart Saat 15.30 olarak belirlenmiştir. (Maçların Başlama Saati). Bu saatten sonra başvuran kulüplerin başvuruları kabul edilmemekte ve gerekli cezalar uygulanmaktadır.</a:t>
            </a:r>
          </a:p>
        </p:txBody>
      </p:sp>
      <p:pic>
        <p:nvPicPr>
          <p:cNvPr id="49158"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4"/>
                                        </p:tgtEl>
                                      </p:cBhvr>
                                      <p:by x="150000" y="150000"/>
                                    </p:animScale>
                                  </p:childTnLst>
                                </p:cTn>
                              </p:par>
                            </p:childTnLst>
                          </p:cTn>
                        </p:par>
                        <p:par>
                          <p:cTn id="7" fill="hold">
                            <p:stCondLst>
                              <p:cond delay="1000"/>
                            </p:stCondLst>
                            <p:childTnLst>
                              <p:par>
                                <p:cTn id="8" presetID="23"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975" cy="850900"/>
          </a:xfrm>
        </p:spPr>
        <p:txBody>
          <a:bodyPr/>
          <a:lstStyle/>
          <a:p>
            <a:pPr>
              <a:defRPr/>
            </a:pPr>
            <a:r>
              <a:rPr lang="tr-TR" sz="2000" b="1" kern="1200" dirty="0" smtClean="0">
                <a:solidFill>
                  <a:schemeClr val="bg1"/>
                </a:solidFill>
                <a:latin typeface="Times New Roman" pitchFamily="18" charset="0"/>
                <a:cs typeface="Times New Roman" pitchFamily="18" charset="0"/>
              </a:rPr>
              <a:t>Avrupa’daki farklı uygulamalar </a:t>
            </a:r>
            <a:endParaRPr lang="tr-TR" sz="2000" b="1" kern="1200" dirty="0" smtClean="0">
              <a:solidFill>
                <a:schemeClr val="bg1"/>
              </a:solidFill>
              <a:latin typeface="Times New Roman" pitchFamily="18" charset="0"/>
              <a:ea typeface="+mn-ea"/>
              <a:cs typeface="Times New Roman" pitchFamily="18" charset="0"/>
            </a:endParaRPr>
          </a:p>
        </p:txBody>
      </p:sp>
      <p:sp>
        <p:nvSpPr>
          <p:cNvPr id="50178" name="2 İçerik Yer Tutucusu"/>
          <p:cNvSpPr>
            <a:spLocks noGrp="1"/>
          </p:cNvSpPr>
          <p:nvPr>
            <p:ph idx="1"/>
          </p:nvPr>
        </p:nvSpPr>
        <p:spPr>
          <a:xfrm>
            <a:off x="468313" y="1196975"/>
            <a:ext cx="8229600" cy="4784725"/>
          </a:xfrm>
        </p:spPr>
        <p:txBody>
          <a:bodyPr/>
          <a:lstStyle/>
          <a:p>
            <a:pPr>
              <a:buFontTx/>
              <a:buNone/>
            </a:pPr>
            <a:r>
              <a:rPr lang="tr-TR" u="sng" smtClean="0"/>
              <a:t>Avusturya </a:t>
            </a:r>
          </a:p>
        </p:txBody>
      </p:sp>
      <p:pic>
        <p:nvPicPr>
          <p:cNvPr id="4" name="3 Resim" descr="imagesfa.jpg"/>
          <p:cNvPicPr>
            <a:picLocks noChangeAspect="1"/>
          </p:cNvPicPr>
          <p:nvPr/>
        </p:nvPicPr>
        <p:blipFill>
          <a:blip r:embed="rId2"/>
          <a:srcRect/>
          <a:stretch>
            <a:fillRect/>
          </a:stretch>
        </p:blipFill>
        <p:spPr bwMode="auto">
          <a:xfrm>
            <a:off x="598488" y="2586038"/>
            <a:ext cx="1384300" cy="1790700"/>
          </a:xfrm>
          <a:prstGeom prst="rect">
            <a:avLst/>
          </a:prstGeom>
          <a:noFill/>
          <a:ln w="9525">
            <a:noFill/>
            <a:miter lim="800000"/>
            <a:headEnd/>
            <a:tailEnd/>
          </a:ln>
        </p:spPr>
      </p:pic>
      <p:sp>
        <p:nvSpPr>
          <p:cNvPr id="5" name="4 Dikdörtgen"/>
          <p:cNvSpPr/>
          <p:nvPr/>
        </p:nvSpPr>
        <p:spPr>
          <a:xfrm>
            <a:off x="2627313" y="1412875"/>
            <a:ext cx="6121400" cy="223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Çift Denetim Sistemi </a:t>
            </a:r>
          </a:p>
          <a:p>
            <a:pPr>
              <a:defRPr/>
            </a:pPr>
            <a:r>
              <a:rPr lang="tr-TR" sz="1600" dirty="0">
                <a:solidFill>
                  <a:schemeClr val="tx1"/>
                </a:solidFill>
              </a:rPr>
              <a:t>Çift Denetim Sistemi  Avusturya’da uygulanan bir kontrol mekanizmasıdır. Kulüplerin lisans başvuruları için sundukları denetlenmiş mali tablolar  Avusturya Federasyonu’nun anlaşmalı olduğu bir diğer denetim şirketi tarafından incelenmektedir. Bu mekanizmanın temel amacı denetimden geçmiş mali tablolarda şüphe yaratacak bir durumun gündeme gelmesi durumunda, federasyonun anlaştığı denetim firması tarafından  tabloların incelenmesi ve sorunun giderilmesidir.</a:t>
            </a:r>
          </a:p>
        </p:txBody>
      </p:sp>
      <p:sp>
        <p:nvSpPr>
          <p:cNvPr id="6" name="5 Dikdörtgen"/>
          <p:cNvSpPr/>
          <p:nvPr/>
        </p:nvSpPr>
        <p:spPr>
          <a:xfrm>
            <a:off x="2627313" y="3860800"/>
            <a:ext cx="5976937" cy="199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u="sng" dirty="0">
                <a:solidFill>
                  <a:schemeClr val="tx1"/>
                </a:solidFill>
              </a:rPr>
              <a:t>Lige Alınmama Cezası</a:t>
            </a:r>
          </a:p>
          <a:p>
            <a:pPr>
              <a:defRPr/>
            </a:pPr>
            <a:r>
              <a:rPr lang="tr-TR" sz="1600" dirty="0">
                <a:solidFill>
                  <a:schemeClr val="tx1"/>
                </a:solidFill>
              </a:rPr>
              <a:t>Lige alınmama cezası Avrupa’nın genelinde tercih edilmeyen bir yaptırım olmasına rağmen Avusturya’da bu ceza uygulanmaktadır. Bu ceza federasyon tarafından verilen uyarılar sonrasında uygulanan bir cezadır. Ulusal Kulüp Lisansı için başvurmayan kulüpler otomatik olarak lige alınmamaktadır.  </a:t>
            </a:r>
          </a:p>
        </p:txBody>
      </p:sp>
      <p:pic>
        <p:nvPicPr>
          <p:cNvPr id="50182"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4"/>
                                        </p:tgtEl>
                                      </p:cBhvr>
                                      <p:by x="150000" y="150000"/>
                                    </p:animScale>
                                  </p:childTnLst>
                                </p:cTn>
                              </p:par>
                            </p:childTnLst>
                          </p:cTn>
                        </p:par>
                        <p:par>
                          <p:cTn id="7" fill="hold">
                            <p:stCondLst>
                              <p:cond delay="1000"/>
                            </p:stCondLst>
                            <p:childTnLst>
                              <p:par>
                                <p:cTn id="8" presetID="23"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idx="1"/>
          </p:nvPr>
        </p:nvGraphicFramePr>
        <p:xfrm>
          <a:off x="785813" y="1428750"/>
          <a:ext cx="7553325" cy="3295650"/>
        </p:xfrm>
        <a:graphic>
          <a:graphicData uri="http://schemas.openxmlformats.org/presentationml/2006/ole">
            <p:oleObj spid="_x0000_s349186" name="Grafik" r:id="rId3" imgW="7553216" imgH="3295619" progId="MSGraph.Chart.8">
              <p:embed followColorScheme="full"/>
            </p:oleObj>
          </a:graphicData>
        </a:graphic>
      </p:graphicFrame>
      <p:sp>
        <p:nvSpPr>
          <p:cNvPr id="349187" name="Text Box 8"/>
          <p:cNvSpPr txBox="1">
            <a:spLocks noChangeArrowheads="1"/>
          </p:cNvSpPr>
          <p:nvPr/>
        </p:nvSpPr>
        <p:spPr bwMode="auto">
          <a:xfrm>
            <a:off x="3286125" y="1000125"/>
            <a:ext cx="2589213" cy="369888"/>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REKLAM GELİRLERİ</a:t>
            </a:r>
            <a:endParaRPr lang="en-GB" b="1">
              <a:latin typeface="Times New Roman" pitchFamily="18" charset="0"/>
              <a:cs typeface="Times New Roman" pitchFamily="18" charset="0"/>
            </a:endParaRPr>
          </a:p>
        </p:txBody>
      </p:sp>
      <p:sp>
        <p:nvSpPr>
          <p:cNvPr id="349188" name="5 Dikdörtgen"/>
          <p:cNvSpPr>
            <a:spLocks noChangeArrowheads="1"/>
          </p:cNvSpPr>
          <p:nvPr/>
        </p:nvSpPr>
        <p:spPr bwMode="auto">
          <a:xfrm>
            <a:off x="3471863" y="428625"/>
            <a:ext cx="1679575" cy="400050"/>
          </a:xfrm>
          <a:prstGeom prst="rect">
            <a:avLst/>
          </a:prstGeom>
          <a:noFill/>
          <a:ln w="9525">
            <a:noFill/>
            <a:miter lim="800000"/>
            <a:headEnd/>
            <a:tailEnd/>
          </a:ln>
        </p:spPr>
        <p:txBody>
          <a:bodyPr wrap="none">
            <a:spAutoFit/>
          </a:bodyPr>
          <a:lstStyle/>
          <a:p>
            <a:pPr algn="ctr"/>
            <a:r>
              <a:rPr lang="tr-TR" sz="2000" b="1">
                <a:solidFill>
                  <a:schemeClr val="bg1"/>
                </a:solidFill>
                <a:latin typeface="Times New Roman" pitchFamily="18" charset="0"/>
                <a:cs typeface="Times New Roman" pitchFamily="18" charset="0"/>
              </a:rPr>
              <a:t>        Almanya</a:t>
            </a:r>
          </a:p>
        </p:txBody>
      </p:sp>
      <p:sp>
        <p:nvSpPr>
          <p:cNvPr id="349189" name="6 Metin kutusu"/>
          <p:cNvSpPr txBox="1">
            <a:spLocks noChangeArrowheads="1"/>
          </p:cNvSpPr>
          <p:nvPr/>
        </p:nvSpPr>
        <p:spPr bwMode="auto">
          <a:xfrm>
            <a:off x="714375" y="4929188"/>
            <a:ext cx="7215188" cy="646112"/>
          </a:xfrm>
          <a:prstGeom prst="rect">
            <a:avLst/>
          </a:prstGeom>
          <a:noFill/>
          <a:ln w="9525">
            <a:noFill/>
            <a:miter lim="800000"/>
            <a:headEnd/>
            <a:tailEnd/>
          </a:ln>
        </p:spPr>
        <p:txBody>
          <a:bodyPr>
            <a:spAutoFit/>
          </a:bodyPr>
          <a:lstStyle/>
          <a:p>
            <a:r>
              <a:rPr lang="tr-TR">
                <a:latin typeface="Times New Roman" pitchFamily="18" charset="0"/>
                <a:cs typeface="Times New Roman" pitchFamily="18" charset="0"/>
              </a:rPr>
              <a:t>Ulusal Lisans Sistemi sayesinde, Alman kulüpleri daha yüksek reklam gelirleri elde etmiştir. </a:t>
            </a:r>
          </a:p>
        </p:txBody>
      </p:sp>
      <p:pic>
        <p:nvPicPr>
          <p:cNvPr id="349190" name="Picture 2" descr="tff sponsor"/>
          <p:cNvPicPr>
            <a:picLocks noChangeAspect="1" noChangeArrowheads="1"/>
          </p:cNvPicPr>
          <p:nvPr/>
        </p:nvPicPr>
        <p:blipFill>
          <a:blip r:embed="rId4"/>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1" name="5 Grafik"/>
          <p:cNvGraphicFramePr>
            <a:graphicFrameLocks/>
          </p:cNvGraphicFramePr>
          <p:nvPr/>
        </p:nvGraphicFramePr>
        <p:xfrm>
          <a:off x="1285875" y="1357313"/>
          <a:ext cx="6858000" cy="3571875"/>
        </p:xfrm>
        <a:graphic>
          <a:graphicData uri="http://schemas.openxmlformats.org/presentationml/2006/ole">
            <p:oleObj spid="_x0000_s350210" r:id="rId3" imgW="6858594" imgH="3572566" progId="Excel.Sheet.8">
              <p:embed/>
            </p:oleObj>
          </a:graphicData>
        </a:graphic>
      </p:graphicFrame>
      <p:sp>
        <p:nvSpPr>
          <p:cNvPr id="350211" name="6 Dikdörtgen"/>
          <p:cNvSpPr>
            <a:spLocks noChangeArrowheads="1"/>
          </p:cNvSpPr>
          <p:nvPr/>
        </p:nvSpPr>
        <p:spPr bwMode="auto">
          <a:xfrm>
            <a:off x="3714750" y="428625"/>
            <a:ext cx="1195388" cy="400050"/>
          </a:xfrm>
          <a:prstGeom prst="rect">
            <a:avLst/>
          </a:prstGeom>
          <a:noFill/>
          <a:ln w="9525">
            <a:noFill/>
            <a:miter lim="800000"/>
            <a:headEnd/>
            <a:tailEnd/>
          </a:ln>
        </p:spPr>
        <p:txBody>
          <a:bodyPr wrap="none">
            <a:spAutoFit/>
          </a:bodyPr>
          <a:lstStyle/>
          <a:p>
            <a:pPr algn="ctr"/>
            <a:r>
              <a:rPr lang="tr-TR" sz="2000" b="1">
                <a:solidFill>
                  <a:schemeClr val="bg1"/>
                </a:solidFill>
                <a:latin typeface="Times New Roman" pitchFamily="18" charset="0"/>
                <a:cs typeface="Times New Roman" pitchFamily="18" charset="0"/>
              </a:rPr>
              <a:t>Hollanda</a:t>
            </a:r>
          </a:p>
        </p:txBody>
      </p:sp>
      <p:sp>
        <p:nvSpPr>
          <p:cNvPr id="350212" name="Text Box 5"/>
          <p:cNvSpPr txBox="1">
            <a:spLocks noChangeArrowheads="1"/>
          </p:cNvSpPr>
          <p:nvPr/>
        </p:nvSpPr>
        <p:spPr bwMode="auto">
          <a:xfrm>
            <a:off x="2500313" y="1071563"/>
            <a:ext cx="4805362" cy="369887"/>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   HOLLANDA LİGİNİN TOPLAM BÜTÇESİ</a:t>
            </a:r>
            <a:endParaRPr lang="en-GB" b="1">
              <a:latin typeface="Times New Roman" pitchFamily="18" charset="0"/>
              <a:cs typeface="Times New Roman" pitchFamily="18" charset="0"/>
            </a:endParaRPr>
          </a:p>
        </p:txBody>
      </p:sp>
      <p:cxnSp>
        <p:nvCxnSpPr>
          <p:cNvPr id="10" name="9 Düz Ok Bağlayıcısı"/>
          <p:cNvCxnSpPr/>
          <p:nvPr/>
        </p:nvCxnSpPr>
        <p:spPr>
          <a:xfrm flipV="1">
            <a:off x="2214563" y="2071688"/>
            <a:ext cx="4572000" cy="1428750"/>
          </a:xfrm>
          <a:prstGeom prst="straightConnector1">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0214" name="12 Metin kutusu"/>
          <p:cNvSpPr txBox="1">
            <a:spLocks noChangeArrowheads="1"/>
          </p:cNvSpPr>
          <p:nvPr/>
        </p:nvSpPr>
        <p:spPr bwMode="auto">
          <a:xfrm>
            <a:off x="1000125" y="5000625"/>
            <a:ext cx="6858000" cy="923925"/>
          </a:xfrm>
          <a:prstGeom prst="rect">
            <a:avLst/>
          </a:prstGeom>
          <a:noFill/>
          <a:ln w="9525">
            <a:noFill/>
            <a:miter lim="800000"/>
            <a:headEnd/>
            <a:tailEnd/>
          </a:ln>
        </p:spPr>
        <p:txBody>
          <a:bodyPr>
            <a:spAutoFit/>
          </a:bodyPr>
          <a:lstStyle/>
          <a:p>
            <a:r>
              <a:rPr lang="tr-TR">
                <a:latin typeface="Times New Roman" pitchFamily="18" charset="0"/>
                <a:cs typeface="Times New Roman" pitchFamily="18" charset="0"/>
              </a:rPr>
              <a:t>Hollanda liginde kulüplerin mali yapılandırmalarına karşı daha duyarlı ve dikkatli olmalarının en olumlu etkilerinden birisi de Hollanda liginin her yıl bütçesini arttırabilmesi olmuştur. </a:t>
            </a:r>
          </a:p>
        </p:txBody>
      </p:sp>
      <p:pic>
        <p:nvPicPr>
          <p:cNvPr id="350215" name="Picture 2" descr="tff sponsor"/>
          <p:cNvPicPr>
            <a:picLocks noChangeAspect="1" noChangeArrowheads="1"/>
          </p:cNvPicPr>
          <p:nvPr/>
        </p:nvPicPr>
        <p:blipFill>
          <a:blip r:embed="rId4"/>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1681"/>
                                        </p:tgtEl>
                                        <p:attrNameLst>
                                          <p:attrName>style.visibility</p:attrName>
                                        </p:attrNameLst>
                                      </p:cBhvr>
                                      <p:to>
                                        <p:strVal val="visible"/>
                                      </p:to>
                                    </p:set>
                                    <p:animEffect transition="in" filter="wheel(4)">
                                      <p:cBhvr>
                                        <p:cTn id="7" dur="500"/>
                                        <p:tgtEl>
                                          <p:spTgt spid="71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357188" y="1285875"/>
            <a:ext cx="8370887" cy="3929063"/>
          </a:xfrm>
          <a:prstGeom prst="rect">
            <a:avLst/>
          </a:prstGeom>
          <a:noFill/>
          <a:ln w="25400">
            <a:noFill/>
            <a:miter lim="800000"/>
            <a:headEnd/>
            <a:tailEnd/>
          </a:ln>
        </p:spPr>
      </p:pic>
      <p:sp>
        <p:nvSpPr>
          <p:cNvPr id="351234" name="4 Dikdörtgen"/>
          <p:cNvSpPr>
            <a:spLocks noChangeArrowheads="1"/>
          </p:cNvSpPr>
          <p:nvPr/>
        </p:nvSpPr>
        <p:spPr bwMode="auto">
          <a:xfrm>
            <a:off x="2895600" y="428625"/>
            <a:ext cx="2012950" cy="461963"/>
          </a:xfrm>
          <a:prstGeom prst="rect">
            <a:avLst/>
          </a:prstGeom>
          <a:noFill/>
          <a:ln w="9525">
            <a:noFill/>
            <a:miter lim="800000"/>
            <a:headEnd/>
            <a:tailEnd/>
          </a:ln>
        </p:spPr>
        <p:txBody>
          <a:bodyPr wrap="none">
            <a:spAutoFit/>
          </a:bodyPr>
          <a:lstStyle/>
          <a:p>
            <a:pPr algn="ctr"/>
            <a:r>
              <a:rPr lang="tr-TR" sz="2400" b="1">
                <a:solidFill>
                  <a:schemeClr val="bg1"/>
                </a:solidFill>
                <a:latin typeface="Times New Roman" pitchFamily="18" charset="0"/>
                <a:cs typeface="Times New Roman" pitchFamily="18" charset="0"/>
              </a:rPr>
              <a:t>         </a:t>
            </a:r>
            <a:r>
              <a:rPr lang="tr-TR" sz="2000" b="1">
                <a:solidFill>
                  <a:schemeClr val="bg1"/>
                </a:solidFill>
                <a:latin typeface="Times New Roman" pitchFamily="18" charset="0"/>
                <a:cs typeface="Times New Roman" pitchFamily="18" charset="0"/>
              </a:rPr>
              <a:t>Avusturya</a:t>
            </a:r>
          </a:p>
        </p:txBody>
      </p:sp>
      <p:sp>
        <p:nvSpPr>
          <p:cNvPr id="351235" name="6 Metin kutusu"/>
          <p:cNvSpPr txBox="1">
            <a:spLocks noChangeArrowheads="1"/>
          </p:cNvSpPr>
          <p:nvPr/>
        </p:nvSpPr>
        <p:spPr bwMode="auto">
          <a:xfrm>
            <a:off x="714375" y="5072063"/>
            <a:ext cx="7929563" cy="923925"/>
          </a:xfrm>
          <a:prstGeom prst="rect">
            <a:avLst/>
          </a:prstGeom>
          <a:noFill/>
          <a:ln w="9525">
            <a:noFill/>
            <a:miter lim="800000"/>
            <a:headEnd/>
            <a:tailEnd/>
          </a:ln>
        </p:spPr>
        <p:txBody>
          <a:bodyPr>
            <a:spAutoFit/>
          </a:bodyPr>
          <a:lstStyle/>
          <a:p>
            <a:r>
              <a:rPr lang="tr-TR"/>
              <a:t>Avusturya’da en üst ligde 10 Kulüp bulunmaktadır. Ulusal Kulüp Lisans Sistemi sayesinde 2001/2002 sezonundan beri yıllık mali tablolarında karla kapatan kulüp sayısı artmaktadır. </a:t>
            </a:r>
          </a:p>
        </p:txBody>
      </p:sp>
      <p:cxnSp>
        <p:nvCxnSpPr>
          <p:cNvPr id="8" name="7 Düz Ok Bağlayıcısı"/>
          <p:cNvCxnSpPr/>
          <p:nvPr/>
        </p:nvCxnSpPr>
        <p:spPr>
          <a:xfrm flipV="1">
            <a:off x="785813" y="1928813"/>
            <a:ext cx="7643812" cy="1928812"/>
          </a:xfrm>
          <a:prstGeom prst="straightConnector1">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51237"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3 İçerik Yer Tutucusu" descr="tff-logo.png"/>
          <p:cNvPicPr>
            <a:picLocks noGrp="1" noChangeAspect="1"/>
          </p:cNvPicPr>
          <p:nvPr>
            <p:ph idx="1"/>
          </p:nvPr>
        </p:nvPicPr>
        <p:blipFill>
          <a:blip r:embed="rId2"/>
          <a:srcRect/>
          <a:stretch>
            <a:fillRect/>
          </a:stretch>
        </p:blipFill>
        <p:spPr>
          <a:xfrm>
            <a:off x="3071813" y="1214438"/>
            <a:ext cx="2857500" cy="3371850"/>
          </a:xfrm>
        </p:spPr>
      </p:pic>
      <p:sp>
        <p:nvSpPr>
          <p:cNvPr id="31746" name="4 Metin kutusu"/>
          <p:cNvSpPr txBox="1">
            <a:spLocks noChangeArrowheads="1"/>
          </p:cNvSpPr>
          <p:nvPr/>
        </p:nvSpPr>
        <p:spPr bwMode="auto">
          <a:xfrm>
            <a:off x="1643063" y="4714875"/>
            <a:ext cx="5643562" cy="708025"/>
          </a:xfrm>
          <a:prstGeom prst="rect">
            <a:avLst/>
          </a:prstGeom>
          <a:noFill/>
          <a:ln w="9525">
            <a:noFill/>
            <a:miter lim="800000"/>
            <a:headEnd/>
            <a:tailEnd/>
          </a:ln>
        </p:spPr>
        <p:txBody>
          <a:bodyPr>
            <a:spAutoFit/>
          </a:bodyPr>
          <a:lstStyle/>
          <a:p>
            <a:pPr algn="ctr"/>
            <a:r>
              <a:rPr lang="tr-TR" sz="2000" b="1">
                <a:latin typeface="Times New Roman" pitchFamily="18" charset="0"/>
                <a:cs typeface="Times New Roman" pitchFamily="18" charset="0"/>
              </a:rPr>
              <a:t>Ulusal Kulüp Lisans Sistemi </a:t>
            </a:r>
          </a:p>
          <a:p>
            <a:pPr algn="ctr"/>
            <a:endParaRPr lang="tr-TR" sz="2000" b="1">
              <a:latin typeface="Times New Roman" pitchFamily="18" charset="0"/>
              <a:cs typeface="Times New Roman" pitchFamily="18" charset="0"/>
            </a:endParaRPr>
          </a:p>
        </p:txBody>
      </p:sp>
      <p:pic>
        <p:nvPicPr>
          <p:cNvPr id="352259"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31745"/>
                                        </p:tgtEl>
                                      </p:cBhvr>
                                      <p:by x="150000" y="150000"/>
                                    </p:animScale>
                                  </p:childTnLst>
                                </p:cTn>
                              </p:par>
                              <p:par>
                                <p:cTn id="7" presetID="6" presetClass="emph" presetSubtype="0" autoRev="1" fill="hold" grpId="0" nodeType="withEffect">
                                  <p:stCondLst>
                                    <p:cond delay="0"/>
                                  </p:stCondLst>
                                  <p:childTnLst>
                                    <p:animScale>
                                      <p:cBhvr>
                                        <p:cTn id="8" dur="500" fill="hold"/>
                                        <p:tgtEl>
                                          <p:spTgt spid="317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3 Dikdörtgen"/>
          <p:cNvSpPr>
            <a:spLocks noChangeArrowheads="1"/>
          </p:cNvSpPr>
          <p:nvPr/>
        </p:nvSpPr>
        <p:spPr bwMode="auto">
          <a:xfrm>
            <a:off x="2339975" y="476250"/>
            <a:ext cx="4103688" cy="400050"/>
          </a:xfrm>
          <a:prstGeom prst="rect">
            <a:avLst/>
          </a:prstGeom>
          <a:noFill/>
          <a:ln w="9525">
            <a:noFill/>
            <a:miter lim="800000"/>
            <a:headEnd/>
            <a:tailEnd/>
          </a:ln>
        </p:spPr>
        <p:txBody>
          <a:bodyPr>
            <a:spAutoFit/>
          </a:bodyPr>
          <a:lstStyle/>
          <a:p>
            <a:r>
              <a:rPr lang="tr-TR" sz="2000" b="1">
                <a:solidFill>
                  <a:schemeClr val="bg1"/>
                </a:solidFill>
                <a:cs typeface="Times New Roman" pitchFamily="18" charset="0"/>
              </a:rPr>
              <a:t>	3 Yıllık Geçiş Süreci</a:t>
            </a:r>
            <a:endParaRPr lang="tr-TR" sz="2000"/>
          </a:p>
        </p:txBody>
      </p:sp>
      <p:pic>
        <p:nvPicPr>
          <p:cNvPr id="353282" name="4 Resim" descr="imagesCAP4QT1U.jpg"/>
          <p:cNvPicPr>
            <a:picLocks noChangeAspect="1"/>
          </p:cNvPicPr>
          <p:nvPr/>
        </p:nvPicPr>
        <p:blipFill>
          <a:blip r:embed="rId2"/>
          <a:srcRect/>
          <a:stretch>
            <a:fillRect/>
          </a:stretch>
        </p:blipFill>
        <p:spPr bwMode="auto">
          <a:xfrm>
            <a:off x="1403350" y="1268413"/>
            <a:ext cx="6264275" cy="4692650"/>
          </a:xfrm>
          <a:prstGeom prst="rect">
            <a:avLst/>
          </a:prstGeom>
          <a:noFill/>
          <a:ln w="9525">
            <a:noFill/>
            <a:miter lim="800000"/>
            <a:headEnd/>
            <a:tailEnd/>
          </a:ln>
        </p:spPr>
      </p:pic>
      <p:sp>
        <p:nvSpPr>
          <p:cNvPr id="6" name="5 Metin kutusu"/>
          <p:cNvSpPr txBox="1"/>
          <p:nvPr/>
        </p:nvSpPr>
        <p:spPr>
          <a:xfrm>
            <a:off x="250825" y="4797425"/>
            <a:ext cx="2233613" cy="368300"/>
          </a:xfrm>
          <a:prstGeom prst="rect">
            <a:avLst/>
          </a:prstGeom>
          <a:noFill/>
          <a:ln>
            <a:solidFill>
              <a:schemeClr val="tx1"/>
            </a:solidFill>
          </a:ln>
          <a:effectLst>
            <a:outerShdw blurRad="50800" dist="38100" dir="2700000" algn="tl" rotWithShape="0">
              <a:prstClr val="black">
                <a:alpha val="61000"/>
              </a:prstClr>
            </a:outerShdw>
          </a:effectLst>
        </p:spPr>
        <p:txBody>
          <a:bodyPr>
            <a:spAutoFit/>
          </a:bodyPr>
          <a:lstStyle/>
          <a:p>
            <a:pPr>
              <a:defRPr/>
            </a:pPr>
            <a:r>
              <a:rPr lang="tr-TR" dirty="0">
                <a:cs typeface="+mn-cs"/>
              </a:rPr>
              <a:t>2011-2012 Sezonu</a:t>
            </a:r>
            <a:endParaRPr lang="tr-TR" dirty="0">
              <a:cs typeface="+mn-cs"/>
            </a:endParaRPr>
          </a:p>
        </p:txBody>
      </p:sp>
      <p:sp>
        <p:nvSpPr>
          <p:cNvPr id="7" name="6 Metin kutusu"/>
          <p:cNvSpPr txBox="1"/>
          <p:nvPr/>
        </p:nvSpPr>
        <p:spPr>
          <a:xfrm>
            <a:off x="755650" y="3716338"/>
            <a:ext cx="2232025" cy="369887"/>
          </a:xfrm>
          <a:prstGeom prst="rect">
            <a:avLst/>
          </a:prstGeom>
          <a:noFill/>
          <a:ln>
            <a:solidFill>
              <a:schemeClr val="tx1"/>
            </a:solidFill>
          </a:ln>
          <a:effectLst>
            <a:outerShdw blurRad="50800" dist="38100" dir="2700000" algn="tl" rotWithShape="0">
              <a:prstClr val="black">
                <a:alpha val="61000"/>
              </a:prstClr>
            </a:outerShdw>
          </a:effectLst>
        </p:spPr>
        <p:txBody>
          <a:bodyPr>
            <a:spAutoFit/>
          </a:bodyPr>
          <a:lstStyle/>
          <a:p>
            <a:pPr>
              <a:defRPr/>
            </a:pPr>
            <a:r>
              <a:rPr lang="tr-TR" dirty="0">
                <a:cs typeface="+mn-cs"/>
              </a:rPr>
              <a:t>2012-2013 Sezonu</a:t>
            </a:r>
          </a:p>
        </p:txBody>
      </p:sp>
      <p:sp>
        <p:nvSpPr>
          <p:cNvPr id="8" name="7 Metin kutusu"/>
          <p:cNvSpPr txBox="1"/>
          <p:nvPr/>
        </p:nvSpPr>
        <p:spPr>
          <a:xfrm>
            <a:off x="1547813" y="2708275"/>
            <a:ext cx="2232025" cy="369888"/>
          </a:xfrm>
          <a:prstGeom prst="rect">
            <a:avLst/>
          </a:prstGeom>
          <a:noFill/>
          <a:ln>
            <a:solidFill>
              <a:schemeClr val="tx1"/>
            </a:solidFill>
          </a:ln>
          <a:effectLst>
            <a:outerShdw blurRad="50800" dist="38100" dir="2700000" algn="tl" rotWithShape="0">
              <a:prstClr val="black">
                <a:alpha val="61000"/>
              </a:prstClr>
            </a:outerShdw>
          </a:effectLst>
        </p:spPr>
        <p:txBody>
          <a:bodyPr>
            <a:spAutoFit/>
          </a:bodyPr>
          <a:lstStyle/>
          <a:p>
            <a:pPr>
              <a:defRPr/>
            </a:pPr>
            <a:r>
              <a:rPr lang="tr-TR" dirty="0">
                <a:cs typeface="+mn-cs"/>
              </a:rPr>
              <a:t>2013-2014 Sezonu</a:t>
            </a:r>
          </a:p>
        </p:txBody>
      </p:sp>
      <p:sp>
        <p:nvSpPr>
          <p:cNvPr id="9" name="8 Metin kutusu"/>
          <p:cNvSpPr txBox="1"/>
          <p:nvPr/>
        </p:nvSpPr>
        <p:spPr>
          <a:xfrm>
            <a:off x="2700338" y="1773238"/>
            <a:ext cx="2232025" cy="368300"/>
          </a:xfrm>
          <a:prstGeom prst="rect">
            <a:avLst/>
          </a:prstGeom>
          <a:noFill/>
          <a:ln>
            <a:solidFill>
              <a:schemeClr val="tx1"/>
            </a:solidFill>
          </a:ln>
          <a:effectLst>
            <a:outerShdw blurRad="50800" dist="38100" dir="2700000" algn="tl" rotWithShape="0">
              <a:prstClr val="black">
                <a:alpha val="61000"/>
              </a:prstClr>
            </a:outerShdw>
          </a:effectLst>
        </p:spPr>
        <p:txBody>
          <a:bodyPr>
            <a:spAutoFit/>
          </a:bodyPr>
          <a:lstStyle/>
          <a:p>
            <a:pPr>
              <a:defRPr/>
            </a:pPr>
            <a:r>
              <a:rPr lang="tr-TR" dirty="0">
                <a:cs typeface="+mn-cs"/>
              </a:rPr>
              <a:t>2014-2015 Sezonu</a:t>
            </a:r>
          </a:p>
        </p:txBody>
      </p:sp>
      <p:sp>
        <p:nvSpPr>
          <p:cNvPr id="353287" name="9 Metin kutusu"/>
          <p:cNvSpPr txBox="1">
            <a:spLocks noChangeArrowheads="1"/>
          </p:cNvSpPr>
          <p:nvPr/>
        </p:nvSpPr>
        <p:spPr bwMode="auto">
          <a:xfrm>
            <a:off x="6011863" y="1844675"/>
            <a:ext cx="2952750" cy="584200"/>
          </a:xfrm>
          <a:prstGeom prst="rect">
            <a:avLst/>
          </a:prstGeom>
          <a:noFill/>
          <a:ln w="9525">
            <a:noFill/>
            <a:miter lim="800000"/>
            <a:headEnd/>
            <a:tailEnd/>
          </a:ln>
        </p:spPr>
        <p:txBody>
          <a:bodyPr>
            <a:spAutoFit/>
          </a:bodyPr>
          <a:lstStyle/>
          <a:p>
            <a:r>
              <a:rPr lang="tr-TR" sz="1600"/>
              <a:t> </a:t>
            </a:r>
            <a:r>
              <a:rPr lang="tr-TR" sz="1600" u="sng"/>
              <a:t>Spor Toto Süper Lig Kriterleri</a:t>
            </a:r>
          </a:p>
          <a:p>
            <a:r>
              <a:rPr lang="tr-TR" sz="1600"/>
              <a:t> </a:t>
            </a:r>
            <a:r>
              <a:rPr lang="tr-TR" sz="1600" b="1"/>
              <a:t>=</a:t>
            </a:r>
            <a:r>
              <a:rPr lang="tr-TR" sz="1600"/>
              <a:t> UEFA Kriter Seviyesi</a:t>
            </a:r>
          </a:p>
        </p:txBody>
      </p:sp>
      <p:sp>
        <p:nvSpPr>
          <p:cNvPr id="353288" name="10 Metin kutusu"/>
          <p:cNvSpPr txBox="1">
            <a:spLocks noChangeArrowheads="1"/>
          </p:cNvSpPr>
          <p:nvPr/>
        </p:nvSpPr>
        <p:spPr bwMode="auto">
          <a:xfrm>
            <a:off x="6084888" y="2636838"/>
            <a:ext cx="2808287" cy="831850"/>
          </a:xfrm>
          <a:prstGeom prst="rect">
            <a:avLst/>
          </a:prstGeom>
          <a:noFill/>
          <a:ln w="9525">
            <a:noFill/>
            <a:miter lim="800000"/>
            <a:headEnd/>
            <a:tailEnd/>
          </a:ln>
        </p:spPr>
        <p:txBody>
          <a:bodyPr>
            <a:spAutoFit/>
          </a:bodyPr>
          <a:lstStyle/>
          <a:p>
            <a:r>
              <a:rPr lang="tr-TR" sz="1600" u="sng"/>
              <a:t>Bank Asya 1.Lig Kriterleri</a:t>
            </a:r>
            <a:r>
              <a:rPr lang="tr-TR" sz="1600" b="1" u="sng"/>
              <a:t> </a:t>
            </a:r>
          </a:p>
          <a:p>
            <a:r>
              <a:rPr lang="tr-TR" sz="1600" b="1"/>
              <a:t>=</a:t>
            </a:r>
            <a:r>
              <a:rPr lang="tr-TR" sz="1600"/>
              <a:t> Süper Lig  2011-2012 Seviyesi</a:t>
            </a:r>
          </a:p>
        </p:txBody>
      </p:sp>
      <p:sp>
        <p:nvSpPr>
          <p:cNvPr id="353289" name="11 Metin kutusu"/>
          <p:cNvSpPr txBox="1">
            <a:spLocks noChangeArrowheads="1"/>
          </p:cNvSpPr>
          <p:nvPr/>
        </p:nvSpPr>
        <p:spPr bwMode="auto">
          <a:xfrm>
            <a:off x="6084888" y="3716338"/>
            <a:ext cx="2808287" cy="831850"/>
          </a:xfrm>
          <a:prstGeom prst="rect">
            <a:avLst/>
          </a:prstGeom>
          <a:noFill/>
          <a:ln w="9525">
            <a:noFill/>
            <a:miter lim="800000"/>
            <a:headEnd/>
            <a:tailEnd/>
          </a:ln>
        </p:spPr>
        <p:txBody>
          <a:bodyPr>
            <a:spAutoFit/>
          </a:bodyPr>
          <a:lstStyle/>
          <a:p>
            <a:r>
              <a:rPr lang="tr-TR" sz="1600" u="sng"/>
              <a:t>Spor Toto 2.Lig Kriterleri</a:t>
            </a:r>
            <a:r>
              <a:rPr lang="tr-TR" sz="1600" b="1" u="sng"/>
              <a:t> </a:t>
            </a:r>
          </a:p>
          <a:p>
            <a:r>
              <a:rPr lang="tr-TR" sz="1600" b="1"/>
              <a:t>=</a:t>
            </a:r>
            <a:r>
              <a:rPr lang="tr-TR" sz="1600"/>
              <a:t> Güncellenmiş kriter Seviyesi</a:t>
            </a:r>
          </a:p>
        </p:txBody>
      </p:sp>
      <p:sp>
        <p:nvSpPr>
          <p:cNvPr id="14" name="13 Dikdörtgen"/>
          <p:cNvSpPr/>
          <p:nvPr/>
        </p:nvSpPr>
        <p:spPr>
          <a:xfrm>
            <a:off x="6011863" y="1773238"/>
            <a:ext cx="2808287" cy="2879725"/>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6" name="15 Metin kutusu"/>
          <p:cNvSpPr txBox="1">
            <a:spLocks noChangeArrowheads="1"/>
          </p:cNvSpPr>
          <p:nvPr/>
        </p:nvSpPr>
        <p:spPr bwMode="auto">
          <a:xfrm>
            <a:off x="323850" y="4292600"/>
            <a:ext cx="2232025" cy="369888"/>
          </a:xfrm>
          <a:prstGeom prst="rect">
            <a:avLst/>
          </a:prstGeom>
          <a:noFill/>
          <a:ln w="9525">
            <a:noFill/>
            <a:miter lim="800000"/>
            <a:headEnd/>
            <a:tailEnd/>
          </a:ln>
        </p:spPr>
        <p:txBody>
          <a:bodyPr>
            <a:spAutoFit/>
          </a:bodyPr>
          <a:lstStyle/>
          <a:p>
            <a:r>
              <a:rPr lang="tr-TR">
                <a:solidFill>
                  <a:srgbClr val="FF0000"/>
                </a:solidFill>
              </a:rPr>
              <a:t>1. Yıl Geçiş Süreci</a:t>
            </a:r>
          </a:p>
        </p:txBody>
      </p:sp>
      <p:sp>
        <p:nvSpPr>
          <p:cNvPr id="17" name="16 Metin kutusu"/>
          <p:cNvSpPr txBox="1">
            <a:spLocks noChangeArrowheads="1"/>
          </p:cNvSpPr>
          <p:nvPr/>
        </p:nvSpPr>
        <p:spPr bwMode="auto">
          <a:xfrm>
            <a:off x="827088" y="3213100"/>
            <a:ext cx="2232025" cy="369888"/>
          </a:xfrm>
          <a:prstGeom prst="rect">
            <a:avLst/>
          </a:prstGeom>
          <a:noFill/>
          <a:ln w="9525">
            <a:noFill/>
            <a:miter lim="800000"/>
            <a:headEnd/>
            <a:tailEnd/>
          </a:ln>
        </p:spPr>
        <p:txBody>
          <a:bodyPr>
            <a:spAutoFit/>
          </a:bodyPr>
          <a:lstStyle/>
          <a:p>
            <a:r>
              <a:rPr lang="tr-TR">
                <a:solidFill>
                  <a:srgbClr val="FF0000"/>
                </a:solidFill>
              </a:rPr>
              <a:t>2. Yıl Geçiş Süreci</a:t>
            </a:r>
          </a:p>
        </p:txBody>
      </p:sp>
      <p:sp>
        <p:nvSpPr>
          <p:cNvPr id="18" name="17 Metin kutusu"/>
          <p:cNvSpPr txBox="1">
            <a:spLocks noChangeArrowheads="1"/>
          </p:cNvSpPr>
          <p:nvPr/>
        </p:nvSpPr>
        <p:spPr bwMode="auto">
          <a:xfrm>
            <a:off x="1763713" y="2205038"/>
            <a:ext cx="2232025" cy="369887"/>
          </a:xfrm>
          <a:prstGeom prst="rect">
            <a:avLst/>
          </a:prstGeom>
          <a:noFill/>
          <a:ln w="9525">
            <a:noFill/>
            <a:miter lim="800000"/>
            <a:headEnd/>
            <a:tailEnd/>
          </a:ln>
        </p:spPr>
        <p:txBody>
          <a:bodyPr>
            <a:spAutoFit/>
          </a:bodyPr>
          <a:lstStyle/>
          <a:p>
            <a:r>
              <a:rPr lang="tr-TR">
                <a:solidFill>
                  <a:srgbClr val="FF0000"/>
                </a:solidFill>
              </a:rPr>
              <a:t>3. Yıl Geçiş Süreci</a:t>
            </a:r>
          </a:p>
        </p:txBody>
      </p:sp>
      <p:sp>
        <p:nvSpPr>
          <p:cNvPr id="19" name="18 Metin kutusu"/>
          <p:cNvSpPr txBox="1">
            <a:spLocks noChangeArrowheads="1"/>
          </p:cNvSpPr>
          <p:nvPr/>
        </p:nvSpPr>
        <p:spPr bwMode="auto">
          <a:xfrm>
            <a:off x="6372225" y="1341438"/>
            <a:ext cx="2232025" cy="368300"/>
          </a:xfrm>
          <a:prstGeom prst="rect">
            <a:avLst/>
          </a:prstGeom>
          <a:noFill/>
          <a:ln w="9525">
            <a:noFill/>
            <a:miter lim="800000"/>
            <a:headEnd/>
            <a:tailEnd/>
          </a:ln>
        </p:spPr>
        <p:txBody>
          <a:bodyPr>
            <a:spAutoFit/>
          </a:bodyPr>
          <a:lstStyle/>
          <a:p>
            <a:r>
              <a:rPr lang="tr-TR">
                <a:solidFill>
                  <a:srgbClr val="FF0000"/>
                </a:solidFill>
              </a:rPr>
              <a:t>         Sonuç</a:t>
            </a:r>
          </a:p>
        </p:txBody>
      </p:sp>
      <p:pic>
        <p:nvPicPr>
          <p:cNvPr id="353295"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1 Başlık"/>
          <p:cNvSpPr>
            <a:spLocks noGrp="1"/>
          </p:cNvSpPr>
          <p:nvPr>
            <p:ph type="title"/>
          </p:nvPr>
        </p:nvSpPr>
        <p:spPr>
          <a:xfrm>
            <a:off x="457200" y="274638"/>
            <a:ext cx="8229600" cy="796925"/>
          </a:xfrm>
        </p:spPr>
        <p:txBody>
          <a:bodyPr/>
          <a:lstStyle/>
          <a:p>
            <a:r>
              <a:rPr lang="tr-TR" sz="2000" b="1" smtClean="0">
                <a:solidFill>
                  <a:schemeClr val="bg1"/>
                </a:solidFill>
                <a:latin typeface="Times New Roman" pitchFamily="18" charset="0"/>
                <a:cs typeface="Times New Roman" pitchFamily="18" charset="0"/>
              </a:rPr>
              <a:t>Ulusal Kulüp Lisans Sistemi</a:t>
            </a:r>
            <a:endParaRPr lang="tr-TR" sz="2000" smtClean="0">
              <a:latin typeface="Times New Roman" pitchFamily="18" charset="0"/>
              <a:cs typeface="Times New Roman" pitchFamily="18" charset="0"/>
            </a:endParaRPr>
          </a:p>
        </p:txBody>
      </p:sp>
      <p:sp>
        <p:nvSpPr>
          <p:cNvPr id="4" name="3 Dikdörtgen"/>
          <p:cNvSpPr/>
          <p:nvPr/>
        </p:nvSpPr>
        <p:spPr>
          <a:xfrm>
            <a:off x="428625" y="1444625"/>
            <a:ext cx="8215313" cy="3600450"/>
          </a:xfrm>
          <a:prstGeom prst="rect">
            <a:avLst/>
          </a:prstGeom>
        </p:spPr>
        <p:txBody>
          <a:bodyPr>
            <a:spAutoFit/>
          </a:bodyPr>
          <a:lstStyle/>
          <a:p>
            <a:pPr algn="just">
              <a:defRPr/>
            </a:pPr>
            <a:endParaRPr lang="tr-TR" b="1" dirty="0">
              <a:latin typeface="Times New Roman" pitchFamily="18" charset="0"/>
              <a:cs typeface="Times New Roman" pitchFamily="18" charset="0"/>
            </a:endParaRPr>
          </a:p>
          <a:p>
            <a:pPr algn="just">
              <a:buFont typeface="Arial" pitchFamily="34" charset="0"/>
              <a:buChar char="•"/>
              <a:defRPr/>
            </a:pPr>
            <a:r>
              <a:rPr lang="tr-TR" sz="1600" b="1" dirty="0">
                <a:latin typeface="+mj-lt"/>
                <a:cs typeface="Times New Roman" pitchFamily="18" charset="0"/>
              </a:rPr>
              <a:t>2011-2012</a:t>
            </a:r>
            <a:r>
              <a:rPr lang="tr-TR" sz="1600" dirty="0">
                <a:latin typeface="+mj-lt"/>
                <a:cs typeface="Times New Roman" pitchFamily="18" charset="0"/>
              </a:rPr>
              <a:t> Sezonundan itibaren </a:t>
            </a:r>
            <a:r>
              <a:rPr lang="tr-TR" sz="1600" b="1" dirty="0">
                <a:latin typeface="+mj-lt"/>
                <a:cs typeface="Times New Roman" pitchFamily="18" charset="0"/>
              </a:rPr>
              <a:t>Spor Toto Süper Lig, Bank Asya 1.Lig ve Spor Toto 2.Lig</a:t>
            </a:r>
            <a:r>
              <a:rPr lang="tr-TR" sz="1600" dirty="0">
                <a:latin typeface="+mj-lt"/>
                <a:cs typeface="Times New Roman" pitchFamily="18" charset="0"/>
              </a:rPr>
              <a:t>’de Ulusal Kulüp Lisans Sistemine geçilecektir.</a:t>
            </a:r>
          </a:p>
          <a:p>
            <a:pPr algn="just">
              <a:buFont typeface="Arial" pitchFamily="34" charset="0"/>
              <a:buChar char="•"/>
              <a:defRPr/>
            </a:pPr>
            <a:endParaRPr lang="tr-TR" sz="1600" dirty="0">
              <a:latin typeface="+mj-lt"/>
              <a:cs typeface="Times New Roman" pitchFamily="18" charset="0"/>
            </a:endParaRPr>
          </a:p>
          <a:p>
            <a:pPr algn="just">
              <a:buFont typeface="Arial" pitchFamily="34" charset="0"/>
              <a:buChar char="•"/>
              <a:defRPr/>
            </a:pPr>
            <a:r>
              <a:rPr lang="tr-TR" sz="1600" b="1" dirty="0">
                <a:latin typeface="+mj-lt"/>
                <a:cs typeface="Times New Roman" pitchFamily="18" charset="0"/>
              </a:rPr>
              <a:t>2011-2012</a:t>
            </a:r>
            <a:r>
              <a:rPr lang="tr-TR" sz="1600" dirty="0">
                <a:latin typeface="+mj-lt"/>
                <a:cs typeface="Times New Roman" pitchFamily="18" charset="0"/>
              </a:rPr>
              <a:t> ile </a:t>
            </a:r>
            <a:r>
              <a:rPr lang="tr-TR" sz="1600" b="1" dirty="0">
                <a:latin typeface="+mj-lt"/>
                <a:cs typeface="Times New Roman" pitchFamily="18" charset="0"/>
              </a:rPr>
              <a:t>2014-2015 </a:t>
            </a:r>
            <a:r>
              <a:rPr lang="tr-TR" sz="1600" dirty="0">
                <a:latin typeface="+mj-lt"/>
                <a:cs typeface="Times New Roman" pitchFamily="18" charset="0"/>
              </a:rPr>
              <a:t>sezonları arası Ulusal Kulüp Lisans Sistemine </a:t>
            </a:r>
            <a:r>
              <a:rPr lang="tr-TR" sz="1600" b="1" dirty="0">
                <a:latin typeface="+mj-lt"/>
                <a:cs typeface="Times New Roman" pitchFamily="18" charset="0"/>
              </a:rPr>
              <a:t>geçiş süreci </a:t>
            </a:r>
            <a:r>
              <a:rPr lang="tr-TR" sz="1600" dirty="0">
                <a:latin typeface="+mj-lt"/>
                <a:cs typeface="Times New Roman" pitchFamily="18" charset="0"/>
              </a:rPr>
              <a:t>olacaktır ve lisans kriterleri ile yaptırımlar geçiş süreci içerisinde arttırılacaktır.</a:t>
            </a:r>
          </a:p>
          <a:p>
            <a:pPr algn="just">
              <a:buFont typeface="Arial" pitchFamily="34" charset="0"/>
              <a:buChar char="•"/>
              <a:defRPr/>
            </a:pPr>
            <a:endParaRPr lang="tr-TR" sz="1600" dirty="0">
              <a:latin typeface="+mj-lt"/>
              <a:cs typeface="Times New Roman" pitchFamily="18" charset="0"/>
            </a:endParaRPr>
          </a:p>
          <a:p>
            <a:pPr algn="just">
              <a:buFont typeface="Arial" pitchFamily="34" charset="0"/>
              <a:buChar char="•"/>
              <a:defRPr/>
            </a:pPr>
            <a:r>
              <a:rPr lang="tr-TR" sz="1600" dirty="0">
                <a:latin typeface="+mj-lt"/>
                <a:cs typeface="Times New Roman" pitchFamily="18" charset="0"/>
              </a:rPr>
              <a:t>Kulüpler, </a:t>
            </a:r>
            <a:r>
              <a:rPr lang="tr-TR" sz="1600" b="1" dirty="0">
                <a:latin typeface="+mj-lt"/>
                <a:cs typeface="Times New Roman" pitchFamily="18" charset="0"/>
              </a:rPr>
              <a:t>UEFA</a:t>
            </a:r>
            <a:r>
              <a:rPr lang="tr-TR" sz="1600" dirty="0">
                <a:latin typeface="+mj-lt"/>
                <a:cs typeface="Times New Roman" pitchFamily="18" charset="0"/>
              </a:rPr>
              <a:t> sistemindeki gibi </a:t>
            </a:r>
            <a:r>
              <a:rPr lang="tr-TR" sz="1600" b="1" i="1" dirty="0">
                <a:latin typeface="+mj-lt"/>
                <a:cs typeface="Times New Roman" pitchFamily="18" charset="0"/>
              </a:rPr>
              <a:t>Hukuki, Sportif, Altyapı, Personel</a:t>
            </a:r>
            <a:r>
              <a:rPr lang="tr-TR" sz="1600" dirty="0">
                <a:latin typeface="+mj-lt"/>
                <a:cs typeface="Times New Roman" pitchFamily="18" charset="0"/>
              </a:rPr>
              <a:t> ve </a:t>
            </a:r>
            <a:r>
              <a:rPr lang="tr-TR" sz="1600" b="1" i="1" dirty="0">
                <a:latin typeface="+mj-lt"/>
                <a:cs typeface="Times New Roman" pitchFamily="18" charset="0"/>
              </a:rPr>
              <a:t>Mali Kriterler </a:t>
            </a:r>
            <a:r>
              <a:rPr lang="tr-TR" sz="1600" dirty="0">
                <a:latin typeface="+mj-lt"/>
                <a:cs typeface="Times New Roman" pitchFamily="18" charset="0"/>
              </a:rPr>
              <a:t>üzerinden denetlenecek ve kriterler her bir lig için ayrı ayrı oluşturulacaktır.</a:t>
            </a:r>
          </a:p>
          <a:p>
            <a:pPr algn="just">
              <a:buFont typeface="Arial" pitchFamily="34" charset="0"/>
              <a:buChar char="•"/>
              <a:defRPr/>
            </a:pPr>
            <a:endParaRPr lang="tr-TR" sz="1600" dirty="0">
              <a:latin typeface="+mj-lt"/>
              <a:cs typeface="Times New Roman" pitchFamily="18" charset="0"/>
            </a:endParaRPr>
          </a:p>
          <a:p>
            <a:pPr algn="just">
              <a:buFont typeface="Arial" pitchFamily="34" charset="0"/>
              <a:buChar char="•"/>
              <a:defRPr/>
            </a:pPr>
            <a:r>
              <a:rPr lang="tr-TR" sz="1600" dirty="0">
                <a:latin typeface="+mj-lt"/>
                <a:cs typeface="Times New Roman" pitchFamily="18" charset="0"/>
              </a:rPr>
              <a:t>Her bir lig için kriter bazında farklı yaptırım uygulaması yapılacaktır.</a:t>
            </a:r>
          </a:p>
          <a:p>
            <a:pPr algn="just">
              <a:buFont typeface="Arial" pitchFamily="34" charset="0"/>
              <a:buChar char="•"/>
              <a:defRPr/>
            </a:pPr>
            <a:endParaRPr lang="tr-TR" sz="1600" dirty="0">
              <a:latin typeface="+mj-lt"/>
              <a:cs typeface="Times New Roman" pitchFamily="18" charset="0"/>
            </a:endParaRPr>
          </a:p>
          <a:p>
            <a:pPr algn="just">
              <a:buFont typeface="Arial" pitchFamily="34" charset="0"/>
              <a:buChar char="•"/>
              <a:defRPr/>
            </a:pPr>
            <a:r>
              <a:rPr lang="tr-TR" sz="1600" dirty="0">
                <a:latin typeface="+mj-lt"/>
                <a:cs typeface="Times New Roman" pitchFamily="18" charset="0"/>
              </a:rPr>
              <a:t> Ulusal Kulüp Lisansı da </a:t>
            </a:r>
            <a:r>
              <a:rPr lang="tr-TR" sz="1600" b="1" dirty="0">
                <a:latin typeface="+mj-lt"/>
                <a:cs typeface="Times New Roman" pitchFamily="18" charset="0"/>
              </a:rPr>
              <a:t>TFF Kulüp Lisans Kurulu </a:t>
            </a:r>
            <a:r>
              <a:rPr lang="tr-TR" sz="1600" dirty="0">
                <a:latin typeface="+mj-lt"/>
                <a:cs typeface="Times New Roman" pitchFamily="18" charset="0"/>
              </a:rPr>
              <a:t>tarafından verilecektir. </a:t>
            </a:r>
          </a:p>
          <a:p>
            <a:pPr algn="just">
              <a:buFont typeface="Arial" pitchFamily="34" charset="0"/>
              <a:buChar char="•"/>
              <a:defRPr/>
            </a:pPr>
            <a:endParaRPr lang="tr-TR" b="1" dirty="0">
              <a:latin typeface="Times New Roman" pitchFamily="18" charset="0"/>
              <a:cs typeface="Times New Roman" pitchFamily="18" charset="0"/>
            </a:endParaRPr>
          </a:p>
        </p:txBody>
      </p:sp>
      <p:pic>
        <p:nvPicPr>
          <p:cNvPr id="354307"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50"/>
          </a:xfrm>
        </p:spPr>
        <p:txBody>
          <a:bodyPr/>
          <a:lstStyle/>
          <a:p>
            <a:pPr>
              <a:defRPr/>
            </a:pPr>
            <a:r>
              <a:rPr lang="tr-TR" sz="2000" b="1" dirty="0" smtClean="0">
                <a:solidFill>
                  <a:schemeClr val="bg1"/>
                </a:solidFill>
                <a:latin typeface="Times New Roman" pitchFamily="18" charset="0"/>
                <a:ea typeface="+mn-ea"/>
                <a:cs typeface="Times New Roman" pitchFamily="18" charset="0"/>
              </a:rPr>
              <a:t>Ulusal Kulüp Lisans Sistemi</a:t>
            </a:r>
          </a:p>
        </p:txBody>
      </p:sp>
      <p:sp>
        <p:nvSpPr>
          <p:cNvPr id="4" name="3 Dikdörtgen"/>
          <p:cNvSpPr/>
          <p:nvPr/>
        </p:nvSpPr>
        <p:spPr>
          <a:xfrm>
            <a:off x="500063" y="1444625"/>
            <a:ext cx="8143875" cy="3630613"/>
          </a:xfrm>
          <a:prstGeom prst="rect">
            <a:avLst/>
          </a:prstGeom>
        </p:spPr>
        <p:txBody>
          <a:bodyPr>
            <a:spAutoFit/>
          </a:bodyPr>
          <a:lstStyle/>
          <a:p>
            <a:pPr>
              <a:buFont typeface="Arial" pitchFamily="34" charset="0"/>
              <a:buChar char="•"/>
              <a:defRPr/>
            </a:pPr>
            <a:r>
              <a:rPr lang="tr-TR" sz="1600" dirty="0">
                <a:latin typeface="+mj-lt"/>
                <a:cs typeface="Times New Roman" pitchFamily="18" charset="0"/>
              </a:rPr>
              <a:t>Kulüpler </a:t>
            </a:r>
            <a:r>
              <a:rPr lang="tr-TR" sz="1600" b="1" dirty="0">
                <a:latin typeface="+mj-lt"/>
                <a:cs typeface="Times New Roman" pitchFamily="18" charset="0"/>
              </a:rPr>
              <a:t>2011-2012</a:t>
            </a:r>
            <a:r>
              <a:rPr lang="tr-TR" sz="1600" dirty="0">
                <a:latin typeface="+mj-lt"/>
                <a:cs typeface="Times New Roman" pitchFamily="18" charset="0"/>
              </a:rPr>
              <a:t> sezonu için Ulusal Kulüp Lisans başvurularını </a:t>
            </a:r>
            <a:r>
              <a:rPr lang="tr-TR" sz="1600" b="1" dirty="0">
                <a:latin typeface="+mj-lt"/>
                <a:cs typeface="Times New Roman" pitchFamily="18" charset="0"/>
              </a:rPr>
              <a:t>2011 Mart’ın son iş günü</a:t>
            </a:r>
            <a:r>
              <a:rPr lang="tr-TR" sz="1600" dirty="0">
                <a:latin typeface="+mj-lt"/>
                <a:cs typeface="Times New Roman" pitchFamily="18" charset="0"/>
              </a:rPr>
              <a:t> yapacaklardır.</a:t>
            </a:r>
          </a:p>
          <a:p>
            <a:pPr>
              <a:buFont typeface="Arial" pitchFamily="34" charset="0"/>
              <a:buChar char="•"/>
              <a:defRPr/>
            </a:pPr>
            <a:endParaRPr lang="tr-TR" sz="1600" dirty="0">
              <a:latin typeface="+mj-lt"/>
              <a:cs typeface="Times New Roman" pitchFamily="18" charset="0"/>
            </a:endParaRPr>
          </a:p>
          <a:p>
            <a:pPr>
              <a:buFont typeface="Arial" pitchFamily="34" charset="0"/>
              <a:buChar char="•"/>
              <a:defRPr/>
            </a:pPr>
            <a:r>
              <a:rPr lang="tr-TR" sz="1600" dirty="0">
                <a:latin typeface="+mj-lt"/>
                <a:cs typeface="Times New Roman" pitchFamily="18" charset="0"/>
              </a:rPr>
              <a:t>Bu başvuruda kulüplerin </a:t>
            </a:r>
            <a:r>
              <a:rPr lang="tr-TR" sz="1600" b="1" dirty="0">
                <a:latin typeface="+mj-lt"/>
                <a:cs typeface="Times New Roman" pitchFamily="18" charset="0"/>
              </a:rPr>
              <a:t>01.01.2010-31.12.2010</a:t>
            </a:r>
            <a:r>
              <a:rPr lang="tr-TR" sz="1600" dirty="0">
                <a:latin typeface="+mj-lt"/>
                <a:cs typeface="Times New Roman" pitchFamily="18" charset="0"/>
              </a:rPr>
              <a:t> tarihler arası mali bilgileri incelenecektir.</a:t>
            </a:r>
          </a:p>
          <a:p>
            <a:pPr>
              <a:defRPr/>
            </a:pPr>
            <a:endParaRPr lang="tr-TR" sz="1600" dirty="0">
              <a:latin typeface="+mj-lt"/>
              <a:cs typeface="Times New Roman" pitchFamily="18" charset="0"/>
            </a:endParaRPr>
          </a:p>
          <a:p>
            <a:pPr>
              <a:buFont typeface="Arial" pitchFamily="34" charset="0"/>
              <a:buChar char="•"/>
              <a:defRPr/>
            </a:pPr>
            <a:r>
              <a:rPr lang="tr-TR" sz="1600" b="1" dirty="0">
                <a:latin typeface="+mj-lt"/>
                <a:cs typeface="Times New Roman" pitchFamily="18" charset="0"/>
              </a:rPr>
              <a:t>2011-2012</a:t>
            </a:r>
            <a:r>
              <a:rPr lang="tr-TR" sz="1600" dirty="0">
                <a:latin typeface="+mj-lt"/>
                <a:cs typeface="Times New Roman" pitchFamily="18" charset="0"/>
              </a:rPr>
              <a:t> sezonu için Ulusal Lisans alamayan kulüplere </a:t>
            </a:r>
            <a:r>
              <a:rPr lang="tr-TR" sz="1600" b="1" dirty="0">
                <a:latin typeface="+mj-lt"/>
                <a:cs typeface="Times New Roman" pitchFamily="18" charset="0"/>
              </a:rPr>
              <a:t>ceza uygulanmayacaktır</a:t>
            </a:r>
            <a:r>
              <a:rPr lang="tr-TR" sz="1600" dirty="0">
                <a:latin typeface="+mj-lt"/>
                <a:cs typeface="Times New Roman" pitchFamily="18" charset="0"/>
              </a:rPr>
              <a:t>.       (1 yıllık geçiş süreci)</a:t>
            </a:r>
          </a:p>
          <a:p>
            <a:pPr>
              <a:buFont typeface="Arial" pitchFamily="34" charset="0"/>
              <a:buChar char="•"/>
              <a:defRPr/>
            </a:pPr>
            <a:endParaRPr lang="tr-TR" sz="1600" dirty="0">
              <a:latin typeface="+mj-lt"/>
              <a:cs typeface="Times New Roman" pitchFamily="18" charset="0"/>
            </a:endParaRPr>
          </a:p>
          <a:p>
            <a:pPr>
              <a:buFont typeface="Arial" pitchFamily="34" charset="0"/>
              <a:buChar char="•"/>
              <a:defRPr/>
            </a:pPr>
            <a:r>
              <a:rPr lang="tr-TR" sz="1600" b="1" dirty="0">
                <a:latin typeface="+mj-lt"/>
                <a:cs typeface="Times New Roman" pitchFamily="18" charset="0"/>
              </a:rPr>
              <a:t>2011-2012</a:t>
            </a:r>
            <a:r>
              <a:rPr lang="tr-TR" sz="1600" dirty="0">
                <a:latin typeface="+mj-lt"/>
                <a:cs typeface="Times New Roman" pitchFamily="18" charset="0"/>
              </a:rPr>
              <a:t> sezonunda kulüplere sadece ‘</a:t>
            </a:r>
            <a:r>
              <a:rPr lang="tr-TR" sz="1600" b="1" dirty="0">
                <a:latin typeface="+mj-lt"/>
                <a:cs typeface="Times New Roman" pitchFamily="18" charset="0"/>
              </a:rPr>
              <a:t>Ulusal Kulüp Lisans için Başvurmama ve Geç Başvurma</a:t>
            </a:r>
            <a:r>
              <a:rPr lang="tr-TR" sz="1600" dirty="0">
                <a:latin typeface="+mj-lt"/>
                <a:cs typeface="Times New Roman" pitchFamily="18" charset="0"/>
              </a:rPr>
              <a:t>’ cezaları uygulanacaktır. (Para Cezası)</a:t>
            </a:r>
          </a:p>
          <a:p>
            <a:pPr>
              <a:buFont typeface="Arial" pitchFamily="34" charset="0"/>
              <a:buChar char="•"/>
              <a:defRPr/>
            </a:pPr>
            <a:endParaRPr lang="tr-TR" b="1" dirty="0">
              <a:latin typeface="Times New Roman" pitchFamily="18" charset="0"/>
              <a:cs typeface="Times New Roman" pitchFamily="18" charset="0"/>
            </a:endParaRPr>
          </a:p>
          <a:p>
            <a:pPr>
              <a:buFont typeface="Arial" pitchFamily="34" charset="0"/>
              <a:buChar char="•"/>
              <a:defRPr/>
            </a:pPr>
            <a:endParaRPr lang="tr-TR" b="1" dirty="0">
              <a:latin typeface="Times New Roman" pitchFamily="18" charset="0"/>
              <a:cs typeface="Times New Roman" pitchFamily="18" charset="0"/>
            </a:endParaRPr>
          </a:p>
          <a:p>
            <a:pPr algn="just">
              <a:buFont typeface="Arial" pitchFamily="34" charset="0"/>
              <a:buChar char="•"/>
              <a:defRPr/>
            </a:pPr>
            <a:endParaRPr lang="tr-TR" b="1" dirty="0">
              <a:latin typeface="Times New Roman" pitchFamily="18" charset="0"/>
              <a:cs typeface="Times New Roman" pitchFamily="18" charset="0"/>
            </a:endParaRPr>
          </a:p>
        </p:txBody>
      </p:sp>
      <p:pic>
        <p:nvPicPr>
          <p:cNvPr id="355331"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195513" y="476250"/>
            <a:ext cx="5735637" cy="400050"/>
          </a:xfrm>
          <a:prstGeom prst="rect">
            <a:avLst/>
          </a:prstGeom>
        </p:spPr>
        <p:txBody>
          <a:bodyPr wrap="none">
            <a:spAutoFit/>
          </a:bodyPr>
          <a:lstStyle/>
          <a:p>
            <a:pPr>
              <a:defRPr/>
            </a:pPr>
            <a:r>
              <a:rPr lang="tr-TR" sz="2000" b="1" kern="0" dirty="0">
                <a:solidFill>
                  <a:schemeClr val="bg1"/>
                </a:solidFill>
                <a:latin typeface="Times New Roman" pitchFamily="18" charset="0"/>
                <a:cs typeface="Times New Roman" pitchFamily="18" charset="0"/>
              </a:rPr>
              <a:t>TFF Kulüp Lisans Sistemi – Organizasyon Şeması</a:t>
            </a:r>
            <a:endParaRPr lang="tr-TR" sz="2000" dirty="0">
              <a:cs typeface="+mn-cs"/>
            </a:endParaRPr>
          </a:p>
        </p:txBody>
      </p:sp>
      <p:sp>
        <p:nvSpPr>
          <p:cNvPr id="4" name="3 Dikdörtgen"/>
          <p:cNvSpPr/>
          <p:nvPr/>
        </p:nvSpPr>
        <p:spPr>
          <a:xfrm>
            <a:off x="1187450" y="3933825"/>
            <a:ext cx="6337300" cy="503238"/>
          </a:xfrm>
          <a:prstGeom prst="rect">
            <a:avLst/>
          </a:prstGeom>
          <a:solidFill>
            <a:schemeClr val="accent1">
              <a:lumMod val="75000"/>
              <a:alpha val="50000"/>
            </a:schemeClr>
          </a:solidFill>
          <a:ln>
            <a:solidFill>
              <a:schemeClr val="accent1">
                <a:lumMod val="75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chemeClr val="tx1"/>
                </a:solidFill>
              </a:rPr>
              <a:t>Kulüp Lisans Müdürlüğü</a:t>
            </a:r>
            <a:endParaRPr lang="tr-TR" b="1" dirty="0">
              <a:solidFill>
                <a:schemeClr val="tx1"/>
              </a:solidFill>
            </a:endParaRPr>
          </a:p>
        </p:txBody>
      </p:sp>
      <p:sp>
        <p:nvSpPr>
          <p:cNvPr id="5" name="4 Dikdörtgen"/>
          <p:cNvSpPr/>
          <p:nvPr/>
        </p:nvSpPr>
        <p:spPr>
          <a:xfrm>
            <a:off x="250825" y="4797425"/>
            <a:ext cx="1512888" cy="647700"/>
          </a:xfrm>
          <a:prstGeom prst="rect">
            <a:avLst/>
          </a:prstGeom>
          <a:solidFill>
            <a:schemeClr val="accent1">
              <a:lumMod val="75000"/>
              <a:alpha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rgbClr val="FF0000"/>
                </a:solidFill>
              </a:rPr>
              <a:t>Mali Kriterler Uzmanı</a:t>
            </a:r>
            <a:endParaRPr lang="tr-TR" sz="1600" dirty="0">
              <a:solidFill>
                <a:srgbClr val="FF0000"/>
              </a:solidFill>
            </a:endParaRPr>
          </a:p>
        </p:txBody>
      </p:sp>
      <p:sp>
        <p:nvSpPr>
          <p:cNvPr id="9" name="8 Dikdörtgen"/>
          <p:cNvSpPr/>
          <p:nvPr/>
        </p:nvSpPr>
        <p:spPr>
          <a:xfrm>
            <a:off x="1908175" y="4797425"/>
            <a:ext cx="1655763" cy="647700"/>
          </a:xfrm>
          <a:prstGeom prst="rect">
            <a:avLst/>
          </a:prstGeom>
          <a:solidFill>
            <a:schemeClr val="accent1">
              <a:lumMod val="75000"/>
              <a:alpha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rgbClr val="FF0000"/>
                </a:solidFill>
              </a:rPr>
              <a:t>Sportif Kriterler Uzmanı</a:t>
            </a:r>
            <a:endParaRPr lang="tr-TR" sz="1600" dirty="0">
              <a:solidFill>
                <a:srgbClr val="FF0000"/>
              </a:solidFill>
            </a:endParaRPr>
          </a:p>
        </p:txBody>
      </p:sp>
      <p:sp>
        <p:nvSpPr>
          <p:cNvPr id="10" name="9 Dikdörtgen"/>
          <p:cNvSpPr/>
          <p:nvPr/>
        </p:nvSpPr>
        <p:spPr>
          <a:xfrm>
            <a:off x="3708400" y="4797425"/>
            <a:ext cx="1727200" cy="647700"/>
          </a:xfrm>
          <a:prstGeom prst="rect">
            <a:avLst/>
          </a:prstGeom>
          <a:solidFill>
            <a:schemeClr val="accent1">
              <a:lumMod val="75000"/>
              <a:alpha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rgbClr val="FF0000"/>
                </a:solidFill>
              </a:rPr>
              <a:t>Personel ve İdari Kriterler Uzmanı</a:t>
            </a:r>
            <a:endParaRPr lang="tr-TR" sz="1600" dirty="0">
              <a:solidFill>
                <a:srgbClr val="FF0000"/>
              </a:solidFill>
            </a:endParaRPr>
          </a:p>
        </p:txBody>
      </p:sp>
      <p:sp>
        <p:nvSpPr>
          <p:cNvPr id="11" name="10 Dikdörtgen"/>
          <p:cNvSpPr/>
          <p:nvPr/>
        </p:nvSpPr>
        <p:spPr>
          <a:xfrm>
            <a:off x="5580063" y="4797425"/>
            <a:ext cx="1584325" cy="647700"/>
          </a:xfrm>
          <a:prstGeom prst="rect">
            <a:avLst/>
          </a:prstGeom>
          <a:solidFill>
            <a:schemeClr val="accent1">
              <a:lumMod val="75000"/>
              <a:alpha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rgbClr val="FF0000"/>
                </a:solidFill>
              </a:rPr>
              <a:t>Hukuki Kriterler Uzmanı</a:t>
            </a:r>
            <a:endParaRPr lang="tr-TR" sz="1600" dirty="0">
              <a:solidFill>
                <a:srgbClr val="FF0000"/>
              </a:solidFill>
            </a:endParaRPr>
          </a:p>
        </p:txBody>
      </p:sp>
      <p:sp>
        <p:nvSpPr>
          <p:cNvPr id="12" name="11 Dikdörtgen"/>
          <p:cNvSpPr/>
          <p:nvPr/>
        </p:nvSpPr>
        <p:spPr>
          <a:xfrm>
            <a:off x="7308850" y="4797425"/>
            <a:ext cx="1584325" cy="647700"/>
          </a:xfrm>
          <a:prstGeom prst="rect">
            <a:avLst/>
          </a:prstGeom>
          <a:solidFill>
            <a:schemeClr val="accent1">
              <a:lumMod val="75000"/>
              <a:alpha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rgbClr val="FF0000"/>
                </a:solidFill>
              </a:rPr>
              <a:t>Altyapı Kriterler Uzmanı</a:t>
            </a:r>
            <a:endParaRPr lang="tr-TR" sz="1600" dirty="0">
              <a:solidFill>
                <a:srgbClr val="FF0000"/>
              </a:solidFill>
            </a:endParaRPr>
          </a:p>
        </p:txBody>
      </p:sp>
      <p:sp>
        <p:nvSpPr>
          <p:cNvPr id="13" name="12 Dikdörtgen"/>
          <p:cNvSpPr/>
          <p:nvPr/>
        </p:nvSpPr>
        <p:spPr>
          <a:xfrm>
            <a:off x="1187450" y="2924175"/>
            <a:ext cx="6337300" cy="504825"/>
          </a:xfrm>
          <a:prstGeom prst="rect">
            <a:avLst/>
          </a:prstGeom>
          <a:solidFill>
            <a:schemeClr val="accent1">
              <a:lumMod val="75000"/>
              <a:alpha val="50000"/>
            </a:schemeClr>
          </a:solidFill>
          <a:ln>
            <a:solidFill>
              <a:schemeClr val="accent1">
                <a:lumMod val="75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chemeClr val="tx1"/>
                </a:solidFill>
              </a:rPr>
              <a:t>Kulüp Lisans Kurulu</a:t>
            </a:r>
            <a:endParaRPr lang="tr-TR" b="1" dirty="0">
              <a:solidFill>
                <a:schemeClr val="tx1"/>
              </a:solidFill>
            </a:endParaRPr>
          </a:p>
        </p:txBody>
      </p:sp>
      <p:sp>
        <p:nvSpPr>
          <p:cNvPr id="14" name="13 Dikdörtgen"/>
          <p:cNvSpPr/>
          <p:nvPr/>
        </p:nvSpPr>
        <p:spPr>
          <a:xfrm>
            <a:off x="3203575" y="1268413"/>
            <a:ext cx="2447925" cy="865187"/>
          </a:xfrm>
          <a:prstGeom prst="rect">
            <a:avLst/>
          </a:prstGeom>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chemeClr val="tx1"/>
                </a:solidFill>
              </a:rPr>
              <a:t>Tahkim Kurulu</a:t>
            </a:r>
            <a:endParaRPr lang="tr-TR" b="1" dirty="0">
              <a:solidFill>
                <a:schemeClr val="tx1"/>
              </a:solidFill>
            </a:endParaRPr>
          </a:p>
        </p:txBody>
      </p:sp>
      <p:cxnSp>
        <p:nvCxnSpPr>
          <p:cNvPr id="19" name="18 Düz Bağlayıcı"/>
          <p:cNvCxnSpPr>
            <a:stCxn id="13" idx="2"/>
            <a:endCxn id="4" idx="0"/>
          </p:cNvCxnSpPr>
          <p:nvPr/>
        </p:nvCxnSpPr>
        <p:spPr>
          <a:xfrm rot="5400000">
            <a:off x="4103687" y="3681413"/>
            <a:ext cx="504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rot="5400000">
            <a:off x="4175919" y="4617244"/>
            <a:ext cx="3603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Düz Bağlayıcı"/>
          <p:cNvCxnSpPr>
            <a:stCxn id="9" idx="1"/>
            <a:endCxn id="5" idx="3"/>
          </p:cNvCxnSpPr>
          <p:nvPr/>
        </p:nvCxnSpPr>
        <p:spPr>
          <a:xfrm rot="10800000">
            <a:off x="1763713" y="5121275"/>
            <a:ext cx="1444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rot="10800000">
            <a:off x="3563938" y="5157788"/>
            <a:ext cx="1444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Düz Bağlayıcı"/>
          <p:cNvCxnSpPr/>
          <p:nvPr/>
        </p:nvCxnSpPr>
        <p:spPr>
          <a:xfrm rot="10800000">
            <a:off x="5435600" y="5157788"/>
            <a:ext cx="1444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rot="10800000">
            <a:off x="7164388" y="5157788"/>
            <a:ext cx="1444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rot="5400000">
            <a:off x="3960812" y="2528888"/>
            <a:ext cx="79057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56369"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UEFA Kulüp Lisans Sistemi  </a:t>
            </a:r>
          </a:p>
        </p:txBody>
      </p:sp>
      <p:sp>
        <p:nvSpPr>
          <p:cNvPr id="3" name="2 İçerik Yer Tutucusu"/>
          <p:cNvSpPr>
            <a:spLocks noGrp="1"/>
          </p:cNvSpPr>
          <p:nvPr>
            <p:ph idx="1"/>
          </p:nvPr>
        </p:nvSpPr>
        <p:spPr>
          <a:xfrm>
            <a:off x="468313" y="1268413"/>
            <a:ext cx="8229600" cy="4697412"/>
          </a:xfrm>
        </p:spPr>
        <p:txBody>
          <a:bodyPr/>
          <a:lstStyle/>
          <a:p>
            <a:r>
              <a:rPr lang="tr-TR" sz="1600" smtClean="0"/>
              <a:t>UEFA, Kulüp Lisans Sistemine </a:t>
            </a:r>
            <a:r>
              <a:rPr lang="tr-TR" sz="1600" b="1" smtClean="0">
                <a:solidFill>
                  <a:srgbClr val="FF0000"/>
                </a:solidFill>
              </a:rPr>
              <a:t>2003/2004</a:t>
            </a:r>
            <a:r>
              <a:rPr lang="tr-TR" sz="1600" smtClean="0"/>
              <a:t> sezonunda başlamıştır.</a:t>
            </a:r>
          </a:p>
          <a:p>
            <a:pPr>
              <a:buFontTx/>
              <a:buNone/>
            </a:pPr>
            <a:endParaRPr lang="tr-TR" sz="1600" smtClean="0"/>
          </a:p>
          <a:p>
            <a:r>
              <a:rPr lang="tr-TR" sz="1600" smtClean="0"/>
              <a:t> Bu sistem uyarınca Kulüpler UEFA müsabakalarına katılabilmek için </a:t>
            </a:r>
            <a:r>
              <a:rPr lang="tr-TR" sz="1600" b="1" smtClean="0">
                <a:solidFill>
                  <a:srgbClr val="FF0000"/>
                </a:solidFill>
              </a:rPr>
              <a:t>Hukuki</a:t>
            </a:r>
            <a:r>
              <a:rPr lang="tr-TR" sz="1600" b="1" smtClean="0"/>
              <a:t>, </a:t>
            </a:r>
            <a:r>
              <a:rPr lang="tr-TR" sz="1600" b="1" smtClean="0">
                <a:solidFill>
                  <a:srgbClr val="FF0000"/>
                </a:solidFill>
              </a:rPr>
              <a:t>Sportif, Altyapı, Personel</a:t>
            </a:r>
            <a:r>
              <a:rPr lang="tr-TR" sz="1600" smtClean="0">
                <a:solidFill>
                  <a:srgbClr val="FF0000"/>
                </a:solidFill>
              </a:rPr>
              <a:t> </a:t>
            </a:r>
            <a:r>
              <a:rPr lang="tr-TR" sz="1600" smtClean="0"/>
              <a:t>ve </a:t>
            </a:r>
            <a:r>
              <a:rPr lang="tr-TR" sz="1600" b="1" smtClean="0">
                <a:solidFill>
                  <a:srgbClr val="FF0000"/>
                </a:solidFill>
              </a:rPr>
              <a:t>Mali Kriterleri </a:t>
            </a:r>
            <a:r>
              <a:rPr lang="tr-TR" sz="1600" smtClean="0"/>
              <a:t>yerine getirerek UEFA Kulüp Lisansı almak zorundadırlar.</a:t>
            </a:r>
          </a:p>
          <a:p>
            <a:endParaRPr lang="tr-TR" sz="1600" smtClean="0"/>
          </a:p>
          <a:p>
            <a:r>
              <a:rPr lang="tr-TR" sz="1600" smtClean="0"/>
              <a:t>UEFA lisansı TFF tarafından Türk takımlarına verilmektedir.</a:t>
            </a:r>
          </a:p>
          <a:p>
            <a:endParaRPr lang="tr-TR" sz="1600" smtClean="0"/>
          </a:p>
          <a:p>
            <a:r>
              <a:rPr lang="tr-TR" sz="1600" smtClean="0"/>
              <a:t>UEFA lisansının her sezon yenilenmesi gerekmektedir.</a:t>
            </a:r>
          </a:p>
          <a:p>
            <a:endParaRPr lang="tr-TR" sz="1600" smtClean="0"/>
          </a:p>
          <a:p>
            <a:r>
              <a:rPr lang="tr-TR" sz="1600" smtClean="0"/>
              <a:t>UEFA lisansı TFF’nin ilk derece Hukuk Kurulları arasında yer alan Kulüp Lisans Kurulu tarafından verilmektedir.</a:t>
            </a:r>
          </a:p>
          <a:p>
            <a:endParaRPr lang="tr-TR" sz="1600" smtClean="0"/>
          </a:p>
          <a:p>
            <a:r>
              <a:rPr lang="tr-TR" sz="1600" b="1" smtClean="0"/>
              <a:t>Spor Toto Süper Lig </a:t>
            </a:r>
            <a:r>
              <a:rPr lang="tr-TR" sz="1600" smtClean="0"/>
              <a:t>ve </a:t>
            </a:r>
            <a:r>
              <a:rPr lang="tr-TR" sz="1600" b="1" smtClean="0"/>
              <a:t>Bank Asya 1.Lig </a:t>
            </a:r>
            <a:r>
              <a:rPr lang="tr-TR" sz="1600" smtClean="0"/>
              <a:t>kulüpleri için UEFA lisansı başvurusunda bulunmak zorunludur. </a:t>
            </a:r>
          </a:p>
          <a:p>
            <a:endParaRPr lang="tr-TR" sz="1800" smtClean="0"/>
          </a:p>
        </p:txBody>
      </p:sp>
      <p:pic>
        <p:nvPicPr>
          <p:cNvPr id="31747"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50"/>
          </a:xfrm>
        </p:spPr>
        <p:txBody>
          <a:bodyPr/>
          <a:lstStyle/>
          <a:p>
            <a:pPr>
              <a:defRPr/>
            </a:pPr>
            <a:r>
              <a:rPr lang="tr-TR" sz="2400" b="1" kern="1200" dirty="0" smtClean="0">
                <a:solidFill>
                  <a:schemeClr val="bg1"/>
                </a:solidFill>
                <a:latin typeface="Times New Roman" pitchFamily="18" charset="0"/>
                <a:ea typeface="+mn-ea"/>
                <a:cs typeface="Times New Roman" pitchFamily="18" charset="0"/>
              </a:rPr>
              <a:t>Ulusal Kulüp Lisans Başvuru Süreci</a:t>
            </a:r>
          </a:p>
        </p:txBody>
      </p:sp>
      <p:sp>
        <p:nvSpPr>
          <p:cNvPr id="4" name="3 Dikdörtgen"/>
          <p:cNvSpPr/>
          <p:nvPr/>
        </p:nvSpPr>
        <p:spPr>
          <a:xfrm>
            <a:off x="428625" y="1785938"/>
            <a:ext cx="1285875" cy="92868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ULUSAL KULÜP LİSANS BAŞVURUSU</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9" name="8 Oval"/>
          <p:cNvSpPr/>
          <p:nvPr/>
        </p:nvSpPr>
        <p:spPr>
          <a:xfrm>
            <a:off x="2071688" y="1714500"/>
            <a:ext cx="2428875"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BAŞVURU DEĞERLENDİRMESİ </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15" name="14 Sağ Ok"/>
          <p:cNvSpPr/>
          <p:nvPr/>
        </p:nvSpPr>
        <p:spPr>
          <a:xfrm>
            <a:off x="1714500" y="2071688"/>
            <a:ext cx="357188" cy="28575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6" name="15 Sağ Ok"/>
          <p:cNvSpPr/>
          <p:nvPr/>
        </p:nvSpPr>
        <p:spPr>
          <a:xfrm>
            <a:off x="4500563" y="2071688"/>
            <a:ext cx="357187" cy="28575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8" name="17 Dikdörtgen"/>
          <p:cNvSpPr/>
          <p:nvPr/>
        </p:nvSpPr>
        <p:spPr>
          <a:xfrm>
            <a:off x="4857750" y="1785938"/>
            <a:ext cx="1571625" cy="92868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LİSANSA UYGUNLUK KARARI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19" name="18 Dikdörtgen"/>
          <p:cNvSpPr/>
          <p:nvPr/>
        </p:nvSpPr>
        <p:spPr>
          <a:xfrm>
            <a:off x="6858000" y="1785938"/>
            <a:ext cx="1285875" cy="9286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 KULÜBE ULUSAL KULÜP LİSANS VERİLMESİ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20" name="19 Sağ Ok"/>
          <p:cNvSpPr/>
          <p:nvPr/>
        </p:nvSpPr>
        <p:spPr>
          <a:xfrm>
            <a:off x="6429375" y="2143125"/>
            <a:ext cx="428625" cy="214313"/>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1" name="20 Aşağı Ok"/>
          <p:cNvSpPr/>
          <p:nvPr/>
        </p:nvSpPr>
        <p:spPr>
          <a:xfrm>
            <a:off x="3071813" y="2714625"/>
            <a:ext cx="285750" cy="357188"/>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2" name="21 Dikdörtgen"/>
          <p:cNvSpPr/>
          <p:nvPr/>
        </p:nvSpPr>
        <p:spPr>
          <a:xfrm>
            <a:off x="2500313" y="3071813"/>
            <a:ext cx="1428750" cy="64293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EKSİK BAŞVURU TESPİTİ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23" name="22 Aşağı Ok"/>
          <p:cNvSpPr/>
          <p:nvPr/>
        </p:nvSpPr>
        <p:spPr>
          <a:xfrm>
            <a:off x="3071813" y="3714750"/>
            <a:ext cx="285750" cy="357188"/>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4" name="23 Dikdörtgen"/>
          <p:cNvSpPr/>
          <p:nvPr/>
        </p:nvSpPr>
        <p:spPr>
          <a:xfrm>
            <a:off x="2571750" y="4071938"/>
            <a:ext cx="1428750" cy="100012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KULÜBE EKSİK BELGE BİLDİRİMİ + TAMAMLAMA SÜRECİ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25" name="24 Sağ Ok"/>
          <p:cNvSpPr/>
          <p:nvPr/>
        </p:nvSpPr>
        <p:spPr>
          <a:xfrm>
            <a:off x="4000500" y="4357688"/>
            <a:ext cx="714375" cy="28575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6" name="25 Dikdörtgen"/>
          <p:cNvSpPr/>
          <p:nvPr/>
        </p:nvSpPr>
        <p:spPr>
          <a:xfrm>
            <a:off x="4714875" y="4000500"/>
            <a:ext cx="1714500" cy="100012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KULÜBÜN </a:t>
            </a:r>
          </a:p>
          <a:p>
            <a:pPr algn="ctr">
              <a:defRPr/>
            </a:pPr>
            <a:r>
              <a:rPr lang="tr-TR" sz="1200" b="1" dirty="0">
                <a:solidFill>
                  <a:schemeClr val="tx1">
                    <a:lumMod val="95000"/>
                    <a:lumOff val="5000"/>
                  </a:schemeClr>
                </a:solidFill>
                <a:latin typeface="Times New Roman" pitchFamily="18" charset="0"/>
                <a:cs typeface="Times New Roman" pitchFamily="18" charset="0"/>
              </a:rPr>
              <a:t>EKSİKLİKLERİ TAMAMLAMASI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28" name="27 Dikdörtgen"/>
          <p:cNvSpPr/>
          <p:nvPr/>
        </p:nvSpPr>
        <p:spPr>
          <a:xfrm>
            <a:off x="7000875" y="4000500"/>
            <a:ext cx="1428750" cy="10001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 KULÜBE ULUSAL KULÜP LİSANS VERİLME KARARI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34" name="33 Yukarı Bükülü Ok"/>
          <p:cNvSpPr/>
          <p:nvPr/>
        </p:nvSpPr>
        <p:spPr>
          <a:xfrm rot="5400000">
            <a:off x="3679032" y="4607719"/>
            <a:ext cx="571500" cy="1500187"/>
          </a:xfrm>
          <a:prstGeom prst="ben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5" name="34 Dikdörtgen"/>
          <p:cNvSpPr/>
          <p:nvPr/>
        </p:nvSpPr>
        <p:spPr>
          <a:xfrm>
            <a:off x="4714875" y="5143500"/>
            <a:ext cx="1714500" cy="100012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KULÜBÜN </a:t>
            </a:r>
          </a:p>
          <a:p>
            <a:pPr algn="ctr">
              <a:defRPr/>
            </a:pPr>
            <a:r>
              <a:rPr lang="tr-TR" sz="1200" b="1" dirty="0">
                <a:solidFill>
                  <a:schemeClr val="tx1">
                    <a:lumMod val="95000"/>
                    <a:lumOff val="5000"/>
                  </a:schemeClr>
                </a:solidFill>
                <a:latin typeface="Times New Roman" pitchFamily="18" charset="0"/>
                <a:cs typeface="Times New Roman" pitchFamily="18" charset="0"/>
              </a:rPr>
              <a:t>EKSİKLİKLERİ TAMAMLAMAMASI</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36" name="35 Sağ Ok"/>
          <p:cNvSpPr/>
          <p:nvPr/>
        </p:nvSpPr>
        <p:spPr>
          <a:xfrm>
            <a:off x="6429375" y="5357813"/>
            <a:ext cx="500063" cy="214312"/>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7" name="36 Sağ Ok"/>
          <p:cNvSpPr/>
          <p:nvPr/>
        </p:nvSpPr>
        <p:spPr>
          <a:xfrm>
            <a:off x="6429375" y="4357688"/>
            <a:ext cx="500063" cy="214312"/>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8" name="37 Dikdörtgen"/>
          <p:cNvSpPr/>
          <p:nvPr/>
        </p:nvSpPr>
        <p:spPr>
          <a:xfrm>
            <a:off x="7000875" y="5143500"/>
            <a:ext cx="1428750" cy="1000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a:solidFill>
                  <a:schemeClr val="tx1">
                    <a:lumMod val="95000"/>
                    <a:lumOff val="5000"/>
                  </a:schemeClr>
                </a:solidFill>
                <a:latin typeface="Times New Roman" pitchFamily="18" charset="0"/>
                <a:cs typeface="Times New Roman" pitchFamily="18" charset="0"/>
              </a:rPr>
              <a:t>LİSANS VERİLMEME + UYGULANACAK CEZALAR</a:t>
            </a:r>
            <a:endParaRPr lang="tr-TR" sz="1200" b="1" dirty="0">
              <a:solidFill>
                <a:schemeClr val="tx1">
                  <a:lumMod val="95000"/>
                  <a:lumOff val="5000"/>
                </a:schemeClr>
              </a:solidFill>
              <a:latin typeface="Times New Roman" pitchFamily="18" charset="0"/>
              <a:cs typeface="Times New Roman" pitchFamily="18" charset="0"/>
            </a:endParaRPr>
          </a:p>
        </p:txBody>
      </p:sp>
      <p:sp>
        <p:nvSpPr>
          <p:cNvPr id="357397" name="39 Metin kutusu"/>
          <p:cNvSpPr txBox="1">
            <a:spLocks noChangeArrowheads="1"/>
          </p:cNvSpPr>
          <p:nvPr/>
        </p:nvSpPr>
        <p:spPr bwMode="auto">
          <a:xfrm>
            <a:off x="357188" y="1214438"/>
            <a:ext cx="8572500" cy="369887"/>
          </a:xfrm>
          <a:prstGeom prst="rect">
            <a:avLst/>
          </a:prstGeom>
          <a:noFill/>
          <a:ln w="9525">
            <a:noFill/>
            <a:miter lim="800000"/>
            <a:headEnd/>
            <a:tailEnd/>
          </a:ln>
        </p:spPr>
        <p:txBody>
          <a:bodyPr>
            <a:spAutoFit/>
          </a:bodyPr>
          <a:lstStyle/>
          <a:p>
            <a:r>
              <a:rPr lang="tr-TR"/>
              <a:t>    </a:t>
            </a:r>
            <a:r>
              <a:rPr lang="tr-TR" b="1">
                <a:latin typeface="Times New Roman" pitchFamily="18" charset="0"/>
                <a:cs typeface="Times New Roman" pitchFamily="18" charset="0"/>
              </a:rPr>
              <a:t>MART	     NİSAN		   MAYIS		     MAYIS</a:t>
            </a:r>
          </a:p>
        </p:txBody>
      </p:sp>
      <p:pic>
        <p:nvPicPr>
          <p:cNvPr id="357398"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3 Resim" descr="spor-toto-super-ligi-basliyor.jpg"/>
          <p:cNvPicPr>
            <a:picLocks noChangeAspect="1"/>
          </p:cNvPicPr>
          <p:nvPr/>
        </p:nvPicPr>
        <p:blipFill>
          <a:blip r:embed="rId2"/>
          <a:srcRect/>
          <a:stretch>
            <a:fillRect/>
          </a:stretch>
        </p:blipFill>
        <p:spPr bwMode="auto">
          <a:xfrm>
            <a:off x="2643188" y="1357313"/>
            <a:ext cx="3781425" cy="2876550"/>
          </a:xfrm>
          <a:prstGeom prst="rect">
            <a:avLst/>
          </a:prstGeom>
          <a:noFill/>
          <a:ln w="9525">
            <a:noFill/>
            <a:miter lim="800000"/>
            <a:headEnd/>
            <a:tailEnd/>
          </a:ln>
        </p:spPr>
      </p:pic>
      <p:pic>
        <p:nvPicPr>
          <p:cNvPr id="358402"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
        <p:nvSpPr>
          <p:cNvPr id="358403" name="3 Dikdörtgen"/>
          <p:cNvSpPr>
            <a:spLocks noChangeArrowheads="1"/>
          </p:cNvSpPr>
          <p:nvPr/>
        </p:nvSpPr>
        <p:spPr bwMode="auto">
          <a:xfrm>
            <a:off x="2339975" y="4149725"/>
            <a:ext cx="4572000" cy="646113"/>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2011 – 2012 Sezonunda Uygulanacak Ulusal Lisans Kriterleri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214313"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900" b="1" dirty="0">
              <a:solidFill>
                <a:schemeClr val="tx1">
                  <a:lumMod val="95000"/>
                  <a:lumOff val="5000"/>
                </a:schemeClr>
              </a:solidFill>
              <a:latin typeface="Times New Roman" pitchFamily="18" charset="0"/>
              <a:cs typeface="Arial" pitchFamily="34" charset="0"/>
            </a:endParaRPr>
          </a:p>
          <a:p>
            <a:pPr>
              <a:defRPr/>
            </a:pPr>
            <a:endParaRPr lang="tr-TR" sz="1200" b="1" dirty="0">
              <a:solidFill>
                <a:schemeClr val="tx1">
                  <a:lumMod val="95000"/>
                  <a:lumOff val="5000"/>
                </a:schemeClr>
              </a:solidFill>
              <a:latin typeface="Times New Roman" pitchFamily="18" charset="0"/>
              <a:cs typeface="Arial" pitchFamily="34" charset="0"/>
            </a:endParaRPr>
          </a:p>
          <a:p>
            <a:pPr>
              <a:defRPr/>
            </a:pPr>
            <a:endParaRPr lang="tr-TR" sz="1200" b="1" dirty="0">
              <a:solidFill>
                <a:schemeClr val="tx1">
                  <a:lumMod val="95000"/>
                  <a:lumOff val="5000"/>
                </a:schemeClr>
              </a:solidFill>
              <a:latin typeface="Times New Roman" pitchFamily="18" charset="0"/>
              <a:cs typeface="Arial" pitchFamily="34" charset="0"/>
            </a:endParaRPr>
          </a:p>
          <a:p>
            <a:pPr>
              <a:defRPr/>
            </a:pPr>
            <a:endParaRPr lang="tr-TR" sz="1200" b="1" dirty="0">
              <a:solidFill>
                <a:schemeClr val="tx1">
                  <a:lumMod val="95000"/>
                  <a:lumOff val="5000"/>
                </a:schemeClr>
              </a:solidFill>
              <a:latin typeface="Times New Roman" pitchFamily="18" charset="0"/>
              <a:cs typeface="Arial" pitchFamily="34" charset="0"/>
            </a:endParaRPr>
          </a:p>
          <a:p>
            <a:pPr>
              <a:defRPr/>
            </a:pPr>
            <a:endParaRPr lang="tr-TR" sz="1200" b="1" dirty="0">
              <a:solidFill>
                <a:schemeClr val="tx1">
                  <a:lumMod val="95000"/>
                  <a:lumOff val="5000"/>
                </a:schemeClr>
              </a:solidFill>
              <a:latin typeface="Times New Roman" pitchFamily="18" charset="0"/>
              <a:cs typeface="Arial" pitchFamily="34" charset="0"/>
            </a:endParaRPr>
          </a:p>
          <a:p>
            <a:pPr>
              <a:defRPr/>
            </a:pPr>
            <a:r>
              <a:rPr lang="tr-TR" sz="1200" b="1" dirty="0">
                <a:solidFill>
                  <a:schemeClr val="tx1">
                    <a:lumMod val="95000"/>
                    <a:lumOff val="5000"/>
                  </a:schemeClr>
                </a:solidFill>
                <a:latin typeface="Times New Roman" pitchFamily="18" charset="0"/>
                <a:cs typeface="Arial" pitchFamily="34" charset="0"/>
              </a:rPr>
              <a:t>Bildirimde </a:t>
            </a:r>
            <a:r>
              <a:rPr lang="tr-TR" sz="1200" b="1" dirty="0">
                <a:solidFill>
                  <a:schemeClr val="tx1">
                    <a:lumMod val="95000"/>
                    <a:lumOff val="5000"/>
                  </a:schemeClr>
                </a:solidFill>
                <a:latin typeface="Times New Roman" pitchFamily="18" charset="0"/>
                <a:cs typeface="Arial" pitchFamily="34" charset="0"/>
              </a:rPr>
              <a:t>Bulunan </a:t>
            </a:r>
            <a:r>
              <a:rPr lang="tr-TR" sz="1200" b="1" dirty="0">
                <a:solidFill>
                  <a:schemeClr val="tx1">
                    <a:lumMod val="95000"/>
                    <a:lumOff val="5000"/>
                  </a:schemeClr>
                </a:solidFill>
                <a:latin typeface="Times New Roman" pitchFamily="18" charset="0"/>
                <a:cs typeface="Arial" pitchFamily="34" charset="0"/>
              </a:rPr>
              <a:t>Kuruluş</a:t>
            </a:r>
            <a:endParaRPr lang="tr-TR" sz="1200" b="1" dirty="0">
              <a:solidFill>
                <a:schemeClr val="tx1">
                  <a:lumMod val="95000"/>
                  <a:lumOff val="5000"/>
                </a:schemeClr>
              </a:solidFill>
              <a:latin typeface="Times New Roman" pitchFamily="18" charset="0"/>
              <a:cs typeface="Arial" pitchFamily="34" charset="0"/>
            </a:endParaRPr>
          </a:p>
          <a:p>
            <a:pPr>
              <a:defRPr/>
            </a:pPr>
            <a:r>
              <a:rPr lang="tr-TR" sz="1200" b="1" dirty="0">
                <a:solidFill>
                  <a:schemeClr val="tx1">
                    <a:lumMod val="95000"/>
                    <a:lumOff val="5000"/>
                  </a:schemeClr>
                </a:solidFill>
                <a:latin typeface="Times New Roman" pitchFamily="18" charset="0"/>
                <a:cs typeface="Arial" pitchFamily="34" charset="0"/>
              </a:rPr>
              <a:t>Yıllık </a:t>
            </a:r>
            <a:r>
              <a:rPr lang="tr-TR" sz="1200" b="1" dirty="0">
                <a:solidFill>
                  <a:schemeClr val="tx1">
                    <a:lumMod val="95000"/>
                    <a:lumOff val="5000"/>
                  </a:schemeClr>
                </a:solidFill>
                <a:latin typeface="Times New Roman" pitchFamily="18" charset="0"/>
                <a:cs typeface="Arial" pitchFamily="34" charset="0"/>
              </a:rPr>
              <a:t>Mali Tablolar</a:t>
            </a:r>
          </a:p>
          <a:p>
            <a:pPr>
              <a:defRPr/>
            </a:pPr>
            <a:r>
              <a:rPr lang="tr-TR" sz="1200" b="1" dirty="0">
                <a:solidFill>
                  <a:schemeClr val="tx1">
                    <a:lumMod val="95000"/>
                    <a:lumOff val="5000"/>
                  </a:schemeClr>
                </a:solidFill>
                <a:latin typeface="Times New Roman" pitchFamily="18" charset="0"/>
                <a:cs typeface="Arial" pitchFamily="34" charset="0"/>
              </a:rPr>
              <a:t>Ara </a:t>
            </a:r>
            <a:r>
              <a:rPr lang="tr-TR" sz="1200" b="1" dirty="0">
                <a:solidFill>
                  <a:schemeClr val="tx1">
                    <a:lumMod val="95000"/>
                    <a:lumOff val="5000"/>
                  </a:schemeClr>
                </a:solidFill>
                <a:latin typeface="Times New Roman" pitchFamily="18" charset="0"/>
                <a:cs typeface="Arial" pitchFamily="34" charset="0"/>
              </a:rPr>
              <a:t>Dönem Mali Tablolar</a:t>
            </a:r>
          </a:p>
          <a:p>
            <a:pPr algn="ctr">
              <a:defRPr/>
            </a:pPr>
            <a:endParaRPr lang="tr-TR" sz="1200" b="1" dirty="0">
              <a:solidFill>
                <a:schemeClr val="tx1">
                  <a:lumMod val="95000"/>
                  <a:lumOff val="5000"/>
                </a:schemeClr>
              </a:solidFill>
              <a:latin typeface="Times New Roman" pitchFamily="18" charset="0"/>
              <a:cs typeface="Arial" pitchFamily="34" charset="0"/>
            </a:endParaRPr>
          </a:p>
          <a:p>
            <a:pPr>
              <a:spcAft>
                <a:spcPts val="1000"/>
              </a:spcAft>
              <a:defRPr/>
            </a:pPr>
            <a:r>
              <a:rPr lang="tr-TR" sz="1200" b="1" dirty="0">
                <a:solidFill>
                  <a:schemeClr val="tx1">
                    <a:lumMod val="95000"/>
                    <a:lumOff val="5000"/>
                  </a:schemeClr>
                </a:solidFill>
                <a:latin typeface="Times New Roman" pitchFamily="18" charset="0"/>
                <a:cs typeface="Arial" pitchFamily="34" charset="0"/>
              </a:rPr>
              <a:t>Diğer Futbol Kulüplerine Gecikmiş Borcun Bulunmaması</a:t>
            </a:r>
          </a:p>
          <a:p>
            <a:pPr>
              <a:defRPr/>
            </a:pPr>
            <a:r>
              <a:rPr lang="tr-TR" sz="1200" b="1" dirty="0">
                <a:solidFill>
                  <a:schemeClr val="tx1">
                    <a:lumMod val="95000"/>
                    <a:lumOff val="5000"/>
                  </a:schemeClr>
                </a:solidFill>
                <a:latin typeface="Times New Roman" pitchFamily="18" charset="0"/>
                <a:cs typeface="Arial" pitchFamily="34" charset="0"/>
              </a:rPr>
              <a:t>Başvuru dosyasında bulunan Personele, </a:t>
            </a:r>
            <a:r>
              <a:rPr lang="tr-TR" sz="1200" b="1" dirty="0">
                <a:solidFill>
                  <a:schemeClr val="tx1">
                    <a:lumMod val="95000"/>
                    <a:lumOff val="5000"/>
                  </a:schemeClr>
                </a:solidFill>
                <a:latin typeface="Times New Roman" pitchFamily="18" charset="0"/>
                <a:cs typeface="Arial" pitchFamily="34" charset="0"/>
              </a:rPr>
              <a:t>Sosyal Güvenlik Kurumuna (SGK) ve                                                       Vergi Dairelerine Gecikmiş Borcun Bulunmaması</a:t>
            </a:r>
          </a:p>
          <a:p>
            <a:pPr>
              <a:defRPr/>
            </a:pPr>
            <a:endParaRPr lang="tr-TR" sz="1200" b="1" dirty="0">
              <a:solidFill>
                <a:schemeClr val="tx1">
                  <a:lumMod val="95000"/>
                  <a:lumOff val="5000"/>
                </a:schemeClr>
              </a:solidFill>
              <a:latin typeface="Times New Roman" pitchFamily="18" charset="0"/>
              <a:cs typeface="Arial" pitchFamily="34" charset="0"/>
            </a:endParaRPr>
          </a:p>
          <a:p>
            <a:pPr>
              <a:defRPr/>
            </a:pPr>
            <a:r>
              <a:rPr lang="tr-TR" sz="1200" b="1" dirty="0">
                <a:solidFill>
                  <a:schemeClr val="tx1">
                    <a:lumMod val="95000"/>
                    <a:lumOff val="5000"/>
                  </a:schemeClr>
                </a:solidFill>
                <a:latin typeface="Times New Roman" pitchFamily="18" charset="0"/>
                <a:cs typeface="Arial" pitchFamily="34" charset="0"/>
              </a:rPr>
              <a:t>Lisans Verme Kararı Öncesinde Sunulması Gereken Beyanlar</a:t>
            </a:r>
          </a:p>
          <a:p>
            <a:pPr>
              <a:defRPr/>
            </a:pPr>
            <a:endParaRPr lang="tr-TR" sz="1200" b="1" dirty="0">
              <a:solidFill>
                <a:schemeClr val="tx1">
                  <a:lumMod val="95000"/>
                  <a:lumOff val="5000"/>
                </a:schemeClr>
              </a:solidFill>
              <a:latin typeface="Times New Roman" pitchFamily="18" charset="0"/>
              <a:cs typeface="Arial" pitchFamily="34" charset="0"/>
            </a:endParaRPr>
          </a:p>
          <a:p>
            <a:pPr>
              <a:defRPr/>
            </a:pPr>
            <a:r>
              <a:rPr lang="tr-TR" sz="1200" b="1" dirty="0">
                <a:solidFill>
                  <a:schemeClr val="tx1">
                    <a:lumMod val="95000"/>
                    <a:lumOff val="5000"/>
                  </a:schemeClr>
                </a:solidFill>
                <a:latin typeface="Times New Roman" pitchFamily="18" charset="0"/>
                <a:cs typeface="Arial" pitchFamily="34" charset="0"/>
              </a:rPr>
              <a:t>Gelecek Döneme İlişkin Mali Bilgiler</a:t>
            </a:r>
          </a:p>
          <a:p>
            <a:pPr>
              <a:defRPr/>
            </a:pPr>
            <a:endParaRPr lang="tr-TR" sz="1200" b="1" dirty="0">
              <a:solidFill>
                <a:schemeClr val="tx1">
                  <a:lumMod val="95000"/>
                  <a:lumOff val="5000"/>
                </a:schemeClr>
              </a:solidFill>
              <a:latin typeface="Times New Roman" pitchFamily="18" charset="0"/>
              <a:cs typeface="Arial" pitchFamily="34" charset="0"/>
            </a:endParaRPr>
          </a:p>
          <a:p>
            <a:pPr>
              <a:spcAft>
                <a:spcPts val="1000"/>
              </a:spcAft>
              <a:defRPr/>
            </a:pPr>
            <a:r>
              <a:rPr lang="tr-TR" sz="1200" b="1" dirty="0">
                <a:solidFill>
                  <a:schemeClr val="tx1">
                    <a:lumMod val="95000"/>
                    <a:lumOff val="5000"/>
                  </a:schemeClr>
                </a:solidFill>
                <a:latin typeface="Times New Roman" pitchFamily="18" charset="0"/>
                <a:cs typeface="Arial" pitchFamily="34" charset="0"/>
              </a:rPr>
              <a:t>Lisans Verme Kararı Sonrasında Ortaya Çıkan Değişikliklerin Bildirilmesi</a:t>
            </a:r>
          </a:p>
          <a:p>
            <a:pPr>
              <a:spcAft>
                <a:spcPts val="1000"/>
              </a:spcAft>
              <a:defRPr/>
            </a:pPr>
            <a:endParaRPr lang="tr-TR" sz="900" b="1" dirty="0">
              <a:solidFill>
                <a:srgbClr val="002060"/>
              </a:solidFill>
              <a:latin typeface="Times New Roman" pitchFamily="18" charset="0"/>
              <a:cs typeface="Times New Roman" pitchFamily="18" charset="0"/>
            </a:endParaRPr>
          </a:p>
          <a:p>
            <a:pPr>
              <a:spcAft>
                <a:spcPts val="1000"/>
              </a:spcAft>
              <a:defRPr/>
            </a:pPr>
            <a:endParaRPr lang="tr-TR" sz="900" b="1" dirty="0">
              <a:solidFill>
                <a:schemeClr val="tx1">
                  <a:lumMod val="95000"/>
                  <a:lumOff val="5000"/>
                </a:schemeClr>
              </a:solidFill>
              <a:latin typeface="Times New Roman" pitchFamily="18" charset="0"/>
              <a:cs typeface="Arial" pitchFamily="34" charset="0"/>
            </a:endParaRPr>
          </a:p>
          <a:p>
            <a:pPr>
              <a:spcAft>
                <a:spcPts val="1000"/>
              </a:spcAft>
              <a:defRPr/>
            </a:pPr>
            <a:endParaRPr lang="tr-TR" sz="900" b="1" dirty="0">
              <a:solidFill>
                <a:schemeClr val="tx1">
                  <a:lumMod val="95000"/>
                  <a:lumOff val="5000"/>
                </a:schemeClr>
              </a:solidFill>
              <a:latin typeface="Times New Roman" pitchFamily="18" charset="0"/>
              <a:cs typeface="Arial" pitchFamily="34" charset="0"/>
            </a:endParaRPr>
          </a:p>
          <a:p>
            <a:pPr>
              <a:spcAft>
                <a:spcPts val="1000"/>
              </a:spcAft>
              <a:defRPr/>
            </a:pPr>
            <a:endParaRPr lang="tr-TR" sz="900" b="1" dirty="0">
              <a:solidFill>
                <a:schemeClr val="tx1">
                  <a:lumMod val="95000"/>
                  <a:lumOff val="5000"/>
                </a:schemeClr>
              </a:solidFill>
              <a:latin typeface="Times New Roman" pitchFamily="18" charset="0"/>
              <a:cs typeface="Arial" pitchFamily="34" charset="0"/>
            </a:endParaRPr>
          </a:p>
          <a:p>
            <a:pPr>
              <a:spcAft>
                <a:spcPts val="1000"/>
              </a:spcAft>
              <a:defRPr/>
            </a:pPr>
            <a:endParaRPr lang="tr-TR" sz="900" b="1" dirty="0">
              <a:solidFill>
                <a:schemeClr val="tx1">
                  <a:lumMod val="95000"/>
                  <a:lumOff val="5000"/>
                </a:schemeClr>
              </a:solidFill>
              <a:latin typeface="Times New Roman" pitchFamily="18" charset="0"/>
              <a:cs typeface="Arial" pitchFamily="34" charset="0"/>
            </a:endParaRPr>
          </a:p>
          <a:p>
            <a:pPr>
              <a:spcAft>
                <a:spcPts val="1000"/>
              </a:spcAft>
              <a:defRPr/>
            </a:pPr>
            <a:endParaRPr lang="tr-TR" sz="900" b="1" dirty="0">
              <a:solidFill>
                <a:schemeClr val="tx1">
                  <a:lumMod val="95000"/>
                  <a:lumOff val="5000"/>
                </a:schemeClr>
              </a:solidFill>
              <a:latin typeface="Times New Roman" pitchFamily="18" charset="0"/>
              <a:cs typeface="Arial" pitchFamily="34" charset="0"/>
            </a:endParaRPr>
          </a:p>
          <a:p>
            <a:pPr>
              <a:spcAft>
                <a:spcPts val="1000"/>
              </a:spcAft>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dirty="0"/>
          </a:p>
        </p:txBody>
      </p:sp>
      <p:sp>
        <p:nvSpPr>
          <p:cNvPr id="10" name="9 Dikdörtgen"/>
          <p:cNvSpPr/>
          <p:nvPr/>
        </p:nvSpPr>
        <p:spPr>
          <a:xfrm>
            <a:off x="2000250" y="714375"/>
            <a:ext cx="1643063"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endParaRPr lang="tr-TR" sz="105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Gençlik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Geliştirme</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Programı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Genç</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Takımlar</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Oyuncuların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Sağlık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Muayeneleri</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Hakemlik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ve</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Futbol</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Oyun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Kuralları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Irksal</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Eşitlik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Uygulaması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Oyuncuların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Tescili</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Profesyonel</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oyuncularla</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sözleşme</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imzalanması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lgn="ctr">
              <a:defRPr/>
            </a:pPr>
            <a:endParaRPr lang="tr-TR" sz="1050" b="1" dirty="0">
              <a:solidFill>
                <a:schemeClr val="tx1">
                  <a:lumMod val="95000"/>
                  <a:lumOff val="5000"/>
                </a:schemeClr>
              </a:solidFill>
              <a:latin typeface="Times New Roman" pitchFamily="18" charset="0"/>
              <a:cs typeface="Arial" pitchFamily="34" charset="0"/>
            </a:endParaRPr>
          </a:p>
        </p:txBody>
      </p:sp>
      <p:sp>
        <p:nvSpPr>
          <p:cNvPr id="11" name="10 Dikdörtgen"/>
          <p:cNvSpPr/>
          <p:nvPr/>
        </p:nvSpPr>
        <p:spPr>
          <a:xfrm>
            <a:off x="3786188"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tr-TR" sz="1400" b="1" dirty="0">
                <a:solidFill>
                  <a:schemeClr val="tx1">
                    <a:lumMod val="95000"/>
                    <a:lumOff val="5000"/>
                  </a:schemeClr>
                </a:solidFill>
                <a:latin typeface="Times New Roman" pitchFamily="18" charset="0"/>
                <a:cs typeface="Arial" pitchFamily="34" charset="0"/>
              </a:rPr>
              <a:t>TFF</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Kulüp</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Müsabakalarının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Oynanacağı</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Stadyumlar</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s-UY" sz="1400" b="1" dirty="0">
                <a:solidFill>
                  <a:schemeClr val="tx1">
                    <a:lumMod val="95000"/>
                    <a:lumOff val="5000"/>
                  </a:schemeClr>
                </a:solidFill>
                <a:latin typeface="Times New Roman" pitchFamily="18" charset="0"/>
                <a:cs typeface="Arial" pitchFamily="34" charset="0"/>
              </a:rPr>
              <a:t>Antrenman Tesisleri ve Kullanımı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tr-TR" sz="1400" b="1" dirty="0">
                <a:solidFill>
                  <a:schemeClr val="tx1">
                    <a:lumMod val="95000"/>
                    <a:lumOff val="5000"/>
                  </a:schemeClr>
                </a:solidFill>
                <a:latin typeface="Times New Roman" pitchFamily="18" charset="0"/>
                <a:cs typeface="Arial" pitchFamily="34" charset="0"/>
              </a:rPr>
              <a:t>Stadyum ve Güvenlik Talimatı</a:t>
            </a: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lgn="ctr">
              <a:defRPr/>
            </a:pPr>
            <a:endParaRPr lang="tr-TR" dirty="0"/>
          </a:p>
        </p:txBody>
      </p:sp>
      <p:sp>
        <p:nvSpPr>
          <p:cNvPr id="12" name="11 Dikdörtgen"/>
          <p:cNvSpPr/>
          <p:nvPr/>
        </p:nvSpPr>
        <p:spPr>
          <a:xfrm>
            <a:off x="5572125" y="714375"/>
            <a:ext cx="1643063"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s-UY" sz="1200" b="1" dirty="0">
                <a:solidFill>
                  <a:schemeClr val="tx1">
                    <a:lumMod val="95000"/>
                    <a:lumOff val="5000"/>
                  </a:schemeClr>
                </a:solidFill>
                <a:latin typeface="Times New Roman" pitchFamily="18" charset="0"/>
                <a:cs typeface="Arial" pitchFamily="34" charset="0"/>
              </a:rPr>
              <a:t>Kulüp Sekreterliği</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s-UY" sz="1200" b="1" dirty="0">
                <a:solidFill>
                  <a:schemeClr val="tx1">
                    <a:lumMod val="95000"/>
                    <a:lumOff val="5000"/>
                  </a:schemeClr>
                </a:solidFill>
                <a:latin typeface="Times New Roman" pitchFamily="18" charset="0"/>
                <a:cs typeface="Arial" pitchFamily="34" charset="0"/>
              </a:rPr>
              <a:t>Genel Müdür</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s-UY" sz="1200" b="1" dirty="0">
                <a:solidFill>
                  <a:schemeClr val="tx1">
                    <a:lumMod val="95000"/>
                    <a:lumOff val="5000"/>
                  </a:schemeClr>
                </a:solidFill>
                <a:latin typeface="Times New Roman" pitchFamily="18" charset="0"/>
                <a:cs typeface="Arial" pitchFamily="34" charset="0"/>
              </a:rPr>
              <a:t>Mali İşler </a:t>
            </a:r>
            <a:r>
              <a:rPr lang="tr-TR" sz="1200" b="1" dirty="0">
                <a:solidFill>
                  <a:schemeClr val="tx1">
                    <a:lumMod val="95000"/>
                    <a:lumOff val="5000"/>
                  </a:schemeClr>
                </a:solidFill>
                <a:latin typeface="Times New Roman" pitchFamily="18" charset="0"/>
                <a:cs typeface="Arial" pitchFamily="34" charset="0"/>
              </a:rPr>
              <a:t>*</a:t>
            </a:r>
            <a:r>
              <a:rPr lang="es-UY" sz="1200" b="1" dirty="0">
                <a:solidFill>
                  <a:schemeClr val="tx1">
                    <a:lumMod val="95000"/>
                    <a:lumOff val="5000"/>
                  </a:schemeClr>
                </a:solidFill>
                <a:latin typeface="Times New Roman" pitchFamily="18" charset="0"/>
                <a:cs typeface="Arial" pitchFamily="34" charset="0"/>
              </a:rPr>
              <a:t>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s-UY" sz="1200" b="1" dirty="0">
                <a:solidFill>
                  <a:schemeClr val="tx1">
                    <a:lumMod val="95000"/>
                    <a:lumOff val="5000"/>
                  </a:schemeClr>
                </a:solidFill>
                <a:latin typeface="Times New Roman" pitchFamily="18" charset="0"/>
                <a:cs typeface="Arial" pitchFamily="34" charset="0"/>
              </a:rPr>
              <a:t>Güvenlik 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s-UY" sz="1200" b="1" dirty="0">
                <a:solidFill>
                  <a:schemeClr val="tx1">
                    <a:lumMod val="95000"/>
                    <a:lumOff val="5000"/>
                  </a:schemeClr>
                </a:solidFill>
                <a:latin typeface="Times New Roman" pitchFamily="18" charset="0"/>
                <a:cs typeface="Arial" pitchFamily="34" charset="0"/>
              </a:rPr>
              <a:t>Medya 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Tıp</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Doktoru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Fizyoterapist</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Masör</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a:solidFill>
                  <a:schemeClr val="tx1">
                    <a:lumMod val="95000"/>
                    <a:lumOff val="5000"/>
                  </a:schemeClr>
                </a:solidFill>
                <a:latin typeface="Times New Roman" pitchFamily="18" charset="0"/>
                <a:cs typeface="Arial" pitchFamily="34" charset="0"/>
              </a:rPr>
              <a:t>A </a:t>
            </a:r>
            <a:r>
              <a:rPr lang="en-GB" sz="1200" b="1" dirty="0" err="1">
                <a:solidFill>
                  <a:schemeClr val="tx1">
                    <a:lumMod val="95000"/>
                    <a:lumOff val="5000"/>
                  </a:schemeClr>
                </a:solidFill>
                <a:latin typeface="Times New Roman" pitchFamily="18" charset="0"/>
                <a:cs typeface="Arial" pitchFamily="34" charset="0"/>
              </a:rPr>
              <a:t>Takım</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Teknik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Gençlik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Geliştirme</a:t>
            </a:r>
            <a:r>
              <a:rPr lang="en-GB" sz="1200" b="1" dirty="0">
                <a:solidFill>
                  <a:schemeClr val="tx1">
                    <a:lumMod val="95000"/>
                    <a:lumOff val="5000"/>
                  </a:schemeClr>
                </a:solidFill>
                <a:latin typeface="Times New Roman" pitchFamily="18" charset="0"/>
                <a:cs typeface="Arial" pitchFamily="34" charset="0"/>
              </a:rPr>
              <a:t> </a:t>
            </a: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Programı</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Teknik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Genç</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Takım</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Teknik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*Etik Temsilcisi</a:t>
            </a: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*Taraftar sorumlusu</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 Kulüp Lisans   Sistemi Yetkilisi</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Emniyet</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ve</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Güvenlik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Organizasyonu</a:t>
            </a:r>
            <a:r>
              <a:rPr lang="en-GB" sz="1200" b="1" dirty="0">
                <a:solidFill>
                  <a:schemeClr val="tx1">
                    <a:lumMod val="95000"/>
                    <a:lumOff val="5000"/>
                  </a:schemeClr>
                </a:solidFill>
                <a:latin typeface="Times New Roman" pitchFamily="18" charset="0"/>
                <a:cs typeface="Arial" pitchFamily="34" charset="0"/>
              </a:rPr>
              <a:t>-</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Görevliler</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a:solidFill>
                  <a:schemeClr val="tx1">
                    <a:lumMod val="95000"/>
                    <a:lumOff val="5000"/>
                  </a:schemeClr>
                </a:solidFill>
                <a:latin typeface="Times New Roman" pitchFamily="18" charset="0"/>
                <a:cs typeface="Arial" pitchFamily="34" charset="0"/>
              </a:rPr>
              <a:t>A </a:t>
            </a:r>
            <a:r>
              <a:rPr lang="en-GB" sz="1200" b="1" dirty="0" err="1">
                <a:solidFill>
                  <a:schemeClr val="tx1">
                    <a:lumMod val="95000"/>
                    <a:lumOff val="5000"/>
                  </a:schemeClr>
                </a:solidFill>
                <a:latin typeface="Times New Roman" pitchFamily="18" charset="0"/>
                <a:cs typeface="Arial" pitchFamily="34" charset="0"/>
              </a:rPr>
              <a:t>Takım</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Teknik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Sorumlu</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Yardımcısı</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Haklar</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ve</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Yükümlülükler</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r>
              <a:rPr lang="tr-TR" sz="1200" b="1" dirty="0">
                <a:solidFill>
                  <a:schemeClr val="tx1">
                    <a:lumMod val="95000"/>
                    <a:lumOff val="5000"/>
                  </a:schemeClr>
                </a:solidFill>
                <a:latin typeface="Times New Roman" pitchFamily="18" charset="0"/>
                <a:cs typeface="Arial" pitchFamily="34" charset="0"/>
              </a:rPr>
              <a:t>*</a:t>
            </a:r>
            <a:r>
              <a:rPr lang="en-GB" sz="1200" b="1" dirty="0" err="1">
                <a:solidFill>
                  <a:schemeClr val="tx1">
                    <a:lumMod val="95000"/>
                    <a:lumOff val="5000"/>
                  </a:schemeClr>
                </a:solidFill>
                <a:latin typeface="Times New Roman" pitchFamily="18" charset="0"/>
                <a:cs typeface="Arial" pitchFamily="34" charset="0"/>
              </a:rPr>
              <a:t>Lisanslama</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Sezonunda</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Değişiklik</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Yapma</a:t>
            </a:r>
            <a:r>
              <a:rPr lang="en-GB" sz="1200" b="1" dirty="0">
                <a:solidFill>
                  <a:schemeClr val="tx1">
                    <a:lumMod val="95000"/>
                    <a:lumOff val="5000"/>
                  </a:schemeClr>
                </a:solidFill>
                <a:latin typeface="Times New Roman" pitchFamily="18" charset="0"/>
                <a:cs typeface="Arial" pitchFamily="34" charset="0"/>
              </a:rPr>
              <a:t> </a:t>
            </a:r>
            <a:r>
              <a:rPr lang="en-GB" sz="1200" b="1" dirty="0" err="1">
                <a:solidFill>
                  <a:schemeClr val="tx1">
                    <a:lumMod val="95000"/>
                    <a:lumOff val="5000"/>
                  </a:schemeClr>
                </a:solidFill>
                <a:latin typeface="Times New Roman" pitchFamily="18" charset="0"/>
                <a:cs typeface="Arial" pitchFamily="34" charset="0"/>
              </a:rPr>
              <a:t>Yükümlülüğü</a:t>
            </a:r>
            <a:r>
              <a:rPr lang="en-GB" sz="1200" b="1" dirty="0">
                <a:solidFill>
                  <a:schemeClr val="tx1">
                    <a:lumMod val="95000"/>
                    <a:lumOff val="5000"/>
                  </a:schemeClr>
                </a:solidFill>
                <a:latin typeface="Times New Roman" pitchFamily="18" charset="0"/>
                <a:cs typeface="Arial" pitchFamily="34" charset="0"/>
              </a:rPr>
              <a:t> </a:t>
            </a: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2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000" b="1" dirty="0">
              <a:solidFill>
                <a:schemeClr val="tx1">
                  <a:lumMod val="95000"/>
                  <a:lumOff val="5000"/>
                </a:schemeClr>
              </a:solidFill>
              <a:latin typeface="Times New Roman" pitchFamily="18" charset="0"/>
              <a:cs typeface="Arial" pitchFamily="34" charset="0"/>
            </a:endParaRPr>
          </a:p>
          <a:p>
            <a:pPr algn="ctr">
              <a:defRPr/>
            </a:pPr>
            <a:endParaRPr lang="tr-TR" sz="1000" b="1" dirty="0"/>
          </a:p>
        </p:txBody>
      </p:sp>
      <p:sp>
        <p:nvSpPr>
          <p:cNvPr id="13" name="12 Dikdörtgen"/>
          <p:cNvSpPr/>
          <p:nvPr/>
        </p:nvSpPr>
        <p:spPr>
          <a:xfrm>
            <a:off x="7358063"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tr-TR" sz="1400" b="1" dirty="0">
                <a:solidFill>
                  <a:schemeClr val="tx1">
                    <a:lumMod val="95000"/>
                    <a:lumOff val="5000"/>
                  </a:schemeClr>
                </a:solidFill>
                <a:latin typeface="Times New Roman" pitchFamily="18" charset="0"/>
                <a:cs typeface="Arial" pitchFamily="34" charset="0"/>
              </a:rPr>
              <a:t>TFF</a:t>
            </a:r>
            <a:r>
              <a:rPr lang="es-UY" sz="1400" b="1" dirty="0">
                <a:solidFill>
                  <a:schemeClr val="tx1">
                    <a:lumMod val="95000"/>
                    <a:lumOff val="5000"/>
                  </a:schemeClr>
                </a:solidFill>
                <a:latin typeface="Times New Roman" pitchFamily="18" charset="0"/>
                <a:cs typeface="Arial" pitchFamily="34" charset="0"/>
              </a:rPr>
              <a:t> Kulüp Müsabakalarına Katılım Taahhütnamesi</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s-UY" sz="1400" b="1" dirty="0">
                <a:solidFill>
                  <a:schemeClr val="tx1">
                    <a:lumMod val="95000"/>
                    <a:lumOff val="5000"/>
                  </a:schemeClr>
                </a:solidFill>
                <a:latin typeface="Times New Roman" pitchFamily="18" charset="0"/>
                <a:cs typeface="Arial" pitchFamily="34" charset="0"/>
              </a:rPr>
              <a:t>Asgari Olarak Verilmesi Zorunlu Hukuki Bilgiler</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lgn="ctr">
              <a:defRPr/>
            </a:pPr>
            <a:endParaRPr lang="tr-TR" dirty="0"/>
          </a:p>
        </p:txBody>
      </p:sp>
      <p:sp>
        <p:nvSpPr>
          <p:cNvPr id="33798" name="13 Metin kutusu"/>
          <p:cNvSpPr txBox="1">
            <a:spLocks noChangeArrowheads="1"/>
          </p:cNvSpPr>
          <p:nvPr/>
        </p:nvSpPr>
        <p:spPr bwMode="auto">
          <a:xfrm>
            <a:off x="285750" y="357188"/>
            <a:ext cx="1500188"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MALİ</a:t>
            </a:r>
          </a:p>
        </p:txBody>
      </p:sp>
      <p:sp>
        <p:nvSpPr>
          <p:cNvPr id="33799" name="14 Metin kutusu"/>
          <p:cNvSpPr txBox="1">
            <a:spLocks noChangeArrowheads="1"/>
          </p:cNvSpPr>
          <p:nvPr/>
        </p:nvSpPr>
        <p:spPr bwMode="auto">
          <a:xfrm>
            <a:off x="2071688" y="357188"/>
            <a:ext cx="1500187" cy="338137"/>
          </a:xfrm>
          <a:prstGeom prst="rect">
            <a:avLst/>
          </a:prstGeom>
          <a:noFill/>
          <a:ln w="9525">
            <a:noFill/>
            <a:miter lim="800000"/>
            <a:headEnd/>
            <a:tailEnd/>
          </a:ln>
        </p:spPr>
        <p:txBody>
          <a:bodyPr>
            <a:spAutoFit/>
          </a:bodyPr>
          <a:lstStyle/>
          <a:p>
            <a:r>
              <a:rPr lang="tr-TR" sz="1600" b="1">
                <a:solidFill>
                  <a:srgbClr val="FF0000"/>
                </a:solidFill>
                <a:latin typeface="Times New Roman" pitchFamily="18" charset="0"/>
                <a:cs typeface="Times New Roman" pitchFamily="18" charset="0"/>
              </a:rPr>
              <a:t>  SPORTİF</a:t>
            </a:r>
          </a:p>
        </p:txBody>
      </p:sp>
      <p:sp>
        <p:nvSpPr>
          <p:cNvPr id="33800" name="15 Metin kutusu"/>
          <p:cNvSpPr txBox="1">
            <a:spLocks noChangeArrowheads="1"/>
          </p:cNvSpPr>
          <p:nvPr/>
        </p:nvSpPr>
        <p:spPr bwMode="auto">
          <a:xfrm>
            <a:off x="3857625" y="357188"/>
            <a:ext cx="1500188"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ALTYAPI</a:t>
            </a:r>
          </a:p>
        </p:txBody>
      </p:sp>
      <p:sp>
        <p:nvSpPr>
          <p:cNvPr id="33801" name="17 Metin kutusu"/>
          <p:cNvSpPr txBox="1">
            <a:spLocks noChangeArrowheads="1"/>
          </p:cNvSpPr>
          <p:nvPr/>
        </p:nvSpPr>
        <p:spPr bwMode="auto">
          <a:xfrm>
            <a:off x="7429500" y="357188"/>
            <a:ext cx="1500188"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HUKUKİ</a:t>
            </a:r>
          </a:p>
        </p:txBody>
      </p:sp>
      <p:sp>
        <p:nvSpPr>
          <p:cNvPr id="33802" name="18 Metin kutusu"/>
          <p:cNvSpPr txBox="1">
            <a:spLocks noChangeArrowheads="1"/>
          </p:cNvSpPr>
          <p:nvPr/>
        </p:nvSpPr>
        <p:spPr bwMode="auto">
          <a:xfrm>
            <a:off x="5643563" y="357188"/>
            <a:ext cx="1643062"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PERSONEL</a:t>
            </a:r>
          </a:p>
        </p:txBody>
      </p:sp>
      <p:sp>
        <p:nvSpPr>
          <p:cNvPr id="359435" name="16 Metin kutusu"/>
          <p:cNvSpPr txBox="1">
            <a:spLocks noChangeArrowheads="1"/>
          </p:cNvSpPr>
          <p:nvPr/>
        </p:nvSpPr>
        <p:spPr bwMode="auto">
          <a:xfrm>
            <a:off x="1403350" y="0"/>
            <a:ext cx="6242050" cy="369888"/>
          </a:xfrm>
          <a:prstGeom prst="rect">
            <a:avLst/>
          </a:prstGeom>
          <a:noFill/>
          <a:ln w="9525">
            <a:noFill/>
            <a:miter lim="800000"/>
            <a:headEnd/>
            <a:tailEnd/>
          </a:ln>
        </p:spPr>
        <p:txBody>
          <a:bodyPr>
            <a:spAutoFit/>
          </a:bodyPr>
          <a:lstStyle/>
          <a:p>
            <a:r>
              <a:rPr lang="tr-TR" b="1" u="sng"/>
              <a:t>2011-2012 Sezonu İçin Spor Toto Süper Lig Kriterleri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3799"/>
                                        </p:tgtEl>
                                        <p:attrNameLst>
                                          <p:attrName>style.visibility</p:attrName>
                                        </p:attrNameLst>
                                      </p:cBhvr>
                                      <p:to>
                                        <p:strVal val="visible"/>
                                      </p:to>
                                    </p:set>
                                    <p:anim calcmode="lin" valueType="num">
                                      <p:cBhvr>
                                        <p:cTn id="15" dur="500" fill="hold"/>
                                        <p:tgtEl>
                                          <p:spTgt spid="33799"/>
                                        </p:tgtEl>
                                        <p:attrNameLst>
                                          <p:attrName>ppt_w</p:attrName>
                                        </p:attrNameLst>
                                      </p:cBhvr>
                                      <p:tavLst>
                                        <p:tav tm="0">
                                          <p:val>
                                            <p:fltVal val="0"/>
                                          </p:val>
                                        </p:tav>
                                        <p:tav tm="100000">
                                          <p:val>
                                            <p:strVal val="#ppt_w"/>
                                          </p:val>
                                        </p:tav>
                                      </p:tavLst>
                                    </p:anim>
                                    <p:anim calcmode="lin" valueType="num">
                                      <p:cBhvr>
                                        <p:cTn id="16" dur="500" fill="hold"/>
                                        <p:tgtEl>
                                          <p:spTgt spid="3379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3800"/>
                                        </p:tgtEl>
                                        <p:attrNameLst>
                                          <p:attrName>style.visibility</p:attrName>
                                        </p:attrNameLst>
                                      </p:cBhvr>
                                      <p:to>
                                        <p:strVal val="visible"/>
                                      </p:to>
                                    </p:set>
                                    <p:anim calcmode="lin" valueType="num">
                                      <p:cBhvr>
                                        <p:cTn id="23" dur="500" fill="hold"/>
                                        <p:tgtEl>
                                          <p:spTgt spid="33800"/>
                                        </p:tgtEl>
                                        <p:attrNameLst>
                                          <p:attrName>ppt_w</p:attrName>
                                        </p:attrNameLst>
                                      </p:cBhvr>
                                      <p:tavLst>
                                        <p:tav tm="0">
                                          <p:val>
                                            <p:fltVal val="0"/>
                                          </p:val>
                                        </p:tav>
                                        <p:tav tm="100000">
                                          <p:val>
                                            <p:strVal val="#ppt_w"/>
                                          </p:val>
                                        </p:tav>
                                      </p:tavLst>
                                    </p:anim>
                                    <p:anim calcmode="lin" valueType="num">
                                      <p:cBhvr>
                                        <p:cTn id="24" dur="500" fill="hold"/>
                                        <p:tgtEl>
                                          <p:spTgt spid="3380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3802"/>
                                        </p:tgtEl>
                                        <p:attrNameLst>
                                          <p:attrName>style.visibility</p:attrName>
                                        </p:attrNameLst>
                                      </p:cBhvr>
                                      <p:to>
                                        <p:strVal val="visible"/>
                                      </p:to>
                                    </p:set>
                                    <p:anim calcmode="lin" valueType="num">
                                      <p:cBhvr>
                                        <p:cTn id="31" dur="500" fill="hold"/>
                                        <p:tgtEl>
                                          <p:spTgt spid="33802"/>
                                        </p:tgtEl>
                                        <p:attrNameLst>
                                          <p:attrName>ppt_w</p:attrName>
                                        </p:attrNameLst>
                                      </p:cBhvr>
                                      <p:tavLst>
                                        <p:tav tm="0">
                                          <p:val>
                                            <p:fltVal val="0"/>
                                          </p:val>
                                        </p:tav>
                                        <p:tav tm="100000">
                                          <p:val>
                                            <p:strVal val="#ppt_w"/>
                                          </p:val>
                                        </p:tav>
                                      </p:tavLst>
                                    </p:anim>
                                    <p:anim calcmode="lin" valueType="num">
                                      <p:cBhvr>
                                        <p:cTn id="32" dur="500" fill="hold"/>
                                        <p:tgtEl>
                                          <p:spTgt spid="3380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3801"/>
                                        </p:tgtEl>
                                        <p:attrNameLst>
                                          <p:attrName>style.visibility</p:attrName>
                                        </p:attrNameLst>
                                      </p:cBhvr>
                                      <p:to>
                                        <p:strVal val="visible"/>
                                      </p:to>
                                    </p:set>
                                    <p:anim calcmode="lin" valueType="num">
                                      <p:cBhvr>
                                        <p:cTn id="39" dur="500" fill="hold"/>
                                        <p:tgtEl>
                                          <p:spTgt spid="33801"/>
                                        </p:tgtEl>
                                        <p:attrNameLst>
                                          <p:attrName>ppt_w</p:attrName>
                                        </p:attrNameLst>
                                      </p:cBhvr>
                                      <p:tavLst>
                                        <p:tav tm="0">
                                          <p:val>
                                            <p:fltVal val="0"/>
                                          </p:val>
                                        </p:tav>
                                        <p:tav tm="100000">
                                          <p:val>
                                            <p:strVal val="#ppt_w"/>
                                          </p:val>
                                        </p:tav>
                                      </p:tavLst>
                                    </p:anim>
                                    <p:anim calcmode="lin" valueType="num">
                                      <p:cBhvr>
                                        <p:cTn id="40" dur="500" fill="hold"/>
                                        <p:tgtEl>
                                          <p:spTgt spid="33801"/>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33798" grpId="0"/>
      <p:bldP spid="33799" grpId="0"/>
      <p:bldP spid="33800" grpId="0"/>
      <p:bldP spid="33801" grpId="0"/>
      <p:bldP spid="338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1 Başlık"/>
          <p:cNvSpPr>
            <a:spLocks noGrp="1"/>
          </p:cNvSpPr>
          <p:nvPr>
            <p:ph type="title"/>
          </p:nvPr>
        </p:nvSpPr>
        <p:spPr>
          <a:xfrm>
            <a:off x="457200" y="274638"/>
            <a:ext cx="8229600" cy="582612"/>
          </a:xfrm>
        </p:spPr>
        <p:txBody>
          <a:bodyPr/>
          <a:lstStyle/>
          <a:p>
            <a:r>
              <a:rPr lang="tr-TR" sz="2000" b="1" smtClean="0">
                <a:solidFill>
                  <a:schemeClr val="bg1"/>
                </a:solidFill>
                <a:latin typeface="Times New Roman" pitchFamily="18" charset="0"/>
                <a:cs typeface="Times New Roman" pitchFamily="18" charset="0"/>
              </a:rPr>
              <a:t>Geçiş Süreci – Spor Toto Süper Lig</a:t>
            </a:r>
          </a:p>
        </p:txBody>
      </p:sp>
      <p:graphicFrame>
        <p:nvGraphicFramePr>
          <p:cNvPr id="9" name="8 İçerik Yer Tutucusu"/>
          <p:cNvGraphicFramePr>
            <a:graphicFrameLocks noGrp="1"/>
          </p:cNvGraphicFramePr>
          <p:nvPr>
            <p:ph idx="1"/>
          </p:nvPr>
        </p:nvGraphicFramePr>
        <p:xfrm>
          <a:off x="142875" y="1500188"/>
          <a:ext cx="8572500" cy="4084637"/>
        </p:xfrm>
        <a:graphic>
          <a:graphicData uri="http://schemas.openxmlformats.org/drawingml/2006/table">
            <a:tbl>
              <a:tblPr firstRow="1" bandRow="1">
                <a:tableStyleId>{21E4AEA4-8DFA-4A89-87EB-49C32662AFE0}</a:tableStyleId>
              </a:tblPr>
              <a:tblGrid>
                <a:gridCol w="2891937"/>
                <a:gridCol w="2685371"/>
                <a:gridCol w="2995221"/>
              </a:tblGrid>
              <a:tr h="370840">
                <a:tc>
                  <a:txBody>
                    <a:bodyPr/>
                    <a:lstStyle/>
                    <a:p>
                      <a:r>
                        <a:rPr lang="tr-TR" sz="1400" dirty="0" smtClean="0">
                          <a:latin typeface="Times New Roman" pitchFamily="18" charset="0"/>
                          <a:cs typeface="Times New Roman" pitchFamily="18" charset="0"/>
                        </a:rPr>
                        <a:t>Lisans</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Alınacak Sezon</a:t>
                      </a:r>
                      <a:endParaRPr lang="tr-TR" sz="1400" dirty="0">
                        <a:solidFill>
                          <a:schemeClr val="tx1"/>
                        </a:solidFill>
                        <a:latin typeface="Times New Roman" pitchFamily="18" charset="0"/>
                        <a:cs typeface="Times New Roman" pitchFamily="18" charset="0"/>
                      </a:endParaRPr>
                    </a:p>
                  </a:txBody>
                  <a:tcPr/>
                </a:tc>
                <a:tc>
                  <a:txBody>
                    <a:bodyPr/>
                    <a:lstStyle/>
                    <a:p>
                      <a:r>
                        <a:rPr lang="tr-TR" sz="1400" kern="1200" dirty="0" smtClean="0">
                          <a:latin typeface="Times New Roman" pitchFamily="18" charset="0"/>
                          <a:cs typeface="Times New Roman" pitchFamily="18" charset="0"/>
                        </a:rPr>
                        <a:t>İncelenecek Mali Tabloların</a:t>
                      </a:r>
                      <a:r>
                        <a:rPr lang="tr-TR" sz="1400" kern="1200" baseline="0" dirty="0" smtClean="0">
                          <a:latin typeface="Times New Roman" pitchFamily="18" charset="0"/>
                          <a:cs typeface="Times New Roman" pitchFamily="18" charset="0"/>
                        </a:rPr>
                        <a:t> Tarihi</a:t>
                      </a:r>
                      <a:endParaRPr lang="tr-TR" sz="1400" b="1" kern="1200" dirty="0" smtClean="0">
                        <a:solidFill>
                          <a:schemeClr val="tx1"/>
                        </a:solidFill>
                        <a:latin typeface="Times New Roman" pitchFamily="18" charset="0"/>
                        <a:ea typeface="+mn-ea"/>
                        <a:cs typeface="Times New Roman" pitchFamily="18" charset="0"/>
                      </a:endParaRPr>
                    </a:p>
                  </a:txBody>
                  <a:tcPr/>
                </a:tc>
                <a:tc>
                  <a:txBody>
                    <a:bodyPr/>
                    <a:lstStyle/>
                    <a:p>
                      <a:r>
                        <a:rPr lang="tr-TR" sz="1400" kern="1200" dirty="0" smtClean="0">
                          <a:latin typeface="Times New Roman" pitchFamily="18" charset="0"/>
                          <a:cs typeface="Times New Roman" pitchFamily="18" charset="0"/>
                        </a:rPr>
                        <a:t>Yeni Kriterler</a:t>
                      </a:r>
                      <a:endParaRPr lang="tr-TR" sz="1400" b="1" kern="1200" dirty="0" smtClean="0">
                        <a:solidFill>
                          <a:schemeClr val="tx1"/>
                        </a:solidFill>
                        <a:latin typeface="Times New Roman" pitchFamily="18" charset="0"/>
                        <a:ea typeface="+mn-ea"/>
                        <a:cs typeface="Times New Roman" pitchFamily="18" charset="0"/>
                      </a:endParaRPr>
                    </a:p>
                  </a:txBody>
                  <a:tcPr/>
                </a:tc>
              </a:tr>
              <a:tr h="370840">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2011-2012</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2011)</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01.01.2010 – </a:t>
                      </a:r>
                    </a:p>
                    <a:p>
                      <a:r>
                        <a:rPr lang="tr-TR" sz="1400" b="1" kern="1200" dirty="0" smtClean="0">
                          <a:solidFill>
                            <a:schemeClr val="dk1"/>
                          </a:solidFill>
                          <a:latin typeface="Times New Roman" pitchFamily="18" charset="0"/>
                          <a:ea typeface="+mn-ea"/>
                          <a:cs typeface="Times New Roman" pitchFamily="18" charset="0"/>
                        </a:rPr>
                        <a:t>31.12.2010</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200" dirty="0" smtClean="0"/>
                        <a:t> </a:t>
                      </a:r>
                      <a:r>
                        <a:rPr lang="tr-TR" sz="1400" kern="1200" dirty="0" smtClean="0">
                          <a:solidFill>
                            <a:schemeClr val="dk1"/>
                          </a:solidFill>
                          <a:latin typeface="Times New Roman" pitchFamily="18" charset="0"/>
                          <a:ea typeface="+mn-ea"/>
                          <a:cs typeface="Times New Roman" pitchFamily="18" charset="0"/>
                        </a:rPr>
                        <a:t>Mevcut Ulusal  Kriterler </a:t>
                      </a:r>
                    </a:p>
                    <a:p>
                      <a:r>
                        <a:rPr lang="tr-TR" sz="1400" kern="1200" dirty="0" smtClean="0">
                          <a:solidFill>
                            <a:schemeClr val="dk1"/>
                          </a:solidFill>
                          <a:latin typeface="Times New Roman" pitchFamily="18" charset="0"/>
                          <a:ea typeface="+mn-ea"/>
                          <a:cs typeface="Times New Roman" pitchFamily="18" charset="0"/>
                        </a:rPr>
                        <a:t>EK.1</a:t>
                      </a:r>
                      <a:endParaRPr lang="tr-TR" sz="1400" kern="1200" dirty="0">
                        <a:solidFill>
                          <a:schemeClr val="dk1"/>
                        </a:solidFill>
                        <a:latin typeface="Times New Roman" pitchFamily="18" charset="0"/>
                        <a:ea typeface="+mn-ea"/>
                        <a:cs typeface="Times New Roman" pitchFamily="18" charset="0"/>
                      </a:endParaRPr>
                    </a:p>
                  </a:txBody>
                  <a:tcPr/>
                </a:tc>
              </a:tr>
              <a:tr h="370840">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2012-2013</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2012)</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01.01.2011 – </a:t>
                      </a:r>
                    </a:p>
                    <a:p>
                      <a:r>
                        <a:rPr lang="tr-TR" sz="1400" b="1" kern="1200" dirty="0" smtClean="0">
                          <a:solidFill>
                            <a:schemeClr val="dk1"/>
                          </a:solidFill>
                          <a:latin typeface="Times New Roman" pitchFamily="18" charset="0"/>
                          <a:ea typeface="+mn-ea"/>
                          <a:cs typeface="Times New Roman" pitchFamily="18" charset="0"/>
                        </a:rPr>
                        <a:t>31.12.2011</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b="1" kern="1200" dirty="0" smtClean="0">
                          <a:solidFill>
                            <a:srgbClr val="FF0000"/>
                          </a:solidFill>
                          <a:latin typeface="Times New Roman" pitchFamily="18" charset="0"/>
                          <a:ea typeface="+mn-ea"/>
                          <a:cs typeface="Times New Roman" pitchFamily="18" charset="0"/>
                        </a:rPr>
                        <a:t>Vadesi Geçmiş Borcun Bulunmaması - Devamlı Takip </a:t>
                      </a:r>
                      <a:r>
                        <a:rPr lang="tr-TR" sz="1400" b="1" kern="1200" dirty="0" smtClean="0">
                          <a:solidFill>
                            <a:srgbClr val="002060"/>
                          </a:solidFill>
                          <a:latin typeface="Times New Roman" pitchFamily="18" charset="0"/>
                          <a:ea typeface="+mn-ea"/>
                          <a:cs typeface="Times New Roman" pitchFamily="18" charset="0"/>
                        </a:rPr>
                        <a:t>(Mali)</a:t>
                      </a:r>
                    </a:p>
                    <a:p>
                      <a:pPr marL="0" algn="l" defTabSz="914400" rtl="0" eaLnBrk="1" latinLnBrk="0" hangingPunct="1"/>
                      <a:endParaRPr lang="tr-TR" sz="1400" b="1" kern="1200" dirty="0" smtClean="0">
                        <a:solidFill>
                          <a:srgbClr val="00206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Anti- doping hakkında eğitim</a:t>
                      </a:r>
                      <a:r>
                        <a:rPr lang="tr-TR" sz="1400" b="1" kern="1200" baseline="0" dirty="0" smtClean="0">
                          <a:solidFill>
                            <a:srgbClr val="FF0000"/>
                          </a:solidFill>
                          <a:latin typeface="Times New Roman" pitchFamily="18" charset="0"/>
                          <a:ea typeface="+mn-ea"/>
                          <a:cs typeface="Times New Roman" pitchFamily="18" charset="0"/>
                        </a:rPr>
                        <a:t> programı</a:t>
                      </a:r>
                      <a:r>
                        <a:rPr lang="tr-TR" sz="1400" b="1" kern="1200" dirty="0" smtClean="0">
                          <a:solidFill>
                            <a:srgbClr val="FF0000"/>
                          </a:solidFill>
                          <a:latin typeface="Times New Roman" pitchFamily="18" charset="0"/>
                          <a:ea typeface="+mn-ea"/>
                          <a:cs typeface="Times New Roman" pitchFamily="18" charset="0"/>
                        </a:rPr>
                        <a:t> </a:t>
                      </a:r>
                      <a:r>
                        <a:rPr lang="tr-TR" sz="1400" b="1" kern="1200" baseline="0" dirty="0" smtClean="0">
                          <a:solidFill>
                            <a:srgbClr val="002060"/>
                          </a:solidFill>
                          <a:latin typeface="Times New Roman" pitchFamily="18" charset="0"/>
                          <a:ea typeface="+mn-ea"/>
                          <a:cs typeface="Times New Roman" pitchFamily="18" charset="0"/>
                        </a:rPr>
                        <a:t>(Sportif)</a:t>
                      </a:r>
                      <a:endParaRPr lang="tr-TR" sz="1400" b="1" kern="1200" dirty="0" smtClean="0">
                        <a:solidFill>
                          <a:srgbClr val="FF0000"/>
                        </a:solidFill>
                        <a:latin typeface="Times New Roman" pitchFamily="18" charset="0"/>
                        <a:ea typeface="+mn-ea"/>
                        <a:cs typeface="Times New Roman" pitchFamily="18" charset="0"/>
                      </a:endParaRPr>
                    </a:p>
                    <a:p>
                      <a:pPr marL="0" algn="l" defTabSz="914400" rtl="0" eaLnBrk="1" latinLnBrk="0" hangingPunct="1"/>
                      <a:endParaRPr lang="tr-TR" sz="1400" b="1" kern="1200" dirty="0" smtClean="0">
                        <a:solidFill>
                          <a:srgbClr val="FF0000"/>
                        </a:solidFill>
                        <a:latin typeface="Times New Roman" pitchFamily="18" charset="0"/>
                        <a:ea typeface="+mn-ea"/>
                        <a:cs typeface="Times New Roman" pitchFamily="18" charset="0"/>
                      </a:endParaRPr>
                    </a:p>
                    <a:p>
                      <a:pPr marL="0" algn="l" defTabSz="914400" rtl="0" eaLnBrk="1" latinLnBrk="0" hangingPunct="1"/>
                      <a:r>
                        <a:rPr lang="tr-TR" sz="1400" b="1" kern="1200" dirty="0" smtClean="0">
                          <a:solidFill>
                            <a:srgbClr val="FF0000"/>
                          </a:solidFill>
                          <a:latin typeface="Times New Roman" pitchFamily="18" charset="0"/>
                          <a:ea typeface="+mn-ea"/>
                          <a:cs typeface="Times New Roman" pitchFamily="18" charset="0"/>
                        </a:rPr>
                        <a:t>Geleceğe Yönelik Mali Bilgiler – Devamlı Takip   </a:t>
                      </a:r>
                      <a:r>
                        <a:rPr lang="tr-TR" sz="1400" b="1" kern="1200" dirty="0" smtClean="0">
                          <a:solidFill>
                            <a:srgbClr val="002060"/>
                          </a:solidFill>
                          <a:latin typeface="Times New Roman" pitchFamily="18" charset="0"/>
                          <a:ea typeface="+mn-ea"/>
                          <a:cs typeface="Times New Roman" pitchFamily="18" charset="0"/>
                        </a:rPr>
                        <a:t>(Mali)</a:t>
                      </a:r>
                      <a:endParaRPr lang="tr-TR" sz="1400" b="1" kern="1200" dirty="0">
                        <a:solidFill>
                          <a:srgbClr val="002060"/>
                        </a:solidFill>
                        <a:latin typeface="Times New Roman" pitchFamily="18" charset="0"/>
                        <a:ea typeface="+mn-ea"/>
                        <a:cs typeface="Times New Roman" pitchFamily="18" charset="0"/>
                      </a:endParaRPr>
                    </a:p>
                  </a:txBody>
                  <a:tcPr/>
                </a:tc>
              </a:tr>
              <a:tr h="370840">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2013-2014</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2013)</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01.01.2012 – </a:t>
                      </a:r>
                    </a:p>
                    <a:p>
                      <a:r>
                        <a:rPr lang="tr-TR" sz="1400" b="1" kern="1200" dirty="0" smtClean="0">
                          <a:solidFill>
                            <a:schemeClr val="dk1"/>
                          </a:solidFill>
                          <a:latin typeface="Times New Roman" pitchFamily="18" charset="0"/>
                          <a:ea typeface="+mn-ea"/>
                          <a:cs typeface="Times New Roman" pitchFamily="18" charset="0"/>
                        </a:rPr>
                        <a:t>31.12.2012</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b="1" kern="1200" dirty="0" smtClean="0">
                          <a:solidFill>
                            <a:srgbClr val="FF0000"/>
                          </a:solidFill>
                          <a:latin typeface="Times New Roman" pitchFamily="18" charset="0"/>
                          <a:ea typeface="+mn-ea"/>
                          <a:cs typeface="Times New Roman" pitchFamily="18" charset="0"/>
                        </a:rPr>
                        <a:t>Çocuk Koruma Politikası </a:t>
                      </a:r>
                      <a:r>
                        <a:rPr lang="tr-TR" sz="1400" b="1" kern="1200" baseline="0" dirty="0" smtClean="0">
                          <a:solidFill>
                            <a:srgbClr val="002060"/>
                          </a:solidFill>
                          <a:latin typeface="Times New Roman" pitchFamily="18" charset="0"/>
                          <a:ea typeface="+mn-ea"/>
                          <a:cs typeface="Times New Roman" pitchFamily="18" charset="0"/>
                        </a:rPr>
                        <a:t>(Sportif)</a:t>
                      </a:r>
                      <a:endParaRPr lang="tr-TR" sz="1400" b="1" kern="1200" dirty="0">
                        <a:solidFill>
                          <a:srgbClr val="002060"/>
                        </a:solidFill>
                        <a:latin typeface="Times New Roman" pitchFamily="18" charset="0"/>
                        <a:ea typeface="+mn-ea"/>
                        <a:cs typeface="Times New Roman" pitchFamily="18" charset="0"/>
                      </a:endParaRPr>
                    </a:p>
                  </a:txBody>
                  <a:tcPr/>
                </a:tc>
              </a:tr>
              <a:tr h="370840">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2014-2015</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2014)</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01.01.2013 – </a:t>
                      </a:r>
                    </a:p>
                    <a:p>
                      <a:r>
                        <a:rPr lang="tr-TR" sz="1400" b="1" kern="1200" dirty="0" smtClean="0">
                          <a:solidFill>
                            <a:schemeClr val="dk1"/>
                          </a:solidFill>
                          <a:latin typeface="Times New Roman" pitchFamily="18" charset="0"/>
                          <a:ea typeface="+mn-ea"/>
                          <a:cs typeface="Times New Roman" pitchFamily="18" charset="0"/>
                        </a:rPr>
                        <a:t>31.12.2013</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Gelir Gider Denge Zorunluluğu </a:t>
                      </a:r>
                      <a:r>
                        <a:rPr lang="tr-TR" sz="1400" b="1" kern="1200" baseline="0" dirty="0" smtClean="0">
                          <a:solidFill>
                            <a:srgbClr val="002060"/>
                          </a:solidFill>
                          <a:latin typeface="Times New Roman" pitchFamily="18" charset="0"/>
                          <a:ea typeface="+mn-ea"/>
                          <a:cs typeface="Times New Roman" pitchFamily="18" charset="0"/>
                        </a:rPr>
                        <a:t>(Mali)</a:t>
                      </a:r>
                    </a:p>
                    <a:p>
                      <a:endParaRPr lang="tr-TR" sz="1400" b="1" kern="1200" dirty="0">
                        <a:solidFill>
                          <a:srgbClr val="FF0000"/>
                        </a:solidFill>
                        <a:latin typeface="Times New Roman" pitchFamily="18" charset="0"/>
                        <a:ea typeface="+mn-ea"/>
                        <a:cs typeface="Times New Roman" pitchFamily="18" charset="0"/>
                      </a:endParaRPr>
                    </a:p>
                  </a:txBody>
                  <a:tcPr/>
                </a:tc>
              </a:tr>
            </a:tbl>
          </a:graphicData>
        </a:graphic>
      </p:graphicFrame>
      <p:pic>
        <p:nvPicPr>
          <p:cNvPr id="360476"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3 Resim" descr="spor-toto-super-ligi-basliyor.jpg"/>
          <p:cNvPicPr>
            <a:picLocks noChangeAspect="1"/>
          </p:cNvPicPr>
          <p:nvPr/>
        </p:nvPicPr>
        <p:blipFill>
          <a:blip r:embed="rId2"/>
          <a:srcRect/>
          <a:stretch>
            <a:fillRect/>
          </a:stretch>
        </p:blipFill>
        <p:spPr bwMode="auto">
          <a:xfrm>
            <a:off x="3067050" y="1357313"/>
            <a:ext cx="2933700" cy="2876550"/>
          </a:xfrm>
          <a:prstGeom prst="rect">
            <a:avLst/>
          </a:prstGeom>
          <a:noFill/>
          <a:ln w="9525">
            <a:noFill/>
            <a:miter lim="800000"/>
            <a:headEnd/>
            <a:tailEnd/>
          </a:ln>
        </p:spPr>
      </p:pic>
      <p:pic>
        <p:nvPicPr>
          <p:cNvPr id="361474"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
        <p:nvSpPr>
          <p:cNvPr id="361475" name="3 Dikdörtgen"/>
          <p:cNvSpPr>
            <a:spLocks noChangeArrowheads="1"/>
          </p:cNvSpPr>
          <p:nvPr/>
        </p:nvSpPr>
        <p:spPr bwMode="auto">
          <a:xfrm>
            <a:off x="2411413" y="4365625"/>
            <a:ext cx="4572000" cy="646113"/>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2011 – 2012 Sezonunda Uygulanacak Ulusal Lisans Kriterleri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214313"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1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Yıllık Mali Tablolar</a:t>
            </a:r>
          </a:p>
          <a:p>
            <a:pPr algn="ct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Ara Dönem Mali Tablolar</a:t>
            </a:r>
          </a:p>
          <a:p>
            <a:pPr algn="ctr">
              <a:defRPr/>
            </a:pPr>
            <a:endParaRPr lang="tr-TR" sz="1400" b="1" dirty="0">
              <a:solidFill>
                <a:schemeClr val="tx1">
                  <a:lumMod val="95000"/>
                  <a:lumOff val="5000"/>
                </a:schemeClr>
              </a:solidFill>
              <a:latin typeface="Times New Roman" pitchFamily="18" charset="0"/>
              <a:cs typeface="Arial" pitchFamily="34" charset="0"/>
            </a:endParaRPr>
          </a:p>
          <a:p>
            <a:pPr>
              <a:spcAft>
                <a:spcPts val="1000"/>
              </a:spcAft>
              <a:defRPr/>
            </a:pPr>
            <a:r>
              <a:rPr lang="tr-TR" sz="1400" b="1" dirty="0">
                <a:solidFill>
                  <a:schemeClr val="tx1">
                    <a:lumMod val="95000"/>
                    <a:lumOff val="5000"/>
                  </a:schemeClr>
                </a:solidFill>
                <a:latin typeface="Times New Roman" pitchFamily="18" charset="0"/>
                <a:cs typeface="Arial" pitchFamily="34" charset="0"/>
              </a:rPr>
              <a:t>Diğer Futbol Kulüplerine Gecikmiş Borcun Bulunmaması</a:t>
            </a:r>
          </a:p>
          <a:p>
            <a:pPr>
              <a:defRPr/>
            </a:pPr>
            <a:r>
              <a:rPr lang="tr-TR" sz="1400" b="1" dirty="0">
                <a:solidFill>
                  <a:schemeClr val="tx1">
                    <a:lumMod val="95000"/>
                    <a:lumOff val="5000"/>
                  </a:schemeClr>
                </a:solidFill>
                <a:latin typeface="Times New Roman" pitchFamily="18" charset="0"/>
                <a:cs typeface="Arial" pitchFamily="34" charset="0"/>
              </a:rPr>
              <a:t>Başvuru dosyasında bulunan Personele </a:t>
            </a:r>
            <a:r>
              <a:rPr lang="tr-TR" sz="1400" b="1" dirty="0">
                <a:solidFill>
                  <a:schemeClr val="tx1">
                    <a:lumMod val="95000"/>
                    <a:lumOff val="5000"/>
                  </a:schemeClr>
                </a:solidFill>
                <a:latin typeface="Times New Roman" pitchFamily="18" charset="0"/>
                <a:cs typeface="Arial" pitchFamily="34" charset="0"/>
              </a:rPr>
              <a:t>Gecikmiş Borcun Bulunmaması</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Gelecek Döneme İlişkin Mali Bilgiler</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1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dirty="0"/>
          </a:p>
        </p:txBody>
      </p:sp>
      <p:sp>
        <p:nvSpPr>
          <p:cNvPr id="10" name="9 Dikdörtgen"/>
          <p:cNvSpPr/>
          <p:nvPr/>
        </p:nvSpPr>
        <p:spPr>
          <a:xfrm>
            <a:off x="2000250" y="714375"/>
            <a:ext cx="1643063"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sz="1400" b="1" dirty="0" err="1">
                <a:solidFill>
                  <a:schemeClr val="tx1">
                    <a:lumMod val="95000"/>
                    <a:lumOff val="5000"/>
                  </a:schemeClr>
                </a:solidFill>
                <a:latin typeface="Times New Roman" pitchFamily="18" charset="0"/>
                <a:cs typeface="Arial" pitchFamily="34" charset="0"/>
              </a:rPr>
              <a:t>Gençlik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Geliştirme</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Programı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Genç</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Takımlar</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Oyuncuların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Sağlık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Muayeneleri</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Hakemlik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ve</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Futbol</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Oyun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Kuralları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Irksal</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Eşitlik</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Uygulaması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Oyuncuların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Tescili</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n-GB" sz="1400" b="1" dirty="0" err="1">
                <a:solidFill>
                  <a:schemeClr val="tx1">
                    <a:lumMod val="95000"/>
                    <a:lumOff val="5000"/>
                  </a:schemeClr>
                </a:solidFill>
                <a:latin typeface="Times New Roman" pitchFamily="18" charset="0"/>
                <a:cs typeface="Arial" pitchFamily="34" charset="0"/>
              </a:rPr>
              <a:t>Profesyonel</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oyuncularla</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sözleşme</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imzalanması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lgn="ctr">
              <a:defRPr/>
            </a:pPr>
            <a:endParaRPr lang="tr-TR" sz="1050" b="1" dirty="0">
              <a:solidFill>
                <a:schemeClr val="tx1">
                  <a:lumMod val="95000"/>
                  <a:lumOff val="5000"/>
                </a:schemeClr>
              </a:solidFill>
              <a:latin typeface="Times New Roman" pitchFamily="18" charset="0"/>
              <a:cs typeface="Arial" pitchFamily="34" charset="0"/>
            </a:endParaRPr>
          </a:p>
        </p:txBody>
      </p:sp>
      <p:sp>
        <p:nvSpPr>
          <p:cNvPr id="11" name="10 Dikdörtgen"/>
          <p:cNvSpPr/>
          <p:nvPr/>
        </p:nvSpPr>
        <p:spPr>
          <a:xfrm>
            <a:off x="3786188"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tr-TR" sz="1400" b="1" dirty="0">
                <a:solidFill>
                  <a:schemeClr val="tx1">
                    <a:lumMod val="95000"/>
                    <a:lumOff val="5000"/>
                  </a:schemeClr>
                </a:solidFill>
                <a:latin typeface="Times New Roman" pitchFamily="18" charset="0"/>
                <a:cs typeface="Arial" pitchFamily="34" charset="0"/>
              </a:rPr>
              <a:t>TFF</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Kulüp</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Müsabakalarının</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Oynanacağı</a:t>
            </a:r>
            <a:r>
              <a:rPr lang="en-GB" sz="1400" b="1" dirty="0">
                <a:solidFill>
                  <a:schemeClr val="tx1">
                    <a:lumMod val="95000"/>
                    <a:lumOff val="5000"/>
                  </a:schemeClr>
                </a:solidFill>
                <a:latin typeface="Times New Roman" pitchFamily="18" charset="0"/>
                <a:cs typeface="Arial" pitchFamily="34" charset="0"/>
              </a:rPr>
              <a:t> </a:t>
            </a:r>
            <a:r>
              <a:rPr lang="en-GB" sz="1400" b="1" dirty="0" err="1">
                <a:solidFill>
                  <a:schemeClr val="tx1">
                    <a:lumMod val="95000"/>
                    <a:lumOff val="5000"/>
                  </a:schemeClr>
                </a:solidFill>
                <a:latin typeface="Times New Roman" pitchFamily="18" charset="0"/>
                <a:cs typeface="Arial" pitchFamily="34" charset="0"/>
              </a:rPr>
              <a:t>Stadyumlar</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s-UY" sz="1400" b="1" dirty="0">
                <a:solidFill>
                  <a:schemeClr val="tx1">
                    <a:lumMod val="95000"/>
                    <a:lumOff val="5000"/>
                  </a:schemeClr>
                </a:solidFill>
                <a:latin typeface="Times New Roman" pitchFamily="18" charset="0"/>
                <a:cs typeface="Arial" pitchFamily="34" charset="0"/>
              </a:rPr>
              <a:t>Antrenman Tesisleri ve Kullanımı</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tr-TR" sz="1400" b="1" dirty="0">
                <a:solidFill>
                  <a:schemeClr val="tx1">
                    <a:lumMod val="95000"/>
                    <a:lumOff val="5000"/>
                  </a:schemeClr>
                </a:solidFill>
                <a:latin typeface="Times New Roman" pitchFamily="18" charset="0"/>
                <a:cs typeface="Arial" pitchFamily="34" charset="0"/>
              </a:rPr>
              <a:t>Stadyum ve Güvenlik Talimatı</a:t>
            </a: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lgn="ctr">
              <a:defRPr/>
            </a:pPr>
            <a:endParaRPr lang="tr-TR" dirty="0"/>
          </a:p>
        </p:txBody>
      </p:sp>
      <p:sp>
        <p:nvSpPr>
          <p:cNvPr id="12" name="11 Dikdörtgen"/>
          <p:cNvSpPr/>
          <p:nvPr/>
        </p:nvSpPr>
        <p:spPr>
          <a:xfrm>
            <a:off x="5572125" y="714375"/>
            <a:ext cx="1643063"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s-UY" sz="1100" b="1">
                <a:solidFill>
                  <a:srgbClr val="0D0D0D"/>
                </a:solidFill>
                <a:latin typeface="Times New Roman" pitchFamily="18" charset="0"/>
                <a:cs typeface="Arial" charset="0"/>
              </a:rPr>
              <a:t>Kulüp Sekreterliği</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s-UY" sz="1100" b="1">
                <a:solidFill>
                  <a:srgbClr val="0D0D0D"/>
                </a:solidFill>
                <a:latin typeface="Times New Roman" pitchFamily="18" charset="0"/>
                <a:cs typeface="Arial" charset="0"/>
              </a:rPr>
              <a:t>Genel Müdür</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s-UY" sz="1100" b="1">
                <a:solidFill>
                  <a:srgbClr val="0D0D0D"/>
                </a:solidFill>
                <a:latin typeface="Times New Roman" pitchFamily="18" charset="0"/>
                <a:cs typeface="Arial" charset="0"/>
              </a:rPr>
              <a:t>Mali İşler </a:t>
            </a:r>
            <a:r>
              <a:rPr lang="tr-TR" sz="1100" b="1">
                <a:solidFill>
                  <a:srgbClr val="0D0D0D"/>
                </a:solidFill>
                <a:latin typeface="Times New Roman" pitchFamily="18" charset="0"/>
                <a:cs typeface="Arial" charset="0"/>
              </a:rPr>
              <a:t>*</a:t>
            </a:r>
            <a:r>
              <a:rPr lang="es-UY" sz="1100" b="1">
                <a:solidFill>
                  <a:srgbClr val="0D0D0D"/>
                </a:solidFill>
                <a:latin typeface="Times New Roman" pitchFamily="18" charset="0"/>
                <a:cs typeface="Arial" charset="0"/>
              </a:rPr>
              <a:t>Sorumlusu</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 Medya Sorumlusu</a:t>
            </a:r>
          </a:p>
          <a:p>
            <a:r>
              <a:rPr lang="tr-TR" sz="1100" b="1">
                <a:solidFill>
                  <a:srgbClr val="0D0D0D"/>
                </a:solidFill>
                <a:latin typeface="Times New Roman" pitchFamily="18" charset="0"/>
                <a:cs typeface="Arial" charset="0"/>
              </a:rPr>
              <a:t>*</a:t>
            </a:r>
            <a:r>
              <a:rPr lang="es-UY" sz="1100" b="1">
                <a:solidFill>
                  <a:srgbClr val="0D0D0D"/>
                </a:solidFill>
                <a:latin typeface="Times New Roman" pitchFamily="18" charset="0"/>
                <a:cs typeface="Arial" charset="0"/>
              </a:rPr>
              <a:t>Güvenlik Sorumlusu</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Tıp Doktoru</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Fizyoterapist</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Masör</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A Takım Teknik Sorumlusu</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Gençlik Geliştirme </a:t>
            </a:r>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Programı Teknik Sorumlusu</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Genç Takım Teknik Sorumlusu</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*Etik Temsilcisi</a:t>
            </a:r>
          </a:p>
          <a:p>
            <a:r>
              <a:rPr lang="tr-TR" sz="1100" b="1">
                <a:solidFill>
                  <a:srgbClr val="0D0D0D"/>
                </a:solidFill>
                <a:latin typeface="Times New Roman" pitchFamily="18" charset="0"/>
                <a:cs typeface="Arial" charset="0"/>
              </a:rPr>
              <a:t>*Akreditasyon Sorumlusu</a:t>
            </a:r>
          </a:p>
          <a:p>
            <a:r>
              <a:rPr lang="tr-TR" sz="1100" b="1">
                <a:solidFill>
                  <a:srgbClr val="0D0D0D"/>
                </a:solidFill>
                <a:latin typeface="Times New Roman" pitchFamily="18" charset="0"/>
                <a:cs typeface="Arial" charset="0"/>
              </a:rPr>
              <a:t>* Taraftar Sorumlusu</a:t>
            </a:r>
          </a:p>
          <a:p>
            <a:r>
              <a:rPr lang="tr-TR" sz="1100" b="1">
                <a:solidFill>
                  <a:srgbClr val="0D0D0D"/>
                </a:solidFill>
                <a:latin typeface="Times New Roman" pitchFamily="18" charset="0"/>
                <a:cs typeface="Arial" charset="0"/>
              </a:rPr>
              <a:t>* Kulüp Lisans  Sistemi Yetkilisi</a:t>
            </a: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Emniyet ve Güvenlik Organizasyonu-Görevliler</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 Stadyum Sorumlusu</a:t>
            </a: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A Takım Teknik Sorumlu Yardımcısı</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Haklar ve Yükümlülükler</a:t>
            </a:r>
            <a:endParaRPr lang="tr-TR" sz="1100" b="1">
              <a:solidFill>
                <a:srgbClr val="0D0D0D"/>
              </a:solidFill>
              <a:latin typeface="Times New Roman" pitchFamily="18" charset="0"/>
              <a:cs typeface="Arial" charset="0"/>
            </a:endParaRPr>
          </a:p>
          <a:p>
            <a:r>
              <a:rPr lang="tr-TR" sz="1100" b="1">
                <a:solidFill>
                  <a:srgbClr val="0D0D0D"/>
                </a:solidFill>
                <a:latin typeface="Times New Roman" pitchFamily="18" charset="0"/>
                <a:cs typeface="Arial" charset="0"/>
              </a:rPr>
              <a:t>*</a:t>
            </a:r>
            <a:r>
              <a:rPr lang="en-GB" sz="1100" b="1">
                <a:solidFill>
                  <a:srgbClr val="0D0D0D"/>
                </a:solidFill>
                <a:latin typeface="Times New Roman" pitchFamily="18" charset="0"/>
                <a:cs typeface="Arial" charset="0"/>
              </a:rPr>
              <a:t>Lisanslama Sezonunda Değişiklik Yapma Yükümlülüğü </a:t>
            </a:r>
            <a:endParaRPr lang="tr-TR" sz="1100" b="1">
              <a:solidFill>
                <a:srgbClr val="0D0D0D"/>
              </a:solidFill>
              <a:latin typeface="Times New Roman" pitchFamily="18" charset="0"/>
              <a:cs typeface="Arial" charset="0"/>
            </a:endParaRPr>
          </a:p>
          <a:p>
            <a:endParaRPr lang="tr-TR" sz="11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endParaRPr lang="tr-TR" sz="1200" b="1">
              <a:solidFill>
                <a:srgbClr val="0D0D0D"/>
              </a:solidFill>
              <a:latin typeface="Times New Roman" pitchFamily="18" charset="0"/>
              <a:cs typeface="Arial" charset="0"/>
            </a:endParaRPr>
          </a:p>
          <a:p>
            <a:pPr algn="ctr"/>
            <a:endParaRPr lang="tr-TR" sz="1000" b="1">
              <a:solidFill>
                <a:srgbClr val="FFFFFF"/>
              </a:solidFill>
              <a:cs typeface="Arial" charset="0"/>
            </a:endParaRPr>
          </a:p>
        </p:txBody>
      </p:sp>
      <p:sp>
        <p:nvSpPr>
          <p:cNvPr id="13" name="12 Dikdörtgen"/>
          <p:cNvSpPr/>
          <p:nvPr/>
        </p:nvSpPr>
        <p:spPr>
          <a:xfrm>
            <a:off x="7358063"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tr-TR" sz="1400" b="1" dirty="0">
                <a:solidFill>
                  <a:schemeClr val="tx1">
                    <a:lumMod val="95000"/>
                    <a:lumOff val="5000"/>
                  </a:schemeClr>
                </a:solidFill>
                <a:latin typeface="Times New Roman" pitchFamily="18" charset="0"/>
                <a:cs typeface="Arial" pitchFamily="34" charset="0"/>
              </a:rPr>
              <a:t>TFF</a:t>
            </a:r>
            <a:r>
              <a:rPr lang="es-UY" sz="1400" b="1" dirty="0">
                <a:solidFill>
                  <a:schemeClr val="tx1">
                    <a:lumMod val="95000"/>
                    <a:lumOff val="5000"/>
                  </a:schemeClr>
                </a:solidFill>
                <a:latin typeface="Times New Roman" pitchFamily="18" charset="0"/>
                <a:cs typeface="Arial" pitchFamily="34" charset="0"/>
              </a:rPr>
              <a:t> Kulüp Müsabakalarına Katılım Taahhütnamesi</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r>
              <a:rPr lang="es-UY" sz="1400" b="1" dirty="0">
                <a:solidFill>
                  <a:schemeClr val="tx1">
                    <a:lumMod val="95000"/>
                    <a:lumOff val="5000"/>
                  </a:schemeClr>
                </a:solidFill>
                <a:latin typeface="Times New Roman" pitchFamily="18" charset="0"/>
                <a:cs typeface="Arial" pitchFamily="34" charset="0"/>
              </a:rPr>
              <a:t>Asgari Olarak Verilmesi Zorunlu Hukuki Bilgiler</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1400" b="1" dirty="0">
              <a:solidFill>
                <a:schemeClr val="tx1">
                  <a:lumMod val="95000"/>
                  <a:lumOff val="5000"/>
                </a:schemeClr>
              </a:solidFill>
              <a:latin typeface="Times New Roman" pitchFamily="18" charset="0"/>
              <a:cs typeface="Arial" pitchFamily="34" charset="0"/>
            </a:endParaRPr>
          </a:p>
          <a:p>
            <a:pPr algn="ctr">
              <a:defRPr/>
            </a:pPr>
            <a:endParaRPr lang="tr-TR" dirty="0"/>
          </a:p>
        </p:txBody>
      </p:sp>
      <p:sp>
        <p:nvSpPr>
          <p:cNvPr id="37894" name="13 Metin kutusu"/>
          <p:cNvSpPr txBox="1">
            <a:spLocks noChangeArrowheads="1"/>
          </p:cNvSpPr>
          <p:nvPr/>
        </p:nvSpPr>
        <p:spPr bwMode="auto">
          <a:xfrm>
            <a:off x="285750" y="357188"/>
            <a:ext cx="1500188" cy="338137"/>
          </a:xfrm>
          <a:prstGeom prst="rect">
            <a:avLst/>
          </a:prstGeom>
          <a:noFill/>
          <a:ln w="9525">
            <a:noFill/>
            <a:miter lim="800000"/>
            <a:headEnd/>
            <a:tailEnd/>
          </a:ln>
        </p:spPr>
        <p:txBody>
          <a:bodyPr>
            <a:spAutoFit/>
          </a:bodyPr>
          <a:lstStyle/>
          <a:p>
            <a:r>
              <a:rPr lang="tr-TR" sz="1600" b="1">
                <a:latin typeface="Times New Roman" pitchFamily="18" charset="0"/>
                <a:cs typeface="Times New Roman" pitchFamily="18" charset="0"/>
              </a:rPr>
              <a:t>     </a:t>
            </a:r>
            <a:r>
              <a:rPr lang="tr-TR" sz="1600" b="1">
                <a:solidFill>
                  <a:srgbClr val="FF0000"/>
                </a:solidFill>
                <a:latin typeface="Times New Roman" pitchFamily="18" charset="0"/>
                <a:cs typeface="Times New Roman" pitchFamily="18" charset="0"/>
              </a:rPr>
              <a:t>MALİ</a:t>
            </a:r>
          </a:p>
        </p:txBody>
      </p:sp>
      <p:sp>
        <p:nvSpPr>
          <p:cNvPr id="37895" name="14 Metin kutusu"/>
          <p:cNvSpPr txBox="1">
            <a:spLocks noChangeArrowheads="1"/>
          </p:cNvSpPr>
          <p:nvPr/>
        </p:nvSpPr>
        <p:spPr bwMode="auto">
          <a:xfrm>
            <a:off x="2071688" y="357188"/>
            <a:ext cx="1500187"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SPORTİF</a:t>
            </a:r>
          </a:p>
        </p:txBody>
      </p:sp>
      <p:sp>
        <p:nvSpPr>
          <p:cNvPr id="37896" name="15 Metin kutusu"/>
          <p:cNvSpPr txBox="1">
            <a:spLocks noChangeArrowheads="1"/>
          </p:cNvSpPr>
          <p:nvPr/>
        </p:nvSpPr>
        <p:spPr bwMode="auto">
          <a:xfrm>
            <a:off x="3857625" y="357188"/>
            <a:ext cx="1500188" cy="369887"/>
          </a:xfrm>
          <a:prstGeom prst="rect">
            <a:avLst/>
          </a:prstGeom>
          <a:noFill/>
          <a:ln w="9525">
            <a:noFill/>
            <a:miter lim="800000"/>
            <a:headEnd/>
            <a:tailEnd/>
          </a:ln>
        </p:spPr>
        <p:txBody>
          <a:bodyPr>
            <a:spAutoFit/>
          </a:bodyPr>
          <a:lstStyle/>
          <a:p>
            <a:r>
              <a:rPr lang="tr-TR" b="1">
                <a:latin typeface="Times New Roman" pitchFamily="18" charset="0"/>
                <a:cs typeface="Times New Roman" pitchFamily="18" charset="0"/>
              </a:rPr>
              <a:t>  </a:t>
            </a:r>
            <a:r>
              <a:rPr lang="tr-TR" sz="1600" b="1">
                <a:solidFill>
                  <a:srgbClr val="FF0000"/>
                </a:solidFill>
                <a:latin typeface="Times New Roman" pitchFamily="18" charset="0"/>
                <a:cs typeface="Times New Roman" pitchFamily="18" charset="0"/>
              </a:rPr>
              <a:t>ALTYAPI</a:t>
            </a:r>
          </a:p>
        </p:txBody>
      </p:sp>
      <p:sp>
        <p:nvSpPr>
          <p:cNvPr id="37897" name="17 Metin kutusu"/>
          <p:cNvSpPr txBox="1">
            <a:spLocks noChangeArrowheads="1"/>
          </p:cNvSpPr>
          <p:nvPr/>
        </p:nvSpPr>
        <p:spPr bwMode="auto">
          <a:xfrm>
            <a:off x="7429500" y="357188"/>
            <a:ext cx="1500188"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HUKUKİ</a:t>
            </a:r>
          </a:p>
        </p:txBody>
      </p:sp>
      <p:sp>
        <p:nvSpPr>
          <p:cNvPr id="37898" name="18 Metin kutusu"/>
          <p:cNvSpPr txBox="1">
            <a:spLocks noChangeArrowheads="1"/>
          </p:cNvSpPr>
          <p:nvPr/>
        </p:nvSpPr>
        <p:spPr bwMode="auto">
          <a:xfrm>
            <a:off x="5643563" y="357188"/>
            <a:ext cx="1643062"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PERSONEL</a:t>
            </a:r>
          </a:p>
        </p:txBody>
      </p:sp>
      <p:sp>
        <p:nvSpPr>
          <p:cNvPr id="362507" name="16 Metin kutusu"/>
          <p:cNvSpPr txBox="1">
            <a:spLocks noChangeArrowheads="1"/>
          </p:cNvSpPr>
          <p:nvPr/>
        </p:nvSpPr>
        <p:spPr bwMode="auto">
          <a:xfrm>
            <a:off x="1928813" y="0"/>
            <a:ext cx="5500687" cy="369888"/>
          </a:xfrm>
          <a:prstGeom prst="rect">
            <a:avLst/>
          </a:prstGeom>
          <a:noFill/>
          <a:ln w="9525">
            <a:noFill/>
            <a:miter lim="800000"/>
            <a:headEnd/>
            <a:tailEnd/>
          </a:ln>
        </p:spPr>
        <p:txBody>
          <a:bodyPr>
            <a:spAutoFit/>
          </a:bodyPr>
          <a:lstStyle/>
          <a:p>
            <a:r>
              <a:rPr lang="tr-TR" b="1" u="sng"/>
              <a:t>2011-2012 Sezonu İçin Bank Asya 1. Lig Kriterleri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7895"/>
                                        </p:tgtEl>
                                        <p:attrNameLst>
                                          <p:attrName>style.visibility</p:attrName>
                                        </p:attrNameLst>
                                      </p:cBhvr>
                                      <p:to>
                                        <p:strVal val="visible"/>
                                      </p:to>
                                    </p:set>
                                    <p:anim calcmode="lin" valueType="num">
                                      <p:cBhvr>
                                        <p:cTn id="15" dur="500" fill="hold"/>
                                        <p:tgtEl>
                                          <p:spTgt spid="37895"/>
                                        </p:tgtEl>
                                        <p:attrNameLst>
                                          <p:attrName>ppt_w</p:attrName>
                                        </p:attrNameLst>
                                      </p:cBhvr>
                                      <p:tavLst>
                                        <p:tav tm="0">
                                          <p:val>
                                            <p:fltVal val="0"/>
                                          </p:val>
                                        </p:tav>
                                        <p:tav tm="100000">
                                          <p:val>
                                            <p:strVal val="#ppt_w"/>
                                          </p:val>
                                        </p:tav>
                                      </p:tavLst>
                                    </p:anim>
                                    <p:anim calcmode="lin" valueType="num">
                                      <p:cBhvr>
                                        <p:cTn id="16" dur="500" fill="hold"/>
                                        <p:tgtEl>
                                          <p:spTgt spid="3789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7896"/>
                                        </p:tgtEl>
                                        <p:attrNameLst>
                                          <p:attrName>style.visibility</p:attrName>
                                        </p:attrNameLst>
                                      </p:cBhvr>
                                      <p:to>
                                        <p:strVal val="visible"/>
                                      </p:to>
                                    </p:set>
                                    <p:anim calcmode="lin" valueType="num">
                                      <p:cBhvr>
                                        <p:cTn id="23" dur="500" fill="hold"/>
                                        <p:tgtEl>
                                          <p:spTgt spid="37896"/>
                                        </p:tgtEl>
                                        <p:attrNameLst>
                                          <p:attrName>ppt_w</p:attrName>
                                        </p:attrNameLst>
                                      </p:cBhvr>
                                      <p:tavLst>
                                        <p:tav tm="0">
                                          <p:val>
                                            <p:fltVal val="0"/>
                                          </p:val>
                                        </p:tav>
                                        <p:tav tm="100000">
                                          <p:val>
                                            <p:strVal val="#ppt_w"/>
                                          </p:val>
                                        </p:tav>
                                      </p:tavLst>
                                    </p:anim>
                                    <p:anim calcmode="lin" valueType="num">
                                      <p:cBhvr>
                                        <p:cTn id="24" dur="500" fill="hold"/>
                                        <p:tgtEl>
                                          <p:spTgt spid="3789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7898"/>
                                        </p:tgtEl>
                                        <p:attrNameLst>
                                          <p:attrName>style.visibility</p:attrName>
                                        </p:attrNameLst>
                                      </p:cBhvr>
                                      <p:to>
                                        <p:strVal val="visible"/>
                                      </p:to>
                                    </p:set>
                                    <p:anim calcmode="lin" valueType="num">
                                      <p:cBhvr>
                                        <p:cTn id="31" dur="500" fill="hold"/>
                                        <p:tgtEl>
                                          <p:spTgt spid="37898"/>
                                        </p:tgtEl>
                                        <p:attrNameLst>
                                          <p:attrName>ppt_w</p:attrName>
                                        </p:attrNameLst>
                                      </p:cBhvr>
                                      <p:tavLst>
                                        <p:tav tm="0">
                                          <p:val>
                                            <p:fltVal val="0"/>
                                          </p:val>
                                        </p:tav>
                                        <p:tav tm="100000">
                                          <p:val>
                                            <p:strVal val="#ppt_w"/>
                                          </p:val>
                                        </p:tav>
                                      </p:tavLst>
                                    </p:anim>
                                    <p:anim calcmode="lin" valueType="num">
                                      <p:cBhvr>
                                        <p:cTn id="32" dur="500" fill="hold"/>
                                        <p:tgtEl>
                                          <p:spTgt spid="3789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7897"/>
                                        </p:tgtEl>
                                        <p:attrNameLst>
                                          <p:attrName>style.visibility</p:attrName>
                                        </p:attrNameLst>
                                      </p:cBhvr>
                                      <p:to>
                                        <p:strVal val="visible"/>
                                      </p:to>
                                    </p:set>
                                    <p:anim calcmode="lin" valueType="num">
                                      <p:cBhvr>
                                        <p:cTn id="39" dur="500" fill="hold"/>
                                        <p:tgtEl>
                                          <p:spTgt spid="37897"/>
                                        </p:tgtEl>
                                        <p:attrNameLst>
                                          <p:attrName>ppt_w</p:attrName>
                                        </p:attrNameLst>
                                      </p:cBhvr>
                                      <p:tavLst>
                                        <p:tav tm="0">
                                          <p:val>
                                            <p:fltVal val="0"/>
                                          </p:val>
                                        </p:tav>
                                        <p:tav tm="100000">
                                          <p:val>
                                            <p:strVal val="#ppt_w"/>
                                          </p:val>
                                        </p:tav>
                                      </p:tavLst>
                                    </p:anim>
                                    <p:anim calcmode="lin" valueType="num">
                                      <p:cBhvr>
                                        <p:cTn id="40" dur="500" fill="hold"/>
                                        <p:tgtEl>
                                          <p:spTgt spid="3789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37894" grpId="0"/>
      <p:bldP spid="37895" grpId="0"/>
      <p:bldP spid="37896" grpId="0"/>
      <p:bldP spid="37897" grpId="0"/>
      <p:bldP spid="378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1 Başlık"/>
          <p:cNvSpPr>
            <a:spLocks noGrp="1"/>
          </p:cNvSpPr>
          <p:nvPr>
            <p:ph type="title"/>
          </p:nvPr>
        </p:nvSpPr>
        <p:spPr>
          <a:xfrm>
            <a:off x="457200" y="274638"/>
            <a:ext cx="8229600" cy="582612"/>
          </a:xfrm>
        </p:spPr>
        <p:txBody>
          <a:bodyPr/>
          <a:lstStyle/>
          <a:p>
            <a:r>
              <a:rPr lang="tr-TR" sz="2000" b="1" smtClean="0">
                <a:solidFill>
                  <a:schemeClr val="bg1"/>
                </a:solidFill>
                <a:latin typeface="Times New Roman" pitchFamily="18" charset="0"/>
                <a:cs typeface="Times New Roman" pitchFamily="18" charset="0"/>
              </a:rPr>
              <a:t>Geçiş Süreci – Bank Asya 1.Lig</a:t>
            </a:r>
          </a:p>
        </p:txBody>
      </p:sp>
      <p:graphicFrame>
        <p:nvGraphicFramePr>
          <p:cNvPr id="9" name="8 İçerik Yer Tutucusu"/>
          <p:cNvGraphicFramePr>
            <a:graphicFrameLocks noGrp="1"/>
          </p:cNvGraphicFramePr>
          <p:nvPr>
            <p:ph idx="1"/>
          </p:nvPr>
        </p:nvGraphicFramePr>
        <p:xfrm>
          <a:off x="214313" y="1214438"/>
          <a:ext cx="8643937" cy="4725987"/>
        </p:xfrm>
        <a:graphic>
          <a:graphicData uri="http://schemas.openxmlformats.org/drawingml/2006/table">
            <a:tbl>
              <a:tblPr firstRow="1" bandRow="1">
                <a:tableStyleId>{21E4AEA4-8DFA-4A89-87EB-49C32662AFE0}</a:tableStyleId>
              </a:tblPr>
              <a:tblGrid>
                <a:gridCol w="3124337"/>
                <a:gridCol w="1733447"/>
                <a:gridCol w="3786215"/>
              </a:tblGrid>
              <a:tr h="507139">
                <a:tc>
                  <a:txBody>
                    <a:bodyPr/>
                    <a:lstStyle/>
                    <a:p>
                      <a:r>
                        <a:rPr lang="tr-TR" sz="1400" dirty="0" smtClean="0">
                          <a:latin typeface="Times New Roman" pitchFamily="18" charset="0"/>
                          <a:cs typeface="Times New Roman" pitchFamily="18" charset="0"/>
                        </a:rPr>
                        <a:t>Lisans</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Alınacak Sezon</a:t>
                      </a:r>
                      <a:endParaRPr lang="tr-TR" sz="1400" dirty="0">
                        <a:solidFill>
                          <a:schemeClr val="tx1"/>
                        </a:solidFill>
                        <a:latin typeface="Times New Roman" pitchFamily="18" charset="0"/>
                        <a:cs typeface="Times New Roman" pitchFamily="18" charset="0"/>
                      </a:endParaRPr>
                    </a:p>
                  </a:txBody>
                  <a:tcPr/>
                </a:tc>
                <a:tc>
                  <a:txBody>
                    <a:bodyPr/>
                    <a:lstStyle/>
                    <a:p>
                      <a:r>
                        <a:rPr lang="tr-TR" sz="1400" kern="1200" dirty="0" smtClean="0">
                          <a:latin typeface="Times New Roman" pitchFamily="18" charset="0"/>
                          <a:cs typeface="Times New Roman" pitchFamily="18" charset="0"/>
                        </a:rPr>
                        <a:t>İncelenecek Mali Tabloların</a:t>
                      </a:r>
                      <a:r>
                        <a:rPr lang="tr-TR" sz="1400" kern="1200" baseline="0" dirty="0" smtClean="0">
                          <a:latin typeface="Times New Roman" pitchFamily="18" charset="0"/>
                          <a:cs typeface="Times New Roman" pitchFamily="18" charset="0"/>
                        </a:rPr>
                        <a:t> Tarihi</a:t>
                      </a:r>
                      <a:endParaRPr lang="tr-TR" sz="1400" b="1" kern="1200" dirty="0" smtClean="0">
                        <a:solidFill>
                          <a:schemeClr val="tx1"/>
                        </a:solidFill>
                        <a:latin typeface="Times New Roman" pitchFamily="18" charset="0"/>
                        <a:ea typeface="+mn-ea"/>
                        <a:cs typeface="Times New Roman" pitchFamily="18" charset="0"/>
                      </a:endParaRPr>
                    </a:p>
                  </a:txBody>
                  <a:tcPr/>
                </a:tc>
                <a:tc>
                  <a:txBody>
                    <a:bodyPr/>
                    <a:lstStyle/>
                    <a:p>
                      <a:r>
                        <a:rPr lang="tr-TR" sz="1400" kern="1200" dirty="0" smtClean="0">
                          <a:latin typeface="Times New Roman" pitchFamily="18" charset="0"/>
                          <a:cs typeface="Times New Roman" pitchFamily="18" charset="0"/>
                        </a:rPr>
                        <a:t>Yeni Kriterler</a:t>
                      </a:r>
                      <a:endParaRPr lang="tr-TR" sz="1400" b="1" kern="1200" dirty="0" smtClean="0">
                        <a:solidFill>
                          <a:schemeClr val="tx1"/>
                        </a:solidFill>
                        <a:latin typeface="Times New Roman" pitchFamily="18" charset="0"/>
                        <a:ea typeface="+mn-ea"/>
                        <a:cs typeface="Times New Roman" pitchFamily="18" charset="0"/>
                      </a:endParaRPr>
                    </a:p>
                  </a:txBody>
                  <a:tcPr/>
                </a:tc>
              </a:tr>
              <a:tr h="652949">
                <a:tc>
                  <a:txBody>
                    <a:bodyPr/>
                    <a:lstStyle/>
                    <a:p>
                      <a:r>
                        <a:rPr lang="tr-TR" sz="1400" b="1" dirty="0" smtClean="0">
                          <a:latin typeface="Times New Roman" pitchFamily="18" charset="0"/>
                          <a:cs typeface="Times New Roman" pitchFamily="18" charset="0"/>
                        </a:rPr>
                        <a:t>2011-2012</a:t>
                      </a:r>
                    </a:p>
                    <a:p>
                      <a:r>
                        <a:rPr lang="tr-TR" sz="1400" b="1" dirty="0" smtClean="0">
                          <a:latin typeface="Times New Roman" pitchFamily="18" charset="0"/>
                          <a:cs typeface="Times New Roman" pitchFamily="18" charset="0"/>
                        </a:rPr>
                        <a:t>(Başvuru Mart</a:t>
                      </a:r>
                      <a:r>
                        <a:rPr lang="tr-TR" sz="1400" b="1" baseline="0" dirty="0" smtClean="0">
                          <a:latin typeface="Times New Roman" pitchFamily="18" charset="0"/>
                          <a:cs typeface="Times New Roman" pitchFamily="18" charset="0"/>
                        </a:rPr>
                        <a:t> </a:t>
                      </a:r>
                      <a:r>
                        <a:rPr lang="tr-TR" sz="1400" b="1" dirty="0" smtClean="0">
                          <a:latin typeface="Times New Roman" pitchFamily="18" charset="0"/>
                          <a:cs typeface="Times New Roman" pitchFamily="18" charset="0"/>
                        </a:rPr>
                        <a:t>2011)</a:t>
                      </a:r>
                      <a:endParaRPr lang="tr-TR" sz="1400" b="1" dirty="0">
                        <a:latin typeface="Times New Roman" pitchFamily="18" charset="0"/>
                        <a:cs typeface="Times New Roman" pitchFamily="18" charset="0"/>
                      </a:endParaRPr>
                    </a:p>
                  </a:txBody>
                  <a:tcPr/>
                </a:tc>
                <a:tc>
                  <a:txBody>
                    <a:bodyPr/>
                    <a:lstStyle/>
                    <a:p>
                      <a:r>
                        <a:rPr lang="tr-TR" sz="1400" b="1" dirty="0" smtClean="0">
                          <a:latin typeface="Times New Roman" pitchFamily="18" charset="0"/>
                          <a:cs typeface="Times New Roman" pitchFamily="18" charset="0"/>
                        </a:rPr>
                        <a:t>01.01.2010 – </a:t>
                      </a:r>
                    </a:p>
                    <a:p>
                      <a:r>
                        <a:rPr lang="tr-TR" sz="1400" b="1" dirty="0" smtClean="0">
                          <a:latin typeface="Times New Roman" pitchFamily="18" charset="0"/>
                          <a:cs typeface="Times New Roman" pitchFamily="18" charset="0"/>
                        </a:rPr>
                        <a:t>31.12.2010</a:t>
                      </a:r>
                      <a:endParaRPr lang="tr-TR" sz="1400" b="1" dirty="0">
                        <a:latin typeface="Times New Roman" pitchFamily="18" charset="0"/>
                        <a:cs typeface="Times New Roman" pitchFamily="18" charset="0"/>
                      </a:endParaRPr>
                    </a:p>
                  </a:txBody>
                  <a:tcPr/>
                </a:tc>
                <a:tc>
                  <a:txBody>
                    <a:bodyPr/>
                    <a:lstStyle/>
                    <a:p>
                      <a:r>
                        <a:rPr lang="tr-TR" sz="1400" kern="1200" dirty="0" smtClean="0">
                          <a:solidFill>
                            <a:schemeClr val="dk1"/>
                          </a:solidFill>
                          <a:latin typeface="Times New Roman" pitchFamily="18" charset="0"/>
                          <a:ea typeface="+mn-ea"/>
                          <a:cs typeface="Times New Roman" pitchFamily="18" charset="0"/>
                        </a:rPr>
                        <a:t> Mevcut Ulusal  Kriterler </a:t>
                      </a:r>
                    </a:p>
                    <a:p>
                      <a:r>
                        <a:rPr lang="tr-TR" sz="1400" kern="1200" dirty="0" smtClean="0">
                          <a:solidFill>
                            <a:schemeClr val="dk1"/>
                          </a:solidFill>
                          <a:latin typeface="Times New Roman" pitchFamily="18" charset="0"/>
                          <a:ea typeface="+mn-ea"/>
                          <a:cs typeface="Times New Roman" pitchFamily="18" charset="0"/>
                        </a:rPr>
                        <a:t>EK.1</a:t>
                      </a:r>
                      <a:endParaRPr lang="tr-TR" sz="1400" kern="1200" dirty="0">
                        <a:solidFill>
                          <a:schemeClr val="dk1"/>
                        </a:solidFill>
                        <a:latin typeface="Times New Roman" pitchFamily="18" charset="0"/>
                        <a:ea typeface="+mn-ea"/>
                        <a:cs typeface="Times New Roman" pitchFamily="18" charset="0"/>
                      </a:endParaRPr>
                    </a:p>
                  </a:txBody>
                  <a:tcPr/>
                </a:tc>
              </a:tr>
              <a:tr h="689402">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2012-2013</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2012)</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01.01.2011 – </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31.12.2011</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Yeni Kriter Yok</a:t>
                      </a:r>
                    </a:p>
                  </a:txBody>
                  <a:tcPr/>
                </a:tc>
              </a:tr>
              <a:tr h="2512142">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2013-2014</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2013)</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01.01.2012 – </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31.12.2012</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200" b="1" kern="1200" dirty="0" smtClean="0">
                          <a:solidFill>
                            <a:srgbClr val="FF0000"/>
                          </a:solidFill>
                          <a:latin typeface="Times New Roman" pitchFamily="18" charset="0"/>
                          <a:cs typeface="Times New Roman" pitchFamily="18" charset="0"/>
                        </a:rPr>
                        <a:t>*</a:t>
                      </a:r>
                      <a:r>
                        <a:rPr lang="tr-TR" sz="1400" b="1" kern="1200" dirty="0" smtClean="0">
                          <a:solidFill>
                            <a:srgbClr val="FF0000"/>
                          </a:solidFill>
                          <a:latin typeface="Times New Roman" pitchFamily="18" charset="0"/>
                          <a:cs typeface="Times New Roman" pitchFamily="18" charset="0"/>
                        </a:rPr>
                        <a:t>Bildirimde Bulunan Kuruluş </a:t>
                      </a:r>
                      <a:r>
                        <a:rPr lang="tr-TR" sz="1400" b="1" kern="1200" dirty="0" smtClean="0">
                          <a:solidFill>
                            <a:srgbClr val="002060"/>
                          </a:solidFill>
                          <a:latin typeface="Times New Roman" pitchFamily="18" charset="0"/>
                          <a:cs typeface="Times New Roman" pitchFamily="18" charset="0"/>
                        </a:rPr>
                        <a:t>(Mali)</a:t>
                      </a:r>
                    </a:p>
                    <a:p>
                      <a:r>
                        <a:rPr lang="tr-TR" sz="1400" b="1" kern="1200" dirty="0" smtClean="0">
                          <a:solidFill>
                            <a:srgbClr val="FF0000"/>
                          </a:solidFill>
                          <a:latin typeface="Times New Roman" pitchFamily="18" charset="0"/>
                          <a:cs typeface="Times New Roman" pitchFamily="18" charset="0"/>
                        </a:rPr>
                        <a:t>*Sosyal Güvenlik Kurumuna (SGK) ve Vergi Dairelerine Gecikmiş Borcun Bulunmaması </a:t>
                      </a:r>
                      <a:r>
                        <a:rPr lang="tr-TR" sz="1400" b="1" kern="1200" dirty="0" smtClean="0">
                          <a:solidFill>
                            <a:srgbClr val="0070C0"/>
                          </a:solidFill>
                          <a:latin typeface="Times New Roman" pitchFamily="18" charset="0"/>
                          <a:ea typeface="+mn-ea"/>
                          <a:cs typeface="Times New Roman" pitchFamily="18" charset="0"/>
                        </a:rPr>
                        <a:t>(</a:t>
                      </a:r>
                      <a:r>
                        <a:rPr lang="tr-TR" sz="1400" b="1" kern="1200" dirty="0" smtClean="0">
                          <a:solidFill>
                            <a:srgbClr val="002060"/>
                          </a:solidFill>
                          <a:latin typeface="Times New Roman" pitchFamily="18" charset="0"/>
                          <a:ea typeface="+mn-ea"/>
                          <a:cs typeface="Times New Roman" pitchFamily="18" charset="0"/>
                        </a:rPr>
                        <a:t>Mali)</a:t>
                      </a:r>
                    </a:p>
                    <a:p>
                      <a:r>
                        <a:rPr lang="tr-TR" sz="1400" b="1" kern="1200" dirty="0" smtClean="0">
                          <a:solidFill>
                            <a:srgbClr val="FF0000"/>
                          </a:solidFill>
                          <a:latin typeface="Times New Roman" pitchFamily="18" charset="0"/>
                          <a:cs typeface="Times New Roman" pitchFamily="18" charset="0"/>
                        </a:rPr>
                        <a:t>*Lisans Verme Kararı Öncesinde Sunulması    gereken Beyanlar </a:t>
                      </a:r>
                      <a:r>
                        <a:rPr lang="tr-TR" sz="1400" b="1" kern="1200" dirty="0" smtClean="0">
                          <a:solidFill>
                            <a:srgbClr val="002060"/>
                          </a:solidFill>
                          <a:latin typeface="Times New Roman" pitchFamily="18" charset="0"/>
                          <a:ea typeface="+mn-ea"/>
                          <a:cs typeface="Times New Roman" pitchFamily="18" charset="0"/>
                        </a:rPr>
                        <a:t>(Mali)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*Lisans Verme Kararı Sonrasında Ortaya Çıkan Değişikliklerin Bildirilmesi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002060"/>
                          </a:solidFill>
                          <a:latin typeface="Times New Roman" pitchFamily="18" charset="0"/>
                          <a:ea typeface="+mn-ea"/>
                          <a:cs typeface="Times New Roman" pitchFamily="18" charset="0"/>
                        </a:rPr>
                        <a:t>(Mali)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Anti-</a:t>
                      </a:r>
                      <a:r>
                        <a:rPr lang="tr-TR" sz="1400" b="1" kern="1200" baseline="0" dirty="0" smtClean="0">
                          <a:solidFill>
                            <a:srgbClr val="FF0000"/>
                          </a:solidFill>
                          <a:latin typeface="Times New Roman" pitchFamily="18" charset="0"/>
                          <a:ea typeface="+mn-ea"/>
                          <a:cs typeface="Times New Roman" pitchFamily="18" charset="0"/>
                        </a:rPr>
                        <a:t> Doping hakkında eğitim programı </a:t>
                      </a:r>
                      <a:r>
                        <a:rPr lang="tr-TR" sz="1400" b="1" kern="1200" dirty="0" smtClean="0">
                          <a:solidFill>
                            <a:srgbClr val="FF0000"/>
                          </a:solidFill>
                          <a:latin typeface="Times New Roman" pitchFamily="18" charset="0"/>
                          <a:ea typeface="+mn-ea"/>
                          <a:cs typeface="Times New Roman" pitchFamily="18" charset="0"/>
                        </a:rPr>
                        <a:t> </a:t>
                      </a:r>
                      <a:r>
                        <a:rPr lang="tr-TR" sz="1400" b="1" kern="1200" dirty="0" smtClean="0">
                          <a:solidFill>
                            <a:srgbClr val="002060"/>
                          </a:solidFill>
                          <a:latin typeface="Times New Roman" pitchFamily="18" charset="0"/>
                          <a:ea typeface="+mn-ea"/>
                          <a:cs typeface="Times New Roman" pitchFamily="18" charset="0"/>
                        </a:rPr>
                        <a:t>(Sportif) </a:t>
                      </a:r>
                      <a:r>
                        <a:rPr lang="tr-TR" sz="1400" b="1" kern="1200" dirty="0" smtClean="0">
                          <a:solidFill>
                            <a:srgbClr val="FF0000"/>
                          </a:solidFill>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baseline="0" dirty="0" smtClean="0">
                          <a:solidFill>
                            <a:srgbClr val="FF0000"/>
                          </a:solidFill>
                          <a:latin typeface="Times New Roman" pitchFamily="18" charset="0"/>
                          <a:ea typeface="+mn-ea"/>
                          <a:cs typeface="Times New Roman" pitchFamily="18" charset="0"/>
                        </a:rPr>
                        <a:t>Çocuk Koruma Politikası </a:t>
                      </a:r>
                      <a:r>
                        <a:rPr lang="tr-TR" sz="1400" b="1" kern="1200" dirty="0" smtClean="0">
                          <a:solidFill>
                            <a:srgbClr val="002060"/>
                          </a:solidFill>
                          <a:latin typeface="Times New Roman" pitchFamily="18" charset="0"/>
                          <a:ea typeface="+mn-ea"/>
                          <a:cs typeface="Times New Roman" pitchFamily="18" charset="0"/>
                        </a:rPr>
                        <a:t>(Sportif) </a:t>
                      </a:r>
                      <a:endParaRPr lang="tr-TR" sz="1400" b="1" kern="1200" dirty="0" smtClean="0">
                        <a:solidFill>
                          <a:srgbClr val="FF0000"/>
                        </a:solidFill>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b="1" kern="1200" dirty="0" smtClean="0">
                        <a:solidFill>
                          <a:srgbClr val="002060"/>
                        </a:solidFill>
                        <a:latin typeface="Times New Roman" pitchFamily="18" charset="0"/>
                        <a:ea typeface="+mn-ea"/>
                        <a:cs typeface="Times New Roman" pitchFamily="18" charset="0"/>
                      </a:endParaRPr>
                    </a:p>
                  </a:txBody>
                  <a:tcPr/>
                </a:tc>
              </a:tr>
            </a:tbl>
          </a:graphicData>
        </a:graphic>
      </p:graphicFrame>
      <p:pic>
        <p:nvPicPr>
          <p:cNvPr id="363544"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3 Resim" descr="spor-toto-super-ligi-basliyor.jpg"/>
          <p:cNvPicPr>
            <a:picLocks noChangeAspect="1"/>
          </p:cNvPicPr>
          <p:nvPr/>
        </p:nvPicPr>
        <p:blipFill>
          <a:blip r:embed="rId2"/>
          <a:srcRect/>
          <a:stretch>
            <a:fillRect/>
          </a:stretch>
        </p:blipFill>
        <p:spPr bwMode="auto">
          <a:xfrm>
            <a:off x="3357563" y="1428750"/>
            <a:ext cx="2289175" cy="2876550"/>
          </a:xfrm>
          <a:prstGeom prst="rect">
            <a:avLst/>
          </a:prstGeom>
          <a:noFill/>
          <a:ln w="9525">
            <a:noFill/>
            <a:miter lim="800000"/>
            <a:headEnd/>
            <a:tailEnd/>
          </a:ln>
        </p:spPr>
      </p:pic>
      <p:pic>
        <p:nvPicPr>
          <p:cNvPr id="364546"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
        <p:nvSpPr>
          <p:cNvPr id="364547" name="3 Dikdörtgen"/>
          <p:cNvSpPr>
            <a:spLocks noChangeArrowheads="1"/>
          </p:cNvSpPr>
          <p:nvPr/>
        </p:nvSpPr>
        <p:spPr bwMode="auto">
          <a:xfrm>
            <a:off x="2411413" y="4508500"/>
            <a:ext cx="4572000" cy="647700"/>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2011 – 2012 Sezonunda Uygulanacak Ulusal Lisans Kriterleri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214313"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SMM Tarafından denetlenmiş Mali Tablolar/ Ara Dönem Tablolar</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1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b="1" dirty="0">
              <a:solidFill>
                <a:schemeClr val="tx1">
                  <a:lumMod val="95000"/>
                  <a:lumOff val="5000"/>
                </a:schemeClr>
              </a:solidFill>
              <a:latin typeface="Times New Roman" pitchFamily="18" charset="0"/>
              <a:cs typeface="Arial" pitchFamily="34" charset="0"/>
            </a:endParaRPr>
          </a:p>
          <a:p>
            <a:pPr algn="ctr">
              <a:defRPr/>
            </a:pPr>
            <a:endParaRPr lang="tr-TR" sz="1200" dirty="0"/>
          </a:p>
        </p:txBody>
      </p:sp>
      <p:sp>
        <p:nvSpPr>
          <p:cNvPr id="10" name="9 Dikdörtgen"/>
          <p:cNvSpPr/>
          <p:nvPr/>
        </p:nvSpPr>
        <p:spPr>
          <a:xfrm>
            <a:off x="2000250" y="714375"/>
            <a:ext cx="1643063"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r>
              <a:rPr lang="tr-TR" sz="1400" b="1" dirty="0">
                <a:solidFill>
                  <a:srgbClr val="0D0D0D"/>
                </a:solidFill>
                <a:latin typeface="Times New Roman" pitchFamily="18" charset="0"/>
                <a:cs typeface="Arial" charset="0"/>
              </a:rPr>
              <a:t>Gençlik </a:t>
            </a:r>
            <a:r>
              <a:rPr lang="tr-TR" sz="1400" b="1" dirty="0">
                <a:solidFill>
                  <a:srgbClr val="0D0D0D"/>
                </a:solidFill>
                <a:latin typeface="Times New Roman" pitchFamily="18" charset="0"/>
                <a:cs typeface="Arial" charset="0"/>
              </a:rPr>
              <a:t>Geliştirme Programı</a:t>
            </a:r>
          </a:p>
          <a:p>
            <a:pPr>
              <a:defRPr/>
            </a:pPr>
            <a:endParaRPr lang="tr-TR" sz="1400" b="1" dirty="0">
              <a:solidFill>
                <a:srgbClr val="0D0D0D"/>
              </a:solidFill>
              <a:latin typeface="Times New Roman" pitchFamily="18" charset="0"/>
              <a:cs typeface="Arial" charset="0"/>
            </a:endParaRPr>
          </a:p>
          <a:p>
            <a:pPr>
              <a:defRPr/>
            </a:pPr>
            <a:r>
              <a:rPr lang="tr-TR" sz="1400" b="1" dirty="0">
                <a:solidFill>
                  <a:srgbClr val="0D0D0D"/>
                </a:solidFill>
                <a:latin typeface="Times New Roman" pitchFamily="18" charset="0"/>
                <a:cs typeface="Arial" charset="0"/>
              </a:rPr>
              <a:t>Genç Oyuncuların </a:t>
            </a:r>
            <a:r>
              <a:rPr lang="tr-TR" sz="1400" b="1" dirty="0">
                <a:solidFill>
                  <a:srgbClr val="0D0D0D"/>
                </a:solidFill>
                <a:latin typeface="Times New Roman" pitchFamily="18" charset="0"/>
                <a:cs typeface="Arial" charset="0"/>
              </a:rPr>
              <a:t>Eğitimi</a:t>
            </a:r>
          </a:p>
          <a:p>
            <a:pPr>
              <a:defRPr/>
            </a:pPr>
            <a:endParaRPr lang="tr-TR" sz="1400" b="1" dirty="0">
              <a:solidFill>
                <a:srgbClr val="0D0D0D"/>
              </a:solidFill>
              <a:latin typeface="Times New Roman" pitchFamily="18" charset="0"/>
              <a:cs typeface="Arial" charset="0"/>
            </a:endParaRPr>
          </a:p>
          <a:p>
            <a:pPr>
              <a:defRPr/>
            </a:pPr>
            <a:r>
              <a:rPr lang="tr-TR" sz="1400" b="1" dirty="0">
                <a:solidFill>
                  <a:srgbClr val="0D0D0D"/>
                </a:solidFill>
                <a:latin typeface="Times New Roman" pitchFamily="18" charset="0"/>
                <a:cs typeface="Arial" charset="0"/>
              </a:rPr>
              <a:t>Hakemlik ve Futbol Oyun </a:t>
            </a:r>
            <a:r>
              <a:rPr lang="tr-TR" sz="1400" b="1" dirty="0">
                <a:solidFill>
                  <a:srgbClr val="0D0D0D"/>
                </a:solidFill>
                <a:latin typeface="Times New Roman" pitchFamily="18" charset="0"/>
                <a:cs typeface="Arial" charset="0"/>
              </a:rPr>
              <a:t>Kuralları</a:t>
            </a: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14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defRPr/>
            </a:pPr>
            <a:endParaRPr lang="tr-TR" sz="2800" b="1" dirty="0">
              <a:solidFill>
                <a:srgbClr val="0D0D0D"/>
              </a:solidFill>
              <a:latin typeface="Times New Roman" pitchFamily="18" charset="0"/>
              <a:cs typeface="Arial" charset="0"/>
            </a:endParaRPr>
          </a:p>
          <a:p>
            <a:pPr algn="ctr">
              <a:defRPr/>
            </a:pPr>
            <a:endParaRPr lang="tr-TR" sz="1000" b="1" dirty="0">
              <a:solidFill>
                <a:srgbClr val="0D0D0D"/>
              </a:solidFill>
              <a:latin typeface="Times New Roman" pitchFamily="18" charset="0"/>
              <a:cs typeface="Arial" charset="0"/>
            </a:endParaRPr>
          </a:p>
        </p:txBody>
      </p:sp>
      <p:sp>
        <p:nvSpPr>
          <p:cNvPr id="11" name="10 Dikdörtgen"/>
          <p:cNvSpPr/>
          <p:nvPr/>
        </p:nvSpPr>
        <p:spPr>
          <a:xfrm>
            <a:off x="3786188"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Stadyum </a:t>
            </a:r>
            <a:r>
              <a:rPr lang="tr-TR" sz="1400" b="1" dirty="0">
                <a:solidFill>
                  <a:schemeClr val="tx1">
                    <a:lumMod val="95000"/>
                    <a:lumOff val="5000"/>
                  </a:schemeClr>
                </a:solidFill>
                <a:latin typeface="Times New Roman" pitchFamily="18" charset="0"/>
                <a:cs typeface="Arial" pitchFamily="34" charset="0"/>
              </a:rPr>
              <a:t>Güvenlik Talimatı</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Stadyum  Kullanım </a:t>
            </a:r>
            <a:r>
              <a:rPr lang="tr-TR" sz="1400" b="1" dirty="0">
                <a:solidFill>
                  <a:schemeClr val="tx1">
                    <a:lumMod val="95000"/>
                    <a:lumOff val="5000"/>
                  </a:schemeClr>
                </a:solidFill>
                <a:latin typeface="Times New Roman" pitchFamily="18" charset="0"/>
                <a:cs typeface="Arial" pitchFamily="34" charset="0"/>
              </a:rPr>
              <a:t>Belgesi</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en-US" sz="1400" b="1" dirty="0">
              <a:solidFill>
                <a:schemeClr val="tx1">
                  <a:lumMod val="95000"/>
                  <a:lumOff val="5000"/>
                </a:schemeClr>
              </a:solidFill>
              <a:latin typeface="Times New Roman" pitchFamily="18" charset="0"/>
              <a:cs typeface="Arial" pitchFamily="34" charset="0"/>
            </a:endParaRPr>
          </a:p>
        </p:txBody>
      </p:sp>
      <p:sp>
        <p:nvSpPr>
          <p:cNvPr id="12" name="11 Dikdörtgen"/>
          <p:cNvSpPr/>
          <p:nvPr/>
        </p:nvSpPr>
        <p:spPr>
          <a:xfrm>
            <a:off x="5572125" y="714375"/>
            <a:ext cx="1643063"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Kulüp Müdürü</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Stadyum </a:t>
            </a:r>
            <a:r>
              <a:rPr lang="tr-TR" sz="1400" b="1" dirty="0">
                <a:solidFill>
                  <a:schemeClr val="tx1">
                    <a:lumMod val="95000"/>
                    <a:lumOff val="5000"/>
                  </a:schemeClr>
                </a:solidFill>
                <a:latin typeface="Times New Roman" pitchFamily="18" charset="0"/>
                <a:cs typeface="Arial" pitchFamily="34" charset="0"/>
              </a:rPr>
              <a:t>Müdürü</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Doktor </a:t>
            </a: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Masör</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A – Takım Teknik sorumlusu</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A – Takım Teknik Sor. yardımcısı</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Gençlik Geliştirme teknik sorumlusu</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Kaleci </a:t>
            </a:r>
            <a:r>
              <a:rPr lang="tr-TR" sz="1400" b="1" dirty="0">
                <a:solidFill>
                  <a:schemeClr val="tx1">
                    <a:lumMod val="95000"/>
                    <a:lumOff val="5000"/>
                  </a:schemeClr>
                </a:solidFill>
                <a:latin typeface="Times New Roman" pitchFamily="18" charset="0"/>
                <a:cs typeface="Arial" pitchFamily="34" charset="0"/>
              </a:rPr>
              <a:t>Antrenörü</a:t>
            </a:r>
          </a:p>
          <a:p>
            <a:pPr>
              <a:defRPr/>
            </a:pPr>
            <a:endParaRPr lang="en-US"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Güvenlik sorumlusu</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Kulüp Sekreteri</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r>
              <a:rPr lang="tr-TR" sz="1400" b="1" dirty="0">
                <a:solidFill>
                  <a:schemeClr val="tx1">
                    <a:lumMod val="95000"/>
                    <a:lumOff val="5000"/>
                  </a:schemeClr>
                </a:solidFill>
                <a:latin typeface="Times New Roman" pitchFamily="18" charset="0"/>
                <a:cs typeface="Arial" pitchFamily="34" charset="0"/>
              </a:rPr>
              <a:t>Akreditasyon Sorumlusu</a:t>
            </a:r>
            <a:endParaRPr lang="tr-TR" sz="14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spcAft>
                <a:spcPts val="0"/>
              </a:spcAft>
              <a:defRPr/>
            </a:pPr>
            <a:endParaRPr lang="tr-TR" sz="2800" b="1" dirty="0">
              <a:solidFill>
                <a:schemeClr val="tx1">
                  <a:lumMod val="95000"/>
                  <a:lumOff val="5000"/>
                </a:schemeClr>
              </a:solidFill>
              <a:latin typeface="Times New Roman" pitchFamily="18" charset="0"/>
              <a:cs typeface="Arial" pitchFamily="34" charset="0"/>
            </a:endParaRPr>
          </a:p>
          <a:p>
            <a:pPr algn="ctr">
              <a:defRPr/>
            </a:pPr>
            <a:endParaRPr lang="tr-TR" sz="1000" b="1" dirty="0"/>
          </a:p>
        </p:txBody>
      </p:sp>
      <p:sp>
        <p:nvSpPr>
          <p:cNvPr id="13" name="12 Dikdörtgen"/>
          <p:cNvSpPr/>
          <p:nvPr/>
        </p:nvSpPr>
        <p:spPr>
          <a:xfrm>
            <a:off x="7358063" y="714375"/>
            <a:ext cx="1643062"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b="1" dirty="0">
                <a:solidFill>
                  <a:schemeClr val="tx1">
                    <a:lumMod val="95000"/>
                    <a:lumOff val="5000"/>
                  </a:schemeClr>
                </a:solidFill>
                <a:latin typeface="Times New Roman" pitchFamily="18" charset="0"/>
                <a:cs typeface="Arial" pitchFamily="34" charset="0"/>
              </a:rPr>
              <a:t>Sisteme Uyma Taahhütnamesi</a:t>
            </a:r>
          </a:p>
          <a:p>
            <a:pPr>
              <a:defRPr/>
            </a:pPr>
            <a:r>
              <a:rPr lang="tr-TR" sz="1400" b="1" dirty="0">
                <a:solidFill>
                  <a:schemeClr val="tx1">
                    <a:lumMod val="95000"/>
                    <a:lumOff val="5000"/>
                  </a:schemeClr>
                </a:solidFill>
                <a:latin typeface="Times New Roman" pitchFamily="18" charset="0"/>
                <a:cs typeface="Arial" pitchFamily="34" charset="0"/>
              </a:rPr>
              <a:t>Ana Statü/Tüzük</a:t>
            </a: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a:p>
            <a:pPr>
              <a:defRPr/>
            </a:pPr>
            <a:endParaRPr lang="tr-TR" sz="1400" b="1" dirty="0">
              <a:solidFill>
                <a:schemeClr val="tx1">
                  <a:lumMod val="95000"/>
                  <a:lumOff val="5000"/>
                </a:schemeClr>
              </a:solidFill>
              <a:latin typeface="Times New Roman" pitchFamily="18" charset="0"/>
              <a:cs typeface="Arial" pitchFamily="34" charset="0"/>
            </a:endParaRPr>
          </a:p>
        </p:txBody>
      </p:sp>
      <p:sp>
        <p:nvSpPr>
          <p:cNvPr id="41990" name="13 Metin kutusu"/>
          <p:cNvSpPr txBox="1">
            <a:spLocks noChangeArrowheads="1"/>
          </p:cNvSpPr>
          <p:nvPr/>
        </p:nvSpPr>
        <p:spPr bwMode="auto">
          <a:xfrm>
            <a:off x="285750" y="357188"/>
            <a:ext cx="1500188" cy="338137"/>
          </a:xfrm>
          <a:prstGeom prst="rect">
            <a:avLst/>
          </a:prstGeom>
          <a:noFill/>
          <a:ln w="9525">
            <a:noFill/>
            <a:miter lim="800000"/>
            <a:headEnd/>
            <a:tailEnd/>
          </a:ln>
        </p:spPr>
        <p:txBody>
          <a:bodyPr>
            <a:spAutoFit/>
          </a:bodyPr>
          <a:lstStyle/>
          <a:p>
            <a:r>
              <a:rPr lang="tr-TR" sz="1600" b="1">
                <a:latin typeface="Times New Roman" pitchFamily="18" charset="0"/>
                <a:cs typeface="Times New Roman" pitchFamily="18" charset="0"/>
              </a:rPr>
              <a:t>     </a:t>
            </a:r>
            <a:r>
              <a:rPr lang="tr-TR" sz="1600" b="1">
                <a:solidFill>
                  <a:srgbClr val="FF0000"/>
                </a:solidFill>
                <a:latin typeface="Times New Roman" pitchFamily="18" charset="0"/>
                <a:cs typeface="Times New Roman" pitchFamily="18" charset="0"/>
              </a:rPr>
              <a:t>MALİ</a:t>
            </a:r>
          </a:p>
        </p:txBody>
      </p:sp>
      <p:sp>
        <p:nvSpPr>
          <p:cNvPr id="41991" name="14 Metin kutusu"/>
          <p:cNvSpPr txBox="1">
            <a:spLocks noChangeArrowheads="1"/>
          </p:cNvSpPr>
          <p:nvPr/>
        </p:nvSpPr>
        <p:spPr bwMode="auto">
          <a:xfrm>
            <a:off x="2071688" y="357188"/>
            <a:ext cx="1500187"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SPORTİF</a:t>
            </a:r>
          </a:p>
        </p:txBody>
      </p:sp>
      <p:sp>
        <p:nvSpPr>
          <p:cNvPr id="41992" name="15 Metin kutusu"/>
          <p:cNvSpPr txBox="1">
            <a:spLocks noChangeArrowheads="1"/>
          </p:cNvSpPr>
          <p:nvPr/>
        </p:nvSpPr>
        <p:spPr bwMode="auto">
          <a:xfrm>
            <a:off x="3857625" y="357188"/>
            <a:ext cx="1500188" cy="369887"/>
          </a:xfrm>
          <a:prstGeom prst="rect">
            <a:avLst/>
          </a:prstGeom>
          <a:noFill/>
          <a:ln w="9525">
            <a:noFill/>
            <a:miter lim="800000"/>
            <a:headEnd/>
            <a:tailEnd/>
          </a:ln>
        </p:spPr>
        <p:txBody>
          <a:bodyPr>
            <a:spAutoFit/>
          </a:bodyPr>
          <a:lstStyle/>
          <a:p>
            <a:r>
              <a:rPr lang="tr-TR" b="1">
                <a:latin typeface="Times New Roman" pitchFamily="18" charset="0"/>
                <a:cs typeface="Times New Roman" pitchFamily="18" charset="0"/>
              </a:rPr>
              <a:t>  </a:t>
            </a:r>
            <a:r>
              <a:rPr lang="tr-TR" sz="1600" b="1">
                <a:solidFill>
                  <a:srgbClr val="FF0000"/>
                </a:solidFill>
                <a:latin typeface="Times New Roman" pitchFamily="18" charset="0"/>
                <a:cs typeface="Times New Roman" pitchFamily="18" charset="0"/>
              </a:rPr>
              <a:t>ALTYAPI</a:t>
            </a:r>
          </a:p>
        </p:txBody>
      </p:sp>
      <p:sp>
        <p:nvSpPr>
          <p:cNvPr id="41993" name="17 Metin kutusu"/>
          <p:cNvSpPr txBox="1">
            <a:spLocks noChangeArrowheads="1"/>
          </p:cNvSpPr>
          <p:nvPr/>
        </p:nvSpPr>
        <p:spPr bwMode="auto">
          <a:xfrm>
            <a:off x="7429500" y="357188"/>
            <a:ext cx="1500188"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HUKUKİ</a:t>
            </a:r>
          </a:p>
        </p:txBody>
      </p:sp>
      <p:sp>
        <p:nvSpPr>
          <p:cNvPr id="41994" name="18 Metin kutusu"/>
          <p:cNvSpPr txBox="1">
            <a:spLocks noChangeArrowheads="1"/>
          </p:cNvSpPr>
          <p:nvPr/>
        </p:nvSpPr>
        <p:spPr bwMode="auto">
          <a:xfrm>
            <a:off x="5643563" y="357188"/>
            <a:ext cx="1643062" cy="369887"/>
          </a:xfrm>
          <a:prstGeom prst="rect">
            <a:avLst/>
          </a:prstGeom>
          <a:noFill/>
          <a:ln w="9525">
            <a:noFill/>
            <a:miter lim="800000"/>
            <a:headEnd/>
            <a:tailEnd/>
          </a:ln>
        </p:spPr>
        <p:txBody>
          <a:bodyPr>
            <a:spAutoFit/>
          </a:bodyPr>
          <a:lstStyle/>
          <a:p>
            <a:r>
              <a:rPr lang="tr-TR"/>
              <a:t> </a:t>
            </a:r>
            <a:r>
              <a:rPr lang="tr-TR" sz="1600" b="1">
                <a:solidFill>
                  <a:srgbClr val="FF0000"/>
                </a:solidFill>
                <a:latin typeface="Times New Roman" pitchFamily="18" charset="0"/>
                <a:cs typeface="Times New Roman" pitchFamily="18" charset="0"/>
              </a:rPr>
              <a:t>PERSONEL</a:t>
            </a:r>
          </a:p>
        </p:txBody>
      </p:sp>
      <p:sp>
        <p:nvSpPr>
          <p:cNvPr id="365579" name="16 Metin kutusu"/>
          <p:cNvSpPr txBox="1">
            <a:spLocks noChangeArrowheads="1"/>
          </p:cNvSpPr>
          <p:nvPr/>
        </p:nvSpPr>
        <p:spPr bwMode="auto">
          <a:xfrm>
            <a:off x="1928813" y="0"/>
            <a:ext cx="5667375" cy="369888"/>
          </a:xfrm>
          <a:prstGeom prst="rect">
            <a:avLst/>
          </a:prstGeom>
          <a:noFill/>
          <a:ln w="9525">
            <a:noFill/>
            <a:miter lim="800000"/>
            <a:headEnd/>
            <a:tailEnd/>
          </a:ln>
        </p:spPr>
        <p:txBody>
          <a:bodyPr>
            <a:spAutoFit/>
          </a:bodyPr>
          <a:lstStyle/>
          <a:p>
            <a:r>
              <a:rPr lang="tr-TR" b="1" u="sng"/>
              <a:t>2011-2012 Sezonu İçin Spor Toto 2. Lig Kriterleri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p:cTn id="11" dur="500" fill="hold"/>
                                        <p:tgtEl>
                                          <p:spTgt spid="41990"/>
                                        </p:tgtEl>
                                        <p:attrNameLst>
                                          <p:attrName>ppt_w</p:attrName>
                                        </p:attrNameLst>
                                      </p:cBhvr>
                                      <p:tavLst>
                                        <p:tav tm="0">
                                          <p:val>
                                            <p:fltVal val="0"/>
                                          </p:val>
                                        </p:tav>
                                        <p:tav tm="100000">
                                          <p:val>
                                            <p:strVal val="#ppt_w"/>
                                          </p:val>
                                        </p:tav>
                                      </p:tavLst>
                                    </p:anim>
                                    <p:anim calcmode="lin" valueType="num">
                                      <p:cBhvr>
                                        <p:cTn id="12" dur="500" fill="hold"/>
                                        <p:tgtEl>
                                          <p:spTgt spid="4199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1991"/>
                                        </p:tgtEl>
                                        <p:attrNameLst>
                                          <p:attrName>style.visibility</p:attrName>
                                        </p:attrNameLst>
                                      </p:cBhvr>
                                      <p:to>
                                        <p:strVal val="visible"/>
                                      </p:to>
                                    </p:set>
                                    <p:anim calcmode="lin" valueType="num">
                                      <p:cBhvr>
                                        <p:cTn id="15" dur="500" fill="hold"/>
                                        <p:tgtEl>
                                          <p:spTgt spid="41991"/>
                                        </p:tgtEl>
                                        <p:attrNameLst>
                                          <p:attrName>ppt_w</p:attrName>
                                        </p:attrNameLst>
                                      </p:cBhvr>
                                      <p:tavLst>
                                        <p:tav tm="0">
                                          <p:val>
                                            <p:fltVal val="0"/>
                                          </p:val>
                                        </p:tav>
                                        <p:tav tm="100000">
                                          <p:val>
                                            <p:strVal val="#ppt_w"/>
                                          </p:val>
                                        </p:tav>
                                      </p:tavLst>
                                    </p:anim>
                                    <p:anim calcmode="lin" valueType="num">
                                      <p:cBhvr>
                                        <p:cTn id="16" dur="500" fill="hold"/>
                                        <p:tgtEl>
                                          <p:spTgt spid="4199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1992"/>
                                        </p:tgtEl>
                                        <p:attrNameLst>
                                          <p:attrName>style.visibility</p:attrName>
                                        </p:attrNameLst>
                                      </p:cBhvr>
                                      <p:to>
                                        <p:strVal val="visible"/>
                                      </p:to>
                                    </p:set>
                                    <p:anim calcmode="lin" valueType="num">
                                      <p:cBhvr>
                                        <p:cTn id="23" dur="500" fill="hold"/>
                                        <p:tgtEl>
                                          <p:spTgt spid="41992"/>
                                        </p:tgtEl>
                                        <p:attrNameLst>
                                          <p:attrName>ppt_w</p:attrName>
                                        </p:attrNameLst>
                                      </p:cBhvr>
                                      <p:tavLst>
                                        <p:tav tm="0">
                                          <p:val>
                                            <p:fltVal val="0"/>
                                          </p:val>
                                        </p:tav>
                                        <p:tav tm="100000">
                                          <p:val>
                                            <p:strVal val="#ppt_w"/>
                                          </p:val>
                                        </p:tav>
                                      </p:tavLst>
                                    </p:anim>
                                    <p:anim calcmode="lin" valueType="num">
                                      <p:cBhvr>
                                        <p:cTn id="24" dur="500" fill="hold"/>
                                        <p:tgtEl>
                                          <p:spTgt spid="4199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1994"/>
                                        </p:tgtEl>
                                        <p:attrNameLst>
                                          <p:attrName>style.visibility</p:attrName>
                                        </p:attrNameLst>
                                      </p:cBhvr>
                                      <p:to>
                                        <p:strVal val="visible"/>
                                      </p:to>
                                    </p:set>
                                    <p:anim calcmode="lin" valueType="num">
                                      <p:cBhvr>
                                        <p:cTn id="31" dur="500" fill="hold"/>
                                        <p:tgtEl>
                                          <p:spTgt spid="41994"/>
                                        </p:tgtEl>
                                        <p:attrNameLst>
                                          <p:attrName>ppt_w</p:attrName>
                                        </p:attrNameLst>
                                      </p:cBhvr>
                                      <p:tavLst>
                                        <p:tav tm="0">
                                          <p:val>
                                            <p:fltVal val="0"/>
                                          </p:val>
                                        </p:tav>
                                        <p:tav tm="100000">
                                          <p:val>
                                            <p:strVal val="#ppt_w"/>
                                          </p:val>
                                        </p:tav>
                                      </p:tavLst>
                                    </p:anim>
                                    <p:anim calcmode="lin" valueType="num">
                                      <p:cBhvr>
                                        <p:cTn id="32" dur="500" fill="hold"/>
                                        <p:tgtEl>
                                          <p:spTgt spid="4199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1993"/>
                                        </p:tgtEl>
                                        <p:attrNameLst>
                                          <p:attrName>style.visibility</p:attrName>
                                        </p:attrNameLst>
                                      </p:cBhvr>
                                      <p:to>
                                        <p:strVal val="visible"/>
                                      </p:to>
                                    </p:set>
                                    <p:anim calcmode="lin" valueType="num">
                                      <p:cBhvr>
                                        <p:cTn id="39" dur="500" fill="hold"/>
                                        <p:tgtEl>
                                          <p:spTgt spid="41993"/>
                                        </p:tgtEl>
                                        <p:attrNameLst>
                                          <p:attrName>ppt_w</p:attrName>
                                        </p:attrNameLst>
                                      </p:cBhvr>
                                      <p:tavLst>
                                        <p:tav tm="0">
                                          <p:val>
                                            <p:fltVal val="0"/>
                                          </p:val>
                                        </p:tav>
                                        <p:tav tm="100000">
                                          <p:val>
                                            <p:strVal val="#ppt_w"/>
                                          </p:val>
                                        </p:tav>
                                      </p:tavLst>
                                    </p:anim>
                                    <p:anim calcmode="lin" valueType="num">
                                      <p:cBhvr>
                                        <p:cTn id="40" dur="500" fill="hold"/>
                                        <p:tgtEl>
                                          <p:spTgt spid="41993"/>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41990" grpId="0"/>
      <p:bldP spid="41991" grpId="0"/>
      <p:bldP spid="41992" grpId="0"/>
      <p:bldP spid="41993" grpId="0"/>
      <p:bldP spid="419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1 Başlık"/>
          <p:cNvSpPr>
            <a:spLocks noGrp="1"/>
          </p:cNvSpPr>
          <p:nvPr>
            <p:ph type="title"/>
          </p:nvPr>
        </p:nvSpPr>
        <p:spPr>
          <a:xfrm>
            <a:off x="457200" y="274638"/>
            <a:ext cx="8229600" cy="582612"/>
          </a:xfrm>
        </p:spPr>
        <p:txBody>
          <a:bodyPr/>
          <a:lstStyle/>
          <a:p>
            <a:r>
              <a:rPr lang="tr-TR" sz="2000" b="1" smtClean="0">
                <a:solidFill>
                  <a:schemeClr val="bg1"/>
                </a:solidFill>
                <a:latin typeface="Times New Roman" pitchFamily="18" charset="0"/>
                <a:cs typeface="Times New Roman" pitchFamily="18" charset="0"/>
              </a:rPr>
              <a:t>Geçiş Süreci – Spor Toto 2.Lig</a:t>
            </a:r>
          </a:p>
        </p:txBody>
      </p:sp>
      <p:graphicFrame>
        <p:nvGraphicFramePr>
          <p:cNvPr id="9" name="8 İçerik Yer Tutucusu"/>
          <p:cNvGraphicFramePr>
            <a:graphicFrameLocks noGrp="1"/>
          </p:cNvGraphicFramePr>
          <p:nvPr>
            <p:ph idx="1"/>
          </p:nvPr>
        </p:nvGraphicFramePr>
        <p:xfrm>
          <a:off x="214313" y="1152525"/>
          <a:ext cx="8572500" cy="5348288"/>
        </p:xfrm>
        <a:graphic>
          <a:graphicData uri="http://schemas.openxmlformats.org/drawingml/2006/table">
            <a:tbl>
              <a:tblPr firstRow="1" bandRow="1">
                <a:tableStyleId>{21E4AEA4-8DFA-4A89-87EB-49C32662AFE0}</a:tableStyleId>
              </a:tblPr>
              <a:tblGrid>
                <a:gridCol w="2857524"/>
                <a:gridCol w="1571601"/>
                <a:gridCol w="4143403"/>
              </a:tblGrid>
              <a:tr h="494371">
                <a:tc>
                  <a:txBody>
                    <a:bodyPr/>
                    <a:lstStyle/>
                    <a:p>
                      <a:r>
                        <a:rPr lang="tr-TR" sz="1400" dirty="0" smtClean="0">
                          <a:latin typeface="Times New Roman" pitchFamily="18" charset="0"/>
                          <a:cs typeface="Times New Roman" pitchFamily="18" charset="0"/>
                        </a:rPr>
                        <a:t>Lisans</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Alınacak Sezon</a:t>
                      </a:r>
                      <a:endParaRPr lang="tr-TR" sz="1400" dirty="0">
                        <a:solidFill>
                          <a:schemeClr val="tx1"/>
                        </a:solidFill>
                        <a:latin typeface="Times New Roman" pitchFamily="18" charset="0"/>
                        <a:cs typeface="Times New Roman" pitchFamily="18" charset="0"/>
                      </a:endParaRPr>
                    </a:p>
                  </a:txBody>
                  <a:tcPr/>
                </a:tc>
                <a:tc>
                  <a:txBody>
                    <a:bodyPr/>
                    <a:lstStyle/>
                    <a:p>
                      <a:r>
                        <a:rPr lang="tr-TR" sz="1400" kern="1200" dirty="0" smtClean="0">
                          <a:latin typeface="Times New Roman" pitchFamily="18" charset="0"/>
                          <a:cs typeface="Times New Roman" pitchFamily="18" charset="0"/>
                        </a:rPr>
                        <a:t>İncelenecek Mali Tabloların</a:t>
                      </a:r>
                      <a:r>
                        <a:rPr lang="tr-TR" sz="1400" kern="1200" baseline="0" dirty="0" smtClean="0">
                          <a:latin typeface="Times New Roman" pitchFamily="18" charset="0"/>
                          <a:cs typeface="Times New Roman" pitchFamily="18" charset="0"/>
                        </a:rPr>
                        <a:t> Tarihi</a:t>
                      </a:r>
                      <a:endParaRPr lang="tr-TR" sz="1400" b="1" kern="1200" dirty="0" smtClean="0">
                        <a:solidFill>
                          <a:schemeClr val="tx1"/>
                        </a:solidFill>
                        <a:latin typeface="Times New Roman" pitchFamily="18" charset="0"/>
                        <a:ea typeface="+mn-ea"/>
                        <a:cs typeface="Times New Roman" pitchFamily="18" charset="0"/>
                      </a:endParaRPr>
                    </a:p>
                  </a:txBody>
                  <a:tcPr/>
                </a:tc>
                <a:tc>
                  <a:txBody>
                    <a:bodyPr/>
                    <a:lstStyle/>
                    <a:p>
                      <a:r>
                        <a:rPr lang="tr-TR" sz="1400" kern="1200" dirty="0" smtClean="0">
                          <a:latin typeface="Times New Roman" pitchFamily="18" charset="0"/>
                          <a:cs typeface="Times New Roman" pitchFamily="18" charset="0"/>
                        </a:rPr>
                        <a:t>Yeni Kriterler</a:t>
                      </a:r>
                      <a:endParaRPr lang="tr-TR" sz="1400" b="1" kern="1200" dirty="0" smtClean="0">
                        <a:solidFill>
                          <a:schemeClr val="tx1"/>
                        </a:solidFill>
                        <a:latin typeface="Times New Roman" pitchFamily="18" charset="0"/>
                        <a:ea typeface="+mn-ea"/>
                        <a:cs typeface="Times New Roman" pitchFamily="18" charset="0"/>
                      </a:endParaRPr>
                    </a:p>
                  </a:txBody>
                  <a:tcPr/>
                </a:tc>
              </a:tr>
              <a:tr h="494371">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2011-2012</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2011)</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01.01.2010 – </a:t>
                      </a:r>
                    </a:p>
                    <a:p>
                      <a:r>
                        <a:rPr lang="tr-TR" sz="1400" b="1" kern="1200" dirty="0" smtClean="0">
                          <a:solidFill>
                            <a:schemeClr val="dk1"/>
                          </a:solidFill>
                          <a:latin typeface="Times New Roman" pitchFamily="18" charset="0"/>
                          <a:ea typeface="+mn-ea"/>
                          <a:cs typeface="Times New Roman" pitchFamily="18" charset="0"/>
                        </a:rPr>
                        <a:t>31.12.2010</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200" dirty="0" smtClean="0"/>
                        <a:t> </a:t>
                      </a:r>
                      <a:r>
                        <a:rPr lang="tr-TR" sz="1400" kern="1200" dirty="0" smtClean="0">
                          <a:solidFill>
                            <a:schemeClr val="dk1"/>
                          </a:solidFill>
                          <a:latin typeface="Times New Roman" pitchFamily="18" charset="0"/>
                          <a:ea typeface="+mn-ea"/>
                          <a:cs typeface="Times New Roman" pitchFamily="18" charset="0"/>
                        </a:rPr>
                        <a:t>Mevcut Ulusal Kriterler </a:t>
                      </a:r>
                    </a:p>
                    <a:p>
                      <a:r>
                        <a:rPr lang="tr-TR" sz="1400" kern="1200" dirty="0" smtClean="0">
                          <a:solidFill>
                            <a:schemeClr val="dk1"/>
                          </a:solidFill>
                          <a:latin typeface="Times New Roman" pitchFamily="18" charset="0"/>
                          <a:ea typeface="+mn-ea"/>
                          <a:cs typeface="Times New Roman" pitchFamily="18" charset="0"/>
                        </a:rPr>
                        <a:t>EK.1</a:t>
                      </a:r>
                      <a:endParaRPr lang="tr-TR" sz="1400" kern="1200" dirty="0">
                        <a:solidFill>
                          <a:schemeClr val="dk1"/>
                        </a:solidFill>
                        <a:latin typeface="Times New Roman" pitchFamily="18" charset="0"/>
                        <a:ea typeface="+mn-ea"/>
                        <a:cs typeface="Times New Roman" pitchFamily="18" charset="0"/>
                      </a:endParaRPr>
                    </a:p>
                  </a:txBody>
                  <a:tcPr/>
                </a:tc>
              </a:tr>
              <a:tr h="1483112">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2012-2013</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2012)</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01.01.2011 – </a:t>
                      </a:r>
                    </a:p>
                    <a:p>
                      <a:r>
                        <a:rPr lang="tr-TR" sz="1400" b="1" kern="1200" dirty="0" smtClean="0">
                          <a:solidFill>
                            <a:schemeClr val="dk1"/>
                          </a:solidFill>
                          <a:latin typeface="Times New Roman" pitchFamily="18" charset="0"/>
                          <a:ea typeface="+mn-ea"/>
                          <a:cs typeface="Times New Roman" pitchFamily="18" charset="0"/>
                        </a:rPr>
                        <a:t>31.12.2011</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cs typeface="Times New Roman" pitchFamily="18" charset="0"/>
                        </a:rPr>
                        <a:t>Vergi Dairelerine ve SGK’ ya Gecikmiş Borcun Bulunmaması </a:t>
                      </a:r>
                      <a:r>
                        <a:rPr lang="tr-TR" sz="1400" b="1" kern="1200" dirty="0" smtClean="0">
                          <a:solidFill>
                            <a:srgbClr val="002060"/>
                          </a:solidFill>
                          <a:latin typeface="Times New Roman" pitchFamily="18" charset="0"/>
                          <a:ea typeface="+mn-ea"/>
                          <a:cs typeface="Times New Roman" pitchFamily="18" charset="0"/>
                        </a:rPr>
                        <a:t>(Mali)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Diğer Kulüplere Vadesi Geçmiş Borcunun Bulunmaması </a:t>
                      </a:r>
                      <a:r>
                        <a:rPr lang="tr-TR" sz="1400" b="1" kern="1200" dirty="0" smtClean="0">
                          <a:solidFill>
                            <a:srgbClr val="002060"/>
                          </a:solidFill>
                          <a:latin typeface="Times New Roman" pitchFamily="18" charset="0"/>
                          <a:ea typeface="+mn-ea"/>
                          <a:cs typeface="Times New Roman" pitchFamily="18" charset="0"/>
                        </a:rPr>
                        <a:t>(Mali)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Personele Vadesi Geçmiş Borcunun Bulunmaması  </a:t>
                      </a:r>
                      <a:r>
                        <a:rPr lang="tr-TR" sz="1400" b="1" kern="1200" dirty="0" smtClean="0">
                          <a:solidFill>
                            <a:srgbClr val="002060"/>
                          </a:solidFill>
                          <a:latin typeface="Times New Roman" pitchFamily="18" charset="0"/>
                          <a:ea typeface="+mn-ea"/>
                          <a:cs typeface="Times New Roman" pitchFamily="18" charset="0"/>
                        </a:rPr>
                        <a:t>(Mali)</a:t>
                      </a:r>
                      <a:endParaRPr lang="tr-TR" sz="1400" b="1" kern="1200" dirty="0" smtClean="0">
                        <a:solidFill>
                          <a:srgbClr val="FF0000"/>
                        </a:solidFill>
                        <a:latin typeface="Times New Roman" pitchFamily="18" charset="0"/>
                        <a:ea typeface="+mn-ea"/>
                        <a:cs typeface="Times New Roman" pitchFamily="18" charset="0"/>
                      </a:endParaRPr>
                    </a:p>
                    <a:p>
                      <a:pPr marL="0" algn="l" defTabSz="914400" rtl="0" eaLnBrk="1" latinLnBrk="0" hangingPunct="1"/>
                      <a:endParaRPr lang="tr-TR" sz="1200" b="1" kern="1200" dirty="0">
                        <a:solidFill>
                          <a:srgbClr val="0070C0"/>
                        </a:solidFill>
                        <a:latin typeface="Times New Roman" pitchFamily="18" charset="0"/>
                        <a:ea typeface="+mn-ea"/>
                        <a:cs typeface="Times New Roman" pitchFamily="18" charset="0"/>
                      </a:endParaRPr>
                    </a:p>
                  </a:txBody>
                  <a:tcPr/>
                </a:tc>
              </a:tr>
              <a:tr h="494371">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2013-2014</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2013)</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01.01.2012 – </a:t>
                      </a:r>
                    </a:p>
                    <a:p>
                      <a:r>
                        <a:rPr lang="tr-TR" sz="1400" b="1" kern="1200" dirty="0" smtClean="0">
                          <a:solidFill>
                            <a:schemeClr val="dk1"/>
                          </a:solidFill>
                          <a:latin typeface="Times New Roman" pitchFamily="18" charset="0"/>
                          <a:ea typeface="+mn-ea"/>
                          <a:cs typeface="Times New Roman" pitchFamily="18" charset="0"/>
                        </a:rPr>
                        <a:t>31.12.2012</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002060"/>
                          </a:solidFill>
                          <a:latin typeface="Times New Roman" pitchFamily="18" charset="0"/>
                          <a:ea typeface="+mn-ea"/>
                          <a:cs typeface="Times New Roman" pitchFamily="18" charset="0"/>
                        </a:rPr>
                        <a:t>Yeni</a:t>
                      </a:r>
                      <a:r>
                        <a:rPr lang="tr-TR" sz="1400" b="1" kern="1200" baseline="0" dirty="0" smtClean="0">
                          <a:solidFill>
                            <a:srgbClr val="002060"/>
                          </a:solidFill>
                          <a:latin typeface="Times New Roman" pitchFamily="18" charset="0"/>
                          <a:ea typeface="+mn-ea"/>
                          <a:cs typeface="Times New Roman" pitchFamily="18" charset="0"/>
                        </a:rPr>
                        <a:t> Kriter yoktur</a:t>
                      </a:r>
                      <a:endParaRPr lang="tr-TR" sz="1400" b="1" kern="1200" dirty="0" smtClean="0">
                        <a:solidFill>
                          <a:srgbClr val="002060"/>
                        </a:solidFill>
                        <a:latin typeface="Times New Roman" pitchFamily="18" charset="0"/>
                        <a:ea typeface="+mn-ea"/>
                        <a:cs typeface="Times New Roman" pitchFamily="18" charset="0"/>
                      </a:endParaRPr>
                    </a:p>
                  </a:txBody>
                  <a:tcPr/>
                </a:tc>
              </a:tr>
              <a:tr h="2239209">
                <a:tc>
                  <a:txBody>
                    <a:bodyPr/>
                    <a:lstStyle/>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2014-2015</a:t>
                      </a:r>
                    </a:p>
                    <a:p>
                      <a:pPr marL="0" algn="l" defTabSz="914400" rtl="0" eaLnBrk="1" latinLnBrk="0" hangingPunct="1"/>
                      <a:r>
                        <a:rPr lang="tr-TR" sz="1400" b="1" kern="1200" dirty="0" smtClean="0">
                          <a:solidFill>
                            <a:schemeClr val="dk1"/>
                          </a:solidFill>
                          <a:latin typeface="Times New Roman" pitchFamily="18" charset="0"/>
                          <a:ea typeface="+mn-ea"/>
                          <a:cs typeface="Times New Roman" pitchFamily="18" charset="0"/>
                        </a:rPr>
                        <a:t>(Başvuru Mart 2014)</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01.01.2013 – </a:t>
                      </a:r>
                    </a:p>
                    <a:p>
                      <a:r>
                        <a:rPr lang="tr-TR" sz="1400" b="1" kern="1200" dirty="0" smtClean="0">
                          <a:solidFill>
                            <a:schemeClr val="dk1"/>
                          </a:solidFill>
                          <a:latin typeface="Times New Roman" pitchFamily="18" charset="0"/>
                          <a:ea typeface="+mn-ea"/>
                          <a:cs typeface="Times New Roman" pitchFamily="18" charset="0"/>
                        </a:rPr>
                        <a:t>31.12.2013</a:t>
                      </a:r>
                      <a:endParaRPr lang="tr-TR" sz="1400" b="1" kern="1200" dirty="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Tesis Kullanım Belgesi </a:t>
                      </a:r>
                      <a:r>
                        <a:rPr lang="tr-TR" sz="1400" b="1" kern="1200" dirty="0" smtClean="0">
                          <a:solidFill>
                            <a:srgbClr val="002060"/>
                          </a:solidFill>
                          <a:latin typeface="Times New Roman" pitchFamily="18" charset="0"/>
                          <a:ea typeface="+mn-ea"/>
                          <a:cs typeface="Times New Roman" pitchFamily="18" charset="0"/>
                        </a:rPr>
                        <a:t>(Altyapı)</a:t>
                      </a:r>
                      <a:endParaRPr lang="tr-TR" sz="1400" b="1" kern="1200" baseline="0" dirty="0" smtClean="0">
                        <a:solidFill>
                          <a:srgbClr val="00206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rgbClr val="FF0000"/>
                          </a:solidFill>
                          <a:latin typeface="Times New Roman" pitchFamily="18" charset="0"/>
                          <a:ea typeface="+mn-ea"/>
                          <a:cs typeface="Times New Roman" pitchFamily="18" charset="0"/>
                        </a:rPr>
                        <a:t>Gençlik Geliştirme Programı (Detaylandırılmış) </a:t>
                      </a:r>
                      <a:r>
                        <a:rPr lang="tr-TR" sz="1400" b="1" kern="1200" baseline="0" dirty="0" smtClean="0">
                          <a:solidFill>
                            <a:srgbClr val="002060"/>
                          </a:solidFill>
                          <a:latin typeface="Times New Roman" pitchFamily="18" charset="0"/>
                          <a:ea typeface="+mn-ea"/>
                          <a:cs typeface="Times New Roman" pitchFamily="18" charset="0"/>
                        </a:rPr>
                        <a:t>(Sportif)</a:t>
                      </a:r>
                      <a:endParaRPr lang="tr-TR" sz="1400" b="1" kern="1200" dirty="0" smtClean="0">
                        <a:solidFill>
                          <a:srgbClr val="FF00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baseline="0" dirty="0" smtClean="0">
                          <a:solidFill>
                            <a:srgbClr val="FF0000"/>
                          </a:solidFill>
                          <a:latin typeface="Times New Roman" pitchFamily="18" charset="0"/>
                          <a:ea typeface="+mn-ea"/>
                          <a:cs typeface="Times New Roman" pitchFamily="18" charset="0"/>
                        </a:rPr>
                        <a:t>Oyuncuların Sağlık Muayenesi </a:t>
                      </a:r>
                      <a:r>
                        <a:rPr lang="tr-TR" sz="1400" b="1" kern="1200" baseline="0" dirty="0" smtClean="0">
                          <a:solidFill>
                            <a:srgbClr val="002060"/>
                          </a:solidFill>
                          <a:latin typeface="Times New Roman" pitchFamily="18" charset="0"/>
                          <a:ea typeface="+mn-ea"/>
                          <a:cs typeface="Times New Roman" pitchFamily="18" charset="0"/>
                        </a:rPr>
                        <a:t>Sportif)</a:t>
                      </a:r>
                      <a:endParaRPr lang="tr-TR" sz="1400" b="1" kern="1200" baseline="0" dirty="0" smtClean="0">
                        <a:solidFill>
                          <a:srgbClr val="FF00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baseline="0" dirty="0" smtClean="0">
                          <a:solidFill>
                            <a:srgbClr val="FF0000"/>
                          </a:solidFill>
                          <a:latin typeface="Times New Roman" pitchFamily="18" charset="0"/>
                          <a:ea typeface="+mn-ea"/>
                          <a:cs typeface="Times New Roman" pitchFamily="18" charset="0"/>
                        </a:rPr>
                        <a:t>Irksal eşitlik uygulaması</a:t>
                      </a:r>
                      <a:r>
                        <a:rPr lang="tr-TR" sz="1400" b="1" kern="1200" baseline="0" dirty="0" smtClean="0">
                          <a:solidFill>
                            <a:srgbClr val="002060"/>
                          </a:solidFill>
                          <a:latin typeface="Times New Roman" pitchFamily="18" charset="0"/>
                          <a:ea typeface="+mn-ea"/>
                          <a:cs typeface="Times New Roman" pitchFamily="18" charset="0"/>
                        </a:rPr>
                        <a:t> (Sportif)</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baseline="0" dirty="0" smtClean="0">
                        <a:solidFill>
                          <a:srgbClr val="00206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206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FF0000"/>
                        </a:solidFill>
                        <a:latin typeface="Times New Roman" pitchFamily="18" charset="0"/>
                        <a:ea typeface="+mn-ea"/>
                        <a:cs typeface="Times New Roman" pitchFamily="18" charset="0"/>
                      </a:endParaRPr>
                    </a:p>
                  </a:txBody>
                  <a:tcPr/>
                </a:tc>
              </a:tr>
            </a:tbl>
          </a:graphicData>
        </a:graphic>
      </p:graphicFrame>
      <p:pic>
        <p:nvPicPr>
          <p:cNvPr id="366620"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2612"/>
          </a:xfrm>
        </p:spPr>
        <p:txBody>
          <a:bodyPr/>
          <a:lstStyle/>
          <a:p>
            <a:pPr>
              <a:defRPr/>
            </a:pPr>
            <a:r>
              <a:rPr lang="tr-TR" sz="2400" b="1" kern="1200" dirty="0" smtClean="0">
                <a:solidFill>
                  <a:schemeClr val="bg1"/>
                </a:solidFill>
                <a:latin typeface="Times New Roman" pitchFamily="18" charset="0"/>
                <a:ea typeface="+mn-ea"/>
                <a:cs typeface="Times New Roman" pitchFamily="18" charset="0"/>
              </a:rPr>
              <a:t>    </a:t>
            </a:r>
            <a:r>
              <a:rPr lang="tr-TR" sz="2000" b="1" kern="1200" dirty="0" smtClean="0">
                <a:solidFill>
                  <a:schemeClr val="bg1"/>
                </a:solidFill>
                <a:latin typeface="Times New Roman" pitchFamily="18" charset="0"/>
                <a:ea typeface="+mn-ea"/>
                <a:cs typeface="Times New Roman" pitchFamily="18" charset="0"/>
              </a:rPr>
              <a:t>UEFA Kulüp Lisansı için Başvuran ve </a:t>
            </a:r>
            <a:br>
              <a:rPr lang="tr-TR" sz="2000" b="1" kern="1200" dirty="0" smtClean="0">
                <a:solidFill>
                  <a:schemeClr val="bg1"/>
                </a:solidFill>
                <a:latin typeface="Times New Roman" pitchFamily="18" charset="0"/>
                <a:ea typeface="+mn-ea"/>
                <a:cs typeface="Times New Roman" pitchFamily="18" charset="0"/>
              </a:rPr>
            </a:br>
            <a:r>
              <a:rPr lang="tr-TR" sz="2000" b="1" kern="1200" dirty="0" smtClean="0">
                <a:solidFill>
                  <a:schemeClr val="bg1"/>
                </a:solidFill>
                <a:latin typeface="Times New Roman" pitchFamily="18" charset="0"/>
                <a:ea typeface="+mn-ea"/>
                <a:cs typeface="Times New Roman" pitchFamily="18" charset="0"/>
              </a:rPr>
              <a:t>UEFA Kulüp Lisansı Alan Kulüpler</a:t>
            </a:r>
          </a:p>
        </p:txBody>
      </p:sp>
      <p:graphicFrame>
        <p:nvGraphicFramePr>
          <p:cNvPr id="4" name="3 İçerik Yer Tutucusu"/>
          <p:cNvGraphicFramePr>
            <a:graphicFrameLocks noGrp="1"/>
          </p:cNvGraphicFramePr>
          <p:nvPr>
            <p:ph idx="1"/>
          </p:nvPr>
        </p:nvGraphicFramePr>
        <p:xfrm>
          <a:off x="428625" y="1285875"/>
          <a:ext cx="8229600" cy="4937125"/>
        </p:xfrm>
        <a:graphic>
          <a:graphicData uri="http://schemas.openxmlformats.org/drawingml/2006/table">
            <a:tbl>
              <a:tblPr firstRow="1" bandRow="1">
                <a:tableStyleId>{21E4AEA4-8DFA-4A89-87EB-49C32662AFE0}</a:tableStyleId>
              </a:tblPr>
              <a:tblGrid>
                <a:gridCol w="2743200"/>
                <a:gridCol w="2743200"/>
                <a:gridCol w="2743200"/>
              </a:tblGrid>
              <a:tr h="345879">
                <a:tc>
                  <a:txBody>
                    <a:bodyPr/>
                    <a:lstStyle/>
                    <a:p>
                      <a:r>
                        <a:rPr lang="tr-TR" dirty="0" smtClean="0"/>
                        <a:t>Sezon </a:t>
                      </a:r>
                      <a:endParaRPr lang="tr-TR" dirty="0"/>
                    </a:p>
                  </a:txBody>
                  <a:tcPr>
                    <a:solidFill>
                      <a:srgbClr val="FF0000"/>
                    </a:solidFill>
                  </a:tcPr>
                </a:tc>
                <a:tc>
                  <a:txBody>
                    <a:bodyPr/>
                    <a:lstStyle/>
                    <a:p>
                      <a:r>
                        <a:rPr lang="tr-TR" dirty="0" smtClean="0"/>
                        <a:t>Lisans İçin Başvuran</a:t>
                      </a:r>
                      <a:endParaRPr lang="tr-TR" dirty="0"/>
                    </a:p>
                  </a:txBody>
                  <a:tcPr>
                    <a:solidFill>
                      <a:srgbClr val="FF0000"/>
                    </a:solidFill>
                  </a:tcPr>
                </a:tc>
                <a:tc>
                  <a:txBody>
                    <a:bodyPr/>
                    <a:lstStyle/>
                    <a:p>
                      <a:r>
                        <a:rPr lang="tr-TR" dirty="0" smtClean="0"/>
                        <a:t>Lisans Alan </a:t>
                      </a:r>
                      <a:endParaRPr lang="tr-TR" dirty="0"/>
                    </a:p>
                  </a:txBody>
                  <a:tcPr>
                    <a:solidFill>
                      <a:srgbClr val="FF0000"/>
                    </a:solidFill>
                  </a:tcPr>
                </a:tc>
              </a:tr>
              <a:tr h="3923124">
                <a:tc>
                  <a:txBody>
                    <a:bodyPr/>
                    <a:lstStyle/>
                    <a:p>
                      <a:r>
                        <a:rPr lang="tr-TR" sz="1800" kern="1200" baseline="0" dirty="0" smtClean="0">
                          <a:solidFill>
                            <a:schemeClr val="dk1"/>
                          </a:solidFill>
                          <a:latin typeface="+mn-lt"/>
                          <a:ea typeface="+mn-ea"/>
                          <a:cs typeface="+mn-cs"/>
                        </a:rPr>
                        <a:t>2004-2005 Sezonu	</a:t>
                      </a:r>
                    </a:p>
                    <a:p>
                      <a:r>
                        <a:rPr lang="tr-TR" sz="1800" kern="1200" baseline="0" dirty="0" smtClean="0">
                          <a:solidFill>
                            <a:schemeClr val="dk1"/>
                          </a:solidFill>
                          <a:latin typeface="+mn-lt"/>
                          <a:ea typeface="+mn-ea"/>
                          <a:cs typeface="+mn-cs"/>
                        </a:rPr>
                        <a:t>2005-2006 Sezonu	</a:t>
                      </a:r>
                    </a:p>
                    <a:p>
                      <a:r>
                        <a:rPr lang="tr-TR" sz="1800" kern="1200" baseline="0" dirty="0" smtClean="0">
                          <a:solidFill>
                            <a:schemeClr val="dk1"/>
                          </a:solidFill>
                          <a:latin typeface="+mn-lt"/>
                          <a:ea typeface="+mn-ea"/>
                          <a:cs typeface="+mn-cs"/>
                        </a:rPr>
                        <a:t>2006-2007 Sezonu	</a:t>
                      </a:r>
                    </a:p>
                    <a:p>
                      <a:r>
                        <a:rPr lang="tr-TR" sz="1800" kern="1200" baseline="0" dirty="0" smtClean="0">
                          <a:solidFill>
                            <a:schemeClr val="dk1"/>
                          </a:solidFill>
                          <a:latin typeface="+mn-lt"/>
                          <a:ea typeface="+mn-ea"/>
                          <a:cs typeface="+mn-cs"/>
                        </a:rPr>
                        <a:t>2007-2008 Sezonu	</a:t>
                      </a:r>
                    </a:p>
                    <a:p>
                      <a:r>
                        <a:rPr lang="tr-TR" sz="1800" kern="1200" baseline="0" dirty="0" smtClean="0">
                          <a:solidFill>
                            <a:schemeClr val="dk1"/>
                          </a:solidFill>
                          <a:latin typeface="+mn-lt"/>
                          <a:ea typeface="+mn-ea"/>
                          <a:cs typeface="+mn-cs"/>
                        </a:rPr>
                        <a:t>2008-2009 Sezonu	</a:t>
                      </a:r>
                    </a:p>
                    <a:p>
                      <a:r>
                        <a:rPr lang="tr-TR" sz="1800" kern="1200" baseline="0" dirty="0" smtClean="0">
                          <a:solidFill>
                            <a:schemeClr val="dk1"/>
                          </a:solidFill>
                          <a:latin typeface="+mn-lt"/>
                          <a:ea typeface="+mn-ea"/>
                          <a:cs typeface="+mn-cs"/>
                        </a:rPr>
                        <a:t>2009-2010 Sezonu	</a:t>
                      </a:r>
                    </a:p>
                    <a:p>
                      <a:r>
                        <a:rPr lang="tr-TR" sz="1800" kern="1200" baseline="0" dirty="0" smtClean="0">
                          <a:solidFill>
                            <a:schemeClr val="dk1"/>
                          </a:solidFill>
                          <a:latin typeface="+mn-lt"/>
                          <a:ea typeface="+mn-ea"/>
                          <a:cs typeface="+mn-cs"/>
                        </a:rPr>
                        <a:t>2010-2011 Sezonu	</a:t>
                      </a:r>
                    </a:p>
                    <a:p>
                      <a:endParaRPr lang="tr-TR" dirty="0"/>
                    </a:p>
                  </a:txBody>
                  <a:tcPr>
                    <a:solidFill>
                      <a:schemeClr val="accent5">
                        <a:lumMod val="50000"/>
                      </a:schemeClr>
                    </a:solidFill>
                  </a:tcPr>
                </a:tc>
                <a:tc>
                  <a:txBody>
                    <a:bodyPr/>
                    <a:lstStyle/>
                    <a:p>
                      <a:pPr algn="l"/>
                      <a:r>
                        <a:rPr lang="tr-TR" sz="1800" baseline="0" dirty="0" smtClean="0">
                          <a:solidFill>
                            <a:srgbClr val="000000"/>
                          </a:solidFill>
                          <a:latin typeface="Calibri"/>
                        </a:rPr>
                        <a:t>                30</a:t>
                      </a:r>
                    </a:p>
                    <a:p>
                      <a:pPr algn="ctr"/>
                      <a:r>
                        <a:rPr lang="tr-TR" sz="1800" baseline="0" dirty="0" smtClean="0">
                          <a:solidFill>
                            <a:srgbClr val="000000"/>
                          </a:solidFill>
                          <a:latin typeface="Calibri"/>
                        </a:rPr>
                        <a:t>	</a:t>
                      </a:r>
                    </a:p>
                    <a:p>
                      <a:pPr algn="ctr"/>
                      <a:r>
                        <a:rPr lang="tr-TR" sz="1800" baseline="0" dirty="0" smtClean="0">
                          <a:solidFill>
                            <a:srgbClr val="000000"/>
                          </a:solidFill>
                          <a:latin typeface="Calibri"/>
                        </a:rPr>
                        <a:t>22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25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25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24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28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29	</a:t>
                      </a:r>
                    </a:p>
                    <a:p>
                      <a:pPr algn="ctr"/>
                      <a:endParaRPr lang="tr-TR" dirty="0"/>
                    </a:p>
                  </a:txBody>
                  <a:tcPr>
                    <a:solidFill>
                      <a:schemeClr val="accent5">
                        <a:lumMod val="50000"/>
                      </a:schemeClr>
                    </a:solidFill>
                  </a:tcPr>
                </a:tc>
                <a:tc>
                  <a:txBody>
                    <a:bodyPr/>
                    <a:lstStyle/>
                    <a:p>
                      <a:pPr algn="ctr"/>
                      <a:r>
                        <a:rPr lang="tr-TR" sz="1800" baseline="0" dirty="0" smtClean="0">
                          <a:solidFill>
                            <a:srgbClr val="000000"/>
                          </a:solidFill>
                          <a:latin typeface="Calibri"/>
                        </a:rPr>
                        <a:t>7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9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11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14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7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8	</a:t>
                      </a:r>
                    </a:p>
                    <a:p>
                      <a:pPr algn="ctr"/>
                      <a:endParaRPr lang="tr-TR" sz="1800" baseline="0" dirty="0" smtClean="0">
                        <a:solidFill>
                          <a:srgbClr val="000000"/>
                        </a:solidFill>
                        <a:latin typeface="Calibri"/>
                      </a:endParaRPr>
                    </a:p>
                    <a:p>
                      <a:pPr algn="ctr"/>
                      <a:r>
                        <a:rPr lang="tr-TR" sz="1800" baseline="0" dirty="0" smtClean="0">
                          <a:solidFill>
                            <a:srgbClr val="000000"/>
                          </a:solidFill>
                          <a:latin typeface="Calibri"/>
                        </a:rPr>
                        <a:t>7	</a:t>
                      </a:r>
                    </a:p>
                    <a:p>
                      <a:pPr algn="ctr"/>
                      <a:endParaRPr lang="tr-TR" dirty="0"/>
                    </a:p>
                  </a:txBody>
                  <a:tcPr>
                    <a:solidFill>
                      <a:schemeClr val="accent5">
                        <a:lumMod val="50000"/>
                      </a:schemeClr>
                    </a:solidFill>
                  </a:tcPr>
                </a:tc>
              </a:tr>
              <a:tr h="345879">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pic>
        <p:nvPicPr>
          <p:cNvPr id="32788"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4 İçerik Yer Tutucusu" descr="tff-logo.png"/>
          <p:cNvPicPr>
            <a:picLocks noGrp="1" noChangeAspect="1"/>
          </p:cNvPicPr>
          <p:nvPr>
            <p:ph idx="1"/>
          </p:nvPr>
        </p:nvPicPr>
        <p:blipFill>
          <a:blip r:embed="rId2"/>
          <a:srcRect/>
          <a:stretch>
            <a:fillRect/>
          </a:stretch>
        </p:blipFill>
        <p:spPr>
          <a:xfrm>
            <a:off x="3071813" y="1071563"/>
            <a:ext cx="2857500" cy="3371850"/>
          </a:xfrm>
        </p:spPr>
      </p:pic>
      <p:sp>
        <p:nvSpPr>
          <p:cNvPr id="50178" name="5 Metin kutusu"/>
          <p:cNvSpPr txBox="1">
            <a:spLocks noChangeArrowheads="1"/>
          </p:cNvSpPr>
          <p:nvPr/>
        </p:nvSpPr>
        <p:spPr bwMode="auto">
          <a:xfrm>
            <a:off x="3000375" y="4500563"/>
            <a:ext cx="3429000" cy="461962"/>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      Denetim Sistemi</a:t>
            </a:r>
          </a:p>
        </p:txBody>
      </p:sp>
      <p:pic>
        <p:nvPicPr>
          <p:cNvPr id="367619"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 fill="hold"/>
                                        <p:tgtEl>
                                          <p:spTgt spid="50177"/>
                                        </p:tgtEl>
                                      </p:cBhvr>
                                      <p:by x="150000" y="150000"/>
                                    </p:animScale>
                                  </p:childTnLst>
                                </p:cTn>
                              </p:par>
                              <p:par>
                                <p:cTn id="7" presetID="6" presetClass="emph" presetSubtype="0" autoRev="1" fill="hold" grpId="0" nodeType="withEffect">
                                  <p:stCondLst>
                                    <p:cond delay="0"/>
                                  </p:stCondLst>
                                  <p:childTnLst>
                                    <p:animScale>
                                      <p:cBhvr>
                                        <p:cTn id="8" dur="500" fill="hold"/>
                                        <p:tgtEl>
                                          <p:spTgt spid="501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3 İçerik Yer Tutucusu" descr="corporate.jpg"/>
          <p:cNvPicPr>
            <a:picLocks noGrp="1" noChangeAspect="1"/>
          </p:cNvPicPr>
          <p:nvPr>
            <p:ph idx="1"/>
          </p:nvPr>
        </p:nvPicPr>
        <p:blipFill>
          <a:blip r:embed="rId2">
            <a:lum bright="66000" contrast="-36000"/>
          </a:blip>
          <a:srcRect/>
          <a:stretch>
            <a:fillRect/>
          </a:stretch>
        </p:blipFill>
        <p:spPr>
          <a:xfrm>
            <a:off x="214313" y="1214438"/>
            <a:ext cx="8572500" cy="4929187"/>
          </a:xfrm>
        </p:spPr>
      </p:pic>
      <p:sp>
        <p:nvSpPr>
          <p:cNvPr id="5" name="4 Dikdörtgen"/>
          <p:cNvSpPr/>
          <p:nvPr/>
        </p:nvSpPr>
        <p:spPr>
          <a:xfrm>
            <a:off x="500063" y="1357313"/>
            <a:ext cx="3143250" cy="1214437"/>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chemeClr val="tx1"/>
                </a:solidFill>
                <a:latin typeface="+mj-lt"/>
                <a:cs typeface="Times New Roman" pitchFamily="18" charset="0"/>
              </a:rPr>
              <a:t>Lisans </a:t>
            </a:r>
            <a:r>
              <a:rPr lang="tr-TR" sz="1600" dirty="0">
                <a:solidFill>
                  <a:schemeClr val="tx1"/>
                </a:solidFill>
                <a:latin typeface="+mj-lt"/>
                <a:cs typeface="Times New Roman" pitchFamily="18" charset="0"/>
              </a:rPr>
              <a:t>adayının mali dosyası </a:t>
            </a:r>
            <a:r>
              <a:rPr lang="tr-TR" sz="1600" dirty="0">
                <a:solidFill>
                  <a:schemeClr val="tx1"/>
                </a:solidFill>
                <a:latin typeface="+mj-lt"/>
                <a:cs typeface="Times New Roman" pitchFamily="18" charset="0"/>
              </a:rPr>
              <a:t>(denetim şirketi/YMM/SMM tarafından) denetlenecektir.</a:t>
            </a:r>
            <a:endParaRPr lang="tr-TR" sz="1600" dirty="0">
              <a:solidFill>
                <a:schemeClr val="tx1"/>
              </a:solidFill>
              <a:latin typeface="+mj-lt"/>
              <a:cs typeface="Times New Roman" pitchFamily="18" charset="0"/>
            </a:endParaRPr>
          </a:p>
        </p:txBody>
      </p:sp>
      <p:sp>
        <p:nvSpPr>
          <p:cNvPr id="6" name="5 Aşağı Ok"/>
          <p:cNvSpPr/>
          <p:nvPr/>
        </p:nvSpPr>
        <p:spPr>
          <a:xfrm>
            <a:off x="1714500" y="2571750"/>
            <a:ext cx="285750" cy="4286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68644" name="6 Dikdörtgen"/>
          <p:cNvSpPr>
            <a:spLocks noChangeArrowheads="1"/>
          </p:cNvSpPr>
          <p:nvPr/>
        </p:nvSpPr>
        <p:spPr bwMode="auto">
          <a:xfrm>
            <a:off x="3571875" y="428625"/>
            <a:ext cx="2033588" cy="400050"/>
          </a:xfrm>
          <a:prstGeom prst="rect">
            <a:avLst/>
          </a:prstGeom>
          <a:noFill/>
          <a:ln w="9525">
            <a:noFill/>
            <a:miter lim="800000"/>
            <a:headEnd/>
            <a:tailEnd/>
          </a:ln>
        </p:spPr>
        <p:txBody>
          <a:bodyPr wrap="none">
            <a:spAutoFit/>
          </a:bodyPr>
          <a:lstStyle/>
          <a:p>
            <a:r>
              <a:rPr lang="tr-TR" sz="2000" b="1" u="sng">
                <a:solidFill>
                  <a:schemeClr val="bg1"/>
                </a:solidFill>
                <a:latin typeface="Times New Roman" pitchFamily="18" charset="0"/>
                <a:ea typeface="Calibri" pitchFamily="34" charset="0"/>
                <a:cs typeface="Times New Roman" pitchFamily="18" charset="0"/>
              </a:rPr>
              <a:t>Denetim Sistemi </a:t>
            </a:r>
            <a:endParaRPr lang="tr-TR" sz="2000">
              <a:ea typeface="Calibri" pitchFamily="34" charset="0"/>
              <a:cs typeface="Times New Roman" pitchFamily="18" charset="0"/>
            </a:endParaRPr>
          </a:p>
        </p:txBody>
      </p:sp>
      <p:sp>
        <p:nvSpPr>
          <p:cNvPr id="8" name="7 Dikdörtgen"/>
          <p:cNvSpPr/>
          <p:nvPr/>
        </p:nvSpPr>
        <p:spPr>
          <a:xfrm>
            <a:off x="500063" y="3000375"/>
            <a:ext cx="3143250" cy="1214438"/>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chemeClr val="tx1"/>
                </a:solidFill>
                <a:latin typeface="+mj-lt"/>
                <a:cs typeface="Times New Roman" pitchFamily="18" charset="0"/>
              </a:rPr>
              <a:t>Lisans </a:t>
            </a:r>
            <a:r>
              <a:rPr lang="tr-TR" sz="1600" dirty="0">
                <a:solidFill>
                  <a:schemeClr val="tx1"/>
                </a:solidFill>
                <a:latin typeface="+mj-lt"/>
                <a:cs typeface="Times New Roman" pitchFamily="18" charset="0"/>
              </a:rPr>
              <a:t>adayı denetlenmiş mali dosyasını </a:t>
            </a:r>
            <a:r>
              <a:rPr lang="tr-TR" sz="1600" dirty="0">
                <a:solidFill>
                  <a:schemeClr val="tx1"/>
                </a:solidFill>
                <a:latin typeface="+mj-lt"/>
                <a:cs typeface="Times New Roman" pitchFamily="18" charset="0"/>
              </a:rPr>
              <a:t>ve Denetleme Kurulu Raporunu Türkiye </a:t>
            </a:r>
            <a:r>
              <a:rPr lang="tr-TR" sz="1600">
                <a:solidFill>
                  <a:schemeClr val="tx1"/>
                </a:solidFill>
                <a:latin typeface="+mj-lt"/>
                <a:cs typeface="Times New Roman" pitchFamily="18" charset="0"/>
              </a:rPr>
              <a:t>Futbol </a:t>
            </a:r>
            <a:r>
              <a:rPr lang="tr-TR" sz="1600">
                <a:solidFill>
                  <a:schemeClr val="tx1"/>
                </a:solidFill>
                <a:latin typeface="+mj-lt"/>
                <a:cs typeface="Times New Roman" pitchFamily="18" charset="0"/>
              </a:rPr>
              <a:t>Federasyonu’na sunacaktır.</a:t>
            </a:r>
            <a:endParaRPr lang="tr-TR" sz="1600" dirty="0">
              <a:solidFill>
                <a:schemeClr val="tx1"/>
              </a:solidFill>
              <a:latin typeface="+mj-lt"/>
              <a:cs typeface="Times New Roman" pitchFamily="18" charset="0"/>
            </a:endParaRPr>
          </a:p>
        </p:txBody>
      </p:sp>
      <p:sp>
        <p:nvSpPr>
          <p:cNvPr id="9" name="8 Aşağı Ok"/>
          <p:cNvSpPr/>
          <p:nvPr/>
        </p:nvSpPr>
        <p:spPr>
          <a:xfrm>
            <a:off x="1785938" y="4214813"/>
            <a:ext cx="285750" cy="4286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 name="9 Dikdörtgen"/>
          <p:cNvSpPr/>
          <p:nvPr/>
        </p:nvSpPr>
        <p:spPr>
          <a:xfrm>
            <a:off x="571500" y="4643438"/>
            <a:ext cx="3071813" cy="1522412"/>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chemeClr val="tx1"/>
                </a:solidFill>
                <a:latin typeface="+mj-lt"/>
                <a:cs typeface="Times New Roman" pitchFamily="18" charset="0"/>
              </a:rPr>
              <a:t>TFF’nin anlaştığı denetim </a:t>
            </a:r>
            <a:r>
              <a:rPr lang="tr-TR" sz="1600" dirty="0">
                <a:solidFill>
                  <a:schemeClr val="tx1"/>
                </a:solidFill>
                <a:latin typeface="+mj-lt"/>
                <a:cs typeface="Times New Roman" pitchFamily="18" charset="0"/>
              </a:rPr>
              <a:t>şirketi, </a:t>
            </a:r>
            <a:r>
              <a:rPr lang="tr-TR" sz="1600" dirty="0">
                <a:solidFill>
                  <a:schemeClr val="tx1"/>
                </a:solidFill>
                <a:latin typeface="+mj-lt"/>
                <a:cs typeface="Times New Roman" pitchFamily="18" charset="0"/>
              </a:rPr>
              <a:t>kulübün denetlenmiş mali </a:t>
            </a:r>
            <a:r>
              <a:rPr lang="tr-TR" sz="1600" dirty="0">
                <a:solidFill>
                  <a:schemeClr val="tx1"/>
                </a:solidFill>
                <a:latin typeface="+mj-lt"/>
                <a:cs typeface="Times New Roman" pitchFamily="18" charset="0"/>
              </a:rPr>
              <a:t>dosyasının ve Denetleme Kurulunun Raporunun incelenmesinde danışmanlık hizmeti verecektir. </a:t>
            </a:r>
            <a:endParaRPr lang="tr-TR" sz="1600" dirty="0">
              <a:solidFill>
                <a:schemeClr val="tx1"/>
              </a:solidFill>
              <a:latin typeface="+mj-lt"/>
              <a:cs typeface="Times New Roman" pitchFamily="18" charset="0"/>
            </a:endParaRPr>
          </a:p>
        </p:txBody>
      </p:sp>
      <p:sp>
        <p:nvSpPr>
          <p:cNvPr id="11" name="10 Sağ Ok"/>
          <p:cNvSpPr/>
          <p:nvPr/>
        </p:nvSpPr>
        <p:spPr>
          <a:xfrm>
            <a:off x="3643313" y="5214938"/>
            <a:ext cx="1643062" cy="2857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2" name="11 Dikdörtgen"/>
          <p:cNvSpPr/>
          <p:nvPr/>
        </p:nvSpPr>
        <p:spPr>
          <a:xfrm>
            <a:off x="5286375" y="4643438"/>
            <a:ext cx="3071813" cy="1449387"/>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chemeClr val="tx1"/>
                </a:solidFill>
                <a:latin typeface="+mj-lt"/>
                <a:cs typeface="Times New Roman" pitchFamily="18" charset="0"/>
              </a:rPr>
              <a:t>Mali kriterler uzmanı kulübün tüm mali dosya ve raporlarını inceleyecektir </a:t>
            </a:r>
            <a:r>
              <a:rPr lang="tr-TR" sz="1600" dirty="0">
                <a:solidFill>
                  <a:schemeClr val="tx1"/>
                </a:solidFill>
                <a:latin typeface="+mj-lt"/>
                <a:cs typeface="Times New Roman" pitchFamily="18" charset="0"/>
              </a:rPr>
              <a:t>. </a:t>
            </a:r>
            <a:endParaRPr lang="tr-TR" sz="1600" dirty="0">
              <a:solidFill>
                <a:schemeClr val="tx1"/>
              </a:solidFill>
              <a:latin typeface="+mj-lt"/>
              <a:cs typeface="Times New Roman" pitchFamily="18" charset="0"/>
            </a:endParaRPr>
          </a:p>
        </p:txBody>
      </p:sp>
      <p:sp>
        <p:nvSpPr>
          <p:cNvPr id="13" name="12 Yukarı Ok"/>
          <p:cNvSpPr/>
          <p:nvPr/>
        </p:nvSpPr>
        <p:spPr>
          <a:xfrm>
            <a:off x="6572250" y="2571750"/>
            <a:ext cx="285750" cy="207168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4" name="13 Dikdörtgen"/>
          <p:cNvSpPr/>
          <p:nvPr/>
        </p:nvSpPr>
        <p:spPr>
          <a:xfrm>
            <a:off x="5214938" y="1357313"/>
            <a:ext cx="3143250" cy="1214437"/>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chemeClr val="tx1"/>
                </a:solidFill>
                <a:latin typeface="+mj-lt"/>
                <a:cs typeface="Times New Roman" pitchFamily="18" charset="0"/>
              </a:rPr>
              <a:t>TFF </a:t>
            </a:r>
            <a:r>
              <a:rPr lang="tr-TR" sz="1600" dirty="0">
                <a:solidFill>
                  <a:schemeClr val="tx1"/>
                </a:solidFill>
                <a:latin typeface="+mj-lt"/>
                <a:cs typeface="Times New Roman" pitchFamily="18" charset="0"/>
              </a:rPr>
              <a:t>Kulüp Lisans Kurulu </a:t>
            </a:r>
            <a:r>
              <a:rPr lang="tr-TR" sz="1600" dirty="0">
                <a:solidFill>
                  <a:schemeClr val="tx1"/>
                </a:solidFill>
                <a:latin typeface="+mj-lt"/>
                <a:cs typeface="Times New Roman" pitchFamily="18" charset="0"/>
              </a:rPr>
              <a:t>varsa eksikliklerin tamamlanması için kulübe süre verecektir </a:t>
            </a:r>
          </a:p>
        </p:txBody>
      </p:sp>
      <p:pic>
        <p:nvPicPr>
          <p:cNvPr id="368652"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Scale>
                                      <p:cBhvr>
                                        <p:cTn id="2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
                                        </p:tgtEl>
                                        <p:attrNameLst>
                                          <p:attrName>ppt_x</p:attrName>
                                          <p:attrName>ppt_y</p:attrName>
                                        </p:attrNameLst>
                                      </p:cBhvr>
                                    </p:animMotion>
                                    <p:animEffect transition="in" filter="fade">
                                      <p:cBhvr>
                                        <p:cTn id="29" dur="1000"/>
                                        <p:tgtEl>
                                          <p:spTgt spid="10"/>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Scale>
                                      <p:cBhvr>
                                        <p:cTn id="3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gtEl>
                                        <p:attrNameLst>
                                          <p:attrName>ppt_x</p:attrName>
                                          <p:attrName>ppt_y</p:attrName>
                                        </p:attrNameLst>
                                      </p:cBhvr>
                                    </p:animMotion>
                                    <p:animEffect transition="in" filter="fade">
                                      <p:cBhvr>
                                        <p:cTn id="34" dur="1000"/>
                                        <p:tgtEl>
                                          <p:spTgt spid="11"/>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Scale>
                                      <p:cBhvr>
                                        <p:cTn id="3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
                                        </p:tgtEl>
                                        <p:attrNameLst>
                                          <p:attrName>ppt_x</p:attrName>
                                          <p:attrName>ppt_y</p:attrName>
                                        </p:attrNameLst>
                                      </p:cBhvr>
                                    </p:animMotion>
                                    <p:animEffect transition="in" filter="fade">
                                      <p:cBhvr>
                                        <p:cTn id="39" dur="1000"/>
                                        <p:tgtEl>
                                          <p:spTgt spid="12"/>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Scale>
                                      <p:cBhvr>
                                        <p:cTn id="4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
                                        </p:tgtEl>
                                        <p:attrNameLst>
                                          <p:attrName>ppt_x</p:attrName>
                                          <p:attrName>ppt_y</p:attrName>
                                        </p:attrNameLst>
                                      </p:cBhvr>
                                    </p:animMotion>
                                    <p:animEffect transition="in" filter="fade">
                                      <p:cBhvr>
                                        <p:cTn id="44" dur="1000"/>
                                        <p:tgtEl>
                                          <p:spTgt spid="13"/>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Scale>
                                      <p:cBhvr>
                                        <p:cTn id="4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4"/>
                                        </p:tgtEl>
                                        <p:attrNameLst>
                                          <p:attrName>ppt_x</p:attrName>
                                          <p:attrName>ppt_y</p:attrName>
                                        </p:attrNameLst>
                                      </p:cBhvr>
                                    </p:animMotion>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50"/>
          </a:xfrm>
        </p:spPr>
        <p:txBody>
          <a:bodyPr/>
          <a:lstStyle/>
          <a:p>
            <a:pPr>
              <a:defRPr/>
            </a:pPr>
            <a:r>
              <a:rPr lang="tr-TR" sz="2000" b="1" u="sng" kern="1200" dirty="0" smtClean="0">
                <a:solidFill>
                  <a:schemeClr val="bg1"/>
                </a:solidFill>
                <a:latin typeface="Times New Roman" pitchFamily="18" charset="0"/>
                <a:ea typeface="Calibri" pitchFamily="34" charset="0"/>
                <a:cs typeface="Times New Roman" pitchFamily="18" charset="0"/>
              </a:rPr>
              <a:t>Denetim</a:t>
            </a:r>
          </a:p>
        </p:txBody>
      </p:sp>
      <p:graphicFrame>
        <p:nvGraphicFramePr>
          <p:cNvPr id="4" name="3 İçerik Yer Tutucusu"/>
          <p:cNvGraphicFramePr>
            <a:graphicFrameLocks noGrp="1"/>
          </p:cNvGraphicFramePr>
          <p:nvPr>
            <p:ph idx="1"/>
          </p:nvPr>
        </p:nvGraphicFramePr>
        <p:xfrm>
          <a:off x="250825" y="1285875"/>
          <a:ext cx="8678863" cy="4922838"/>
        </p:xfrm>
        <a:graphic>
          <a:graphicData uri="http://schemas.openxmlformats.org/drawingml/2006/table">
            <a:tbl>
              <a:tblPr firstRow="1" bandRow="1">
                <a:tableStyleId>{21E4AEA4-8DFA-4A89-87EB-49C32662AFE0}</a:tableStyleId>
              </a:tblPr>
              <a:tblGrid>
                <a:gridCol w="1141457"/>
                <a:gridCol w="1902478"/>
                <a:gridCol w="1829306"/>
                <a:gridCol w="1902478"/>
                <a:gridCol w="1902478"/>
              </a:tblGrid>
              <a:tr h="1137827">
                <a:tc>
                  <a:txBody>
                    <a:bodyPr/>
                    <a:lstStyle/>
                    <a:p>
                      <a:endParaRPr lang="tr-TR" dirty="0"/>
                    </a:p>
                  </a:txBody>
                  <a:tcPr/>
                </a:tc>
                <a:tc>
                  <a:txBody>
                    <a:bodyPr/>
                    <a:lstStyle/>
                    <a:p>
                      <a:r>
                        <a:rPr lang="tr-TR" dirty="0" smtClean="0">
                          <a:latin typeface="Times New Roman" pitchFamily="18" charset="0"/>
                          <a:cs typeface="Times New Roman" pitchFamily="18" charset="0"/>
                        </a:rPr>
                        <a:t>   2011-2012</a:t>
                      </a:r>
                    </a:p>
                    <a:p>
                      <a:r>
                        <a:rPr lang="tr-TR" sz="1200" dirty="0" smtClean="0">
                          <a:latin typeface="Times New Roman" pitchFamily="18" charset="0"/>
                          <a:cs typeface="Times New Roman" pitchFamily="18" charset="0"/>
                        </a:rPr>
                        <a:t>Başvuru  Mart</a:t>
                      </a:r>
                      <a:r>
                        <a:rPr lang="tr-TR" sz="1200" baseline="0" dirty="0" smtClean="0">
                          <a:latin typeface="Times New Roman" pitchFamily="18" charset="0"/>
                          <a:cs typeface="Times New Roman" pitchFamily="18" charset="0"/>
                        </a:rPr>
                        <a:t> </a:t>
                      </a:r>
                      <a:r>
                        <a:rPr lang="tr-TR" sz="1200" dirty="0" smtClean="0">
                          <a:latin typeface="Times New Roman" pitchFamily="18" charset="0"/>
                          <a:cs typeface="Times New Roman" pitchFamily="18" charset="0"/>
                        </a:rPr>
                        <a:t>2011</a:t>
                      </a:r>
                    </a:p>
                    <a:p>
                      <a:endParaRPr lang="tr-TR" sz="1200" dirty="0" smtClean="0"/>
                    </a:p>
                    <a:p>
                      <a:r>
                        <a:rPr lang="tr-TR" sz="1400" dirty="0" smtClean="0">
                          <a:latin typeface="Times New Roman" pitchFamily="18" charset="0"/>
                          <a:cs typeface="Times New Roman" pitchFamily="18" charset="0"/>
                        </a:rPr>
                        <a:t>Mali</a:t>
                      </a:r>
                      <a:r>
                        <a:rPr lang="tr-TR" sz="1400" baseline="0" dirty="0" smtClean="0">
                          <a:latin typeface="Times New Roman" pitchFamily="18" charset="0"/>
                          <a:cs typeface="Times New Roman" pitchFamily="18" charset="0"/>
                        </a:rPr>
                        <a:t> Tablo Dönemi: </a:t>
                      </a:r>
                    </a:p>
                    <a:p>
                      <a:r>
                        <a:rPr lang="tr-TR" sz="1400" baseline="0" dirty="0" smtClean="0">
                          <a:latin typeface="Times New Roman" pitchFamily="18" charset="0"/>
                          <a:cs typeface="Times New Roman" pitchFamily="18" charset="0"/>
                        </a:rPr>
                        <a:t>01.01.10 – 31.12.10</a:t>
                      </a:r>
                      <a:endParaRPr lang="tr-TR" sz="1400" dirty="0">
                        <a:solidFill>
                          <a:schemeClr val="tx1"/>
                        </a:solidFill>
                        <a:latin typeface="Times New Roman" pitchFamily="18" charset="0"/>
                        <a:cs typeface="Times New Roman" pitchFamily="18" charset="0"/>
                      </a:endParaRPr>
                    </a:p>
                  </a:txBody>
                  <a:tcPr/>
                </a:tc>
                <a:tc>
                  <a:txBody>
                    <a:bodyPr/>
                    <a:lstStyle/>
                    <a:p>
                      <a:r>
                        <a:rPr lang="tr-TR" dirty="0" smtClean="0"/>
                        <a:t>  </a:t>
                      </a:r>
                      <a:r>
                        <a:rPr lang="tr-TR" sz="1800" b="1" kern="1200" dirty="0" smtClean="0">
                          <a:solidFill>
                            <a:schemeClr val="lt1"/>
                          </a:solidFill>
                          <a:latin typeface="Times New Roman" pitchFamily="18" charset="0"/>
                          <a:ea typeface="+mn-ea"/>
                          <a:cs typeface="Times New Roman" pitchFamily="18" charset="0"/>
                        </a:rPr>
                        <a:t>2012-2013</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lt1"/>
                          </a:solidFill>
                          <a:latin typeface="Times New Roman" pitchFamily="18" charset="0"/>
                          <a:ea typeface="+mn-ea"/>
                          <a:cs typeface="Times New Roman" pitchFamily="18" charset="0"/>
                        </a:rPr>
                        <a:t>Başvuru  Mart 2012</a:t>
                      </a:r>
                    </a:p>
                    <a:p>
                      <a:endParaRPr lang="tr-TR" sz="1200" kern="1200" dirty="0" smtClean="0"/>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Mali Tablo Dönemi: </a:t>
                      </a: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01.01.11 – 31.12.11</a:t>
                      </a:r>
                    </a:p>
                  </a:txBody>
                  <a:tcPr/>
                </a:tc>
                <a:tc>
                  <a:txBody>
                    <a:bodyPr/>
                    <a:lstStyle/>
                    <a:p>
                      <a:r>
                        <a:rPr lang="tr-TR" sz="1800" b="1" kern="1200" dirty="0" smtClean="0">
                          <a:solidFill>
                            <a:schemeClr val="lt1"/>
                          </a:solidFill>
                          <a:latin typeface="Times New Roman" pitchFamily="18" charset="0"/>
                          <a:ea typeface="+mn-ea"/>
                          <a:cs typeface="Times New Roman" pitchFamily="18" charset="0"/>
                        </a:rPr>
                        <a:t>  2013-2014</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lt1"/>
                          </a:solidFill>
                          <a:latin typeface="Times New Roman" pitchFamily="18" charset="0"/>
                          <a:ea typeface="+mn-ea"/>
                          <a:cs typeface="Times New Roman" pitchFamily="18" charset="0"/>
                        </a:rPr>
                        <a:t>Başvuru  Mart 2013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Mali Tablo Dönemi: </a:t>
                      </a: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01.01.12 – 31.12.12</a:t>
                      </a:r>
                    </a:p>
                  </a:txBody>
                  <a:tcPr/>
                </a:tc>
                <a:tc>
                  <a:txBody>
                    <a:bodyPr/>
                    <a:lstStyle/>
                    <a:p>
                      <a:pPr marL="0" algn="l" defTabSz="914400" rtl="0" eaLnBrk="1" latinLnBrk="0" hangingPunct="1"/>
                      <a:r>
                        <a:rPr lang="tr-TR" sz="1800" b="1" kern="1200" dirty="0" smtClean="0">
                          <a:solidFill>
                            <a:schemeClr val="lt1"/>
                          </a:solidFill>
                          <a:latin typeface="Times New Roman" pitchFamily="18" charset="0"/>
                          <a:ea typeface="+mn-ea"/>
                          <a:cs typeface="Times New Roman" pitchFamily="18" charset="0"/>
                        </a:rPr>
                        <a:t>   2014-2015</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lt1"/>
                          </a:solidFill>
                          <a:latin typeface="Times New Roman" pitchFamily="18" charset="0"/>
                          <a:ea typeface="+mn-ea"/>
                          <a:cs typeface="Times New Roman" pitchFamily="18" charset="0"/>
                        </a:rPr>
                        <a:t>Başvuru  Mart 2014</a:t>
                      </a:r>
                    </a:p>
                    <a:p>
                      <a:pPr marL="0" algn="l" defTabSz="914400" rtl="0" eaLnBrk="1" latinLnBrk="0" hangingPunct="1"/>
                      <a:endParaRPr lang="tr-TR" sz="1200" kern="1200" dirty="0" smtClean="0"/>
                    </a:p>
                    <a:p>
                      <a:r>
                        <a:rPr lang="tr-TR" sz="1400" b="1" kern="1200" dirty="0" smtClean="0">
                          <a:solidFill>
                            <a:schemeClr val="lt1"/>
                          </a:solidFill>
                          <a:latin typeface="Times New Roman" pitchFamily="18" charset="0"/>
                          <a:ea typeface="+mn-ea"/>
                          <a:cs typeface="Times New Roman" pitchFamily="18" charset="0"/>
                        </a:rPr>
                        <a:t>Mali Tablo Dönemi: </a:t>
                      </a:r>
                    </a:p>
                    <a:p>
                      <a:r>
                        <a:rPr lang="tr-TR" sz="1400" b="1" kern="1200" dirty="0" smtClean="0">
                          <a:solidFill>
                            <a:schemeClr val="lt1"/>
                          </a:solidFill>
                          <a:latin typeface="Times New Roman" pitchFamily="18" charset="0"/>
                          <a:ea typeface="+mn-ea"/>
                          <a:cs typeface="Times New Roman" pitchFamily="18" charset="0"/>
                        </a:rPr>
                        <a:t>01.01.13 – 31.12.13</a:t>
                      </a:r>
                      <a:endParaRPr lang="tr-TR" sz="1400" b="1" kern="1200" dirty="0">
                        <a:solidFill>
                          <a:schemeClr val="lt1"/>
                        </a:solidFill>
                        <a:latin typeface="Times New Roman" pitchFamily="18" charset="0"/>
                        <a:ea typeface="+mn-ea"/>
                        <a:cs typeface="Times New Roman" pitchFamily="18" charset="0"/>
                      </a:endParaRPr>
                    </a:p>
                  </a:txBody>
                  <a:tcPr/>
                </a:tc>
              </a:tr>
              <a:tr h="1347427">
                <a:tc>
                  <a:txBody>
                    <a:bodyPr/>
                    <a:lstStyle/>
                    <a:p>
                      <a:r>
                        <a:rPr lang="tr-TR" b="1" dirty="0" smtClean="0">
                          <a:latin typeface="Times New Roman" pitchFamily="18" charset="0"/>
                          <a:cs typeface="Times New Roman" pitchFamily="18" charset="0"/>
                        </a:rPr>
                        <a:t>Spor Toto Süper Lig</a:t>
                      </a:r>
                      <a:endParaRPr lang="tr-TR" b="1" dirty="0">
                        <a:latin typeface="Times New Roman" pitchFamily="18" charset="0"/>
                        <a:cs typeface="Times New Roman" pitchFamily="18" charset="0"/>
                      </a:endParaRPr>
                    </a:p>
                  </a:txBody>
                  <a:tcPr/>
                </a:tc>
                <a:tc>
                  <a:txBody>
                    <a:bodyPr/>
                    <a:lstStyle/>
                    <a:p>
                      <a:pPr algn="l"/>
                      <a:r>
                        <a:rPr lang="tr-TR" sz="1400" dirty="0" smtClean="0">
                          <a:latin typeface="Times New Roman" pitchFamily="18" charset="0"/>
                          <a:cs typeface="Times New Roman" pitchFamily="18" charset="0"/>
                        </a:rPr>
                        <a:t>Yeminli Mali </a:t>
                      </a:r>
                    </a:p>
                    <a:p>
                      <a:pPr algn="l"/>
                      <a:r>
                        <a:rPr lang="tr-TR" sz="1400" dirty="0" smtClean="0">
                          <a:latin typeface="Times New Roman" pitchFamily="18" charset="0"/>
                          <a:cs typeface="Times New Roman" pitchFamily="18" charset="0"/>
                        </a:rPr>
                        <a:t>Müşavir veya Bağımsız Denetim Şirketi</a:t>
                      </a:r>
                      <a:endParaRPr lang="tr-TR" sz="1400" b="1" dirty="0">
                        <a:latin typeface="Times New Roman" pitchFamily="18" charset="0"/>
                        <a:cs typeface="Times New Roman" pitchFamily="18" charset="0"/>
                      </a:endParaRP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Bağımsız Denetim Şirketi + Federasyonun anlaştığı Bağımsız Denetim Şirketinin danışmanlığı</a:t>
                      </a: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Bağımsız Denetim Şirketi + Federasyonun anlaştığı Bağımsız Denetim Şirketinin danışmanlığı</a:t>
                      </a: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Bağımsız Denetim Şirketi + Federasyonun anlaştığı Bağımsız Denetim Şirketinin danışmanlığı</a:t>
                      </a:r>
                    </a:p>
                  </a:txBody>
                  <a:tcPr/>
                </a:tc>
              </a:tr>
              <a:tr h="1137827">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Bank Asya      1. Lig</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Serbest Mali </a:t>
                      </a:r>
                    </a:p>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Müşavir</a:t>
                      </a: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Yeminli Mali Müşavir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latin typeface="Times New Roman" pitchFamily="18" charset="0"/>
                          <a:ea typeface="+mn-ea"/>
                          <a:cs typeface="Times New Roman" pitchFamily="18" charset="0"/>
                        </a:rPr>
                        <a:t>Bağımsız</a:t>
                      </a:r>
                      <a:r>
                        <a:rPr lang="tr-TR" sz="1400" kern="1200" baseline="0" dirty="0" smtClean="0">
                          <a:solidFill>
                            <a:schemeClr val="dk1"/>
                          </a:solidFill>
                          <a:latin typeface="Times New Roman" pitchFamily="18" charset="0"/>
                          <a:ea typeface="+mn-ea"/>
                          <a:cs typeface="Times New Roman" pitchFamily="18" charset="0"/>
                        </a:rPr>
                        <a:t> Denetim Şirketi</a:t>
                      </a:r>
                      <a:r>
                        <a:rPr lang="tr-TR" sz="1400" kern="1200" dirty="0" smtClean="0">
                          <a:solidFill>
                            <a:schemeClr val="dk1"/>
                          </a:solidFill>
                          <a:latin typeface="Times New Roman" pitchFamily="18" charset="0"/>
                          <a:ea typeface="+mn-ea"/>
                          <a:cs typeface="Times New Roman" pitchFamily="18" charset="0"/>
                        </a:rPr>
                        <a:t> + Federasyonun anlaştığı Bağımsız Denetim Şirketinin danışmanlığı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latin typeface="Times New Roman" pitchFamily="18" charset="0"/>
                          <a:ea typeface="+mn-ea"/>
                          <a:cs typeface="Times New Roman" pitchFamily="18" charset="0"/>
                        </a:rPr>
                        <a:t>Bağımsız Denetim Şirketi + Federasyonun anlaştığı Bağımsız Denetim Şirketinin danışmanlığı</a:t>
                      </a:r>
                    </a:p>
                  </a:txBody>
                  <a:tcPr/>
                </a:tc>
              </a:tr>
              <a:tr h="1234687">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Spor Toto      2. Lig</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latin typeface="Times New Roman" pitchFamily="18" charset="0"/>
                          <a:ea typeface="+mn-ea"/>
                          <a:cs typeface="Times New Roman" pitchFamily="18" charset="0"/>
                        </a:rPr>
                        <a:t>Serbest Mali Müşavir</a:t>
                      </a:r>
                    </a:p>
                    <a:p>
                      <a:pPr marL="0" algn="l" defTabSz="914400" rtl="0" eaLnBrk="1" latinLnBrk="0" hangingPunct="1"/>
                      <a:endParaRPr lang="tr-TR" sz="1400" kern="1200" dirty="0" smtClean="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Serbest Mali Müşavir</a:t>
                      </a: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Serbest Mali Müşavir</a:t>
                      </a:r>
                    </a:p>
                  </a:txBody>
                  <a:tcPr/>
                </a:tc>
                <a:tc>
                  <a:txBody>
                    <a:bodyPr/>
                    <a:lstStyle/>
                    <a:p>
                      <a:pPr marL="0" algn="l" defTabSz="914400" rtl="0" eaLnBrk="1" latinLnBrk="0" hangingPunct="1"/>
                      <a:r>
                        <a:rPr lang="tr-TR" sz="1400" kern="1200" dirty="0" smtClean="0">
                          <a:solidFill>
                            <a:schemeClr val="dk1"/>
                          </a:solidFill>
                          <a:latin typeface="Times New Roman" pitchFamily="18" charset="0"/>
                          <a:ea typeface="+mn-ea"/>
                          <a:cs typeface="Times New Roman" pitchFamily="18" charset="0"/>
                        </a:rPr>
                        <a:t>Yeminli Mali Müşavir</a:t>
                      </a:r>
                    </a:p>
                  </a:txBody>
                  <a:tcPr/>
                </a:tc>
              </a:tr>
            </a:tbl>
          </a:graphicData>
        </a:graphic>
      </p:graphicFrame>
      <p:pic>
        <p:nvPicPr>
          <p:cNvPr id="369698"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4 İçerik Yer Tutucusu" descr="tff-logo.png"/>
          <p:cNvPicPr>
            <a:picLocks noGrp="1" noChangeAspect="1"/>
          </p:cNvPicPr>
          <p:nvPr>
            <p:ph idx="1"/>
          </p:nvPr>
        </p:nvPicPr>
        <p:blipFill>
          <a:blip r:embed="rId2"/>
          <a:srcRect/>
          <a:stretch>
            <a:fillRect/>
          </a:stretch>
        </p:blipFill>
        <p:spPr>
          <a:xfrm>
            <a:off x="3071813" y="1071563"/>
            <a:ext cx="2857500" cy="3371850"/>
          </a:xfrm>
        </p:spPr>
      </p:pic>
      <p:sp>
        <p:nvSpPr>
          <p:cNvPr id="53250" name="5 Metin kutusu"/>
          <p:cNvSpPr txBox="1">
            <a:spLocks noChangeArrowheads="1"/>
          </p:cNvSpPr>
          <p:nvPr/>
        </p:nvSpPr>
        <p:spPr bwMode="auto">
          <a:xfrm>
            <a:off x="3357563" y="4500563"/>
            <a:ext cx="3429000" cy="461962"/>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     </a:t>
            </a:r>
            <a:r>
              <a:rPr lang="tr-TR" sz="2000">
                <a:latin typeface="Times New Roman" pitchFamily="18" charset="0"/>
                <a:cs typeface="Times New Roman" pitchFamily="18" charset="0"/>
              </a:rPr>
              <a:t>Ceza Sistemi</a:t>
            </a:r>
          </a:p>
        </p:txBody>
      </p:sp>
      <p:pic>
        <p:nvPicPr>
          <p:cNvPr id="370691"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500" fill="hold"/>
                                        <p:tgtEl>
                                          <p:spTgt spid="53249"/>
                                        </p:tgtEl>
                                      </p:cBhvr>
                                      <p:by x="150000" y="150000"/>
                                    </p:animScale>
                                  </p:childTnLst>
                                </p:cTn>
                              </p:par>
                              <p:par>
                                <p:cTn id="7" presetID="6" presetClass="emph" presetSubtype="0" autoRev="1" fill="hold" grpId="0" nodeType="withEffect">
                                  <p:stCondLst>
                                    <p:cond delay="0"/>
                                  </p:stCondLst>
                                  <p:childTnLst>
                                    <p:animScale>
                                      <p:cBhvr>
                                        <p:cTn id="8" dur="500" fill="hold"/>
                                        <p:tgtEl>
                                          <p:spTgt spid="532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25"/>
          </a:xfrm>
        </p:spPr>
        <p:txBody>
          <a:bodyPr/>
          <a:lstStyle/>
          <a:p>
            <a:pPr>
              <a:defRPr/>
            </a:pPr>
            <a:r>
              <a:rPr lang="tr-TR" sz="2400" b="1" u="sng" kern="1200" dirty="0" smtClean="0">
                <a:solidFill>
                  <a:schemeClr val="bg1"/>
                </a:solidFill>
                <a:latin typeface="Times New Roman" pitchFamily="18" charset="0"/>
                <a:ea typeface="Calibri" pitchFamily="34" charset="0"/>
                <a:cs typeface="Times New Roman" pitchFamily="18" charset="0"/>
              </a:rPr>
              <a:t/>
            </a:r>
            <a:br>
              <a:rPr lang="tr-TR" sz="2400" b="1" u="sng" kern="1200" dirty="0" smtClean="0">
                <a:solidFill>
                  <a:schemeClr val="bg1"/>
                </a:solidFill>
                <a:latin typeface="Times New Roman" pitchFamily="18" charset="0"/>
                <a:ea typeface="Calibri" pitchFamily="34" charset="0"/>
                <a:cs typeface="Times New Roman" pitchFamily="18" charset="0"/>
              </a:rPr>
            </a:br>
            <a:r>
              <a:rPr lang="tr-TR" sz="2400" b="1" kern="1200" dirty="0" smtClean="0">
                <a:solidFill>
                  <a:schemeClr val="bg1"/>
                </a:solidFill>
                <a:latin typeface="Times New Roman" pitchFamily="18" charset="0"/>
                <a:ea typeface="Calibri" pitchFamily="34" charset="0"/>
                <a:cs typeface="Times New Roman" pitchFamily="18" charset="0"/>
              </a:rPr>
              <a:t>             </a:t>
            </a:r>
            <a:r>
              <a:rPr lang="tr-TR" sz="2000" b="1" u="sng" kern="1200" dirty="0" smtClean="0">
                <a:solidFill>
                  <a:schemeClr val="bg1"/>
                </a:solidFill>
                <a:latin typeface="Times New Roman" pitchFamily="18" charset="0"/>
                <a:ea typeface="Calibri" pitchFamily="34" charset="0"/>
                <a:cs typeface="Times New Roman" pitchFamily="18" charset="0"/>
              </a:rPr>
              <a:t>Ulusal Kulüp Lisans için Geç Başvuru Cezası </a:t>
            </a:r>
            <a:br>
              <a:rPr lang="tr-TR" sz="2000" b="1" u="sng" kern="1200" dirty="0" smtClean="0">
                <a:solidFill>
                  <a:schemeClr val="bg1"/>
                </a:solidFill>
                <a:latin typeface="Times New Roman" pitchFamily="18" charset="0"/>
                <a:ea typeface="Calibri" pitchFamily="34" charset="0"/>
                <a:cs typeface="Times New Roman" pitchFamily="18" charset="0"/>
              </a:rPr>
            </a:br>
            <a:r>
              <a:rPr lang="tr-TR" sz="1600" b="1" u="sng" kern="1200" dirty="0" smtClean="0">
                <a:solidFill>
                  <a:schemeClr val="bg1"/>
                </a:solidFill>
                <a:latin typeface="Times New Roman" pitchFamily="18" charset="0"/>
                <a:ea typeface="Calibri" pitchFamily="34" charset="0"/>
                <a:cs typeface="Times New Roman" pitchFamily="18" charset="0"/>
              </a:rPr>
              <a:t>(01-10 Nisan arası başvurusu)</a:t>
            </a:r>
            <a:r>
              <a:rPr lang="tr-TR" sz="1600" b="1" dirty="0" smtClean="0">
                <a:latin typeface="Times New Roman" pitchFamily="18" charset="0"/>
                <a:cs typeface="Times New Roman" pitchFamily="18" charset="0"/>
              </a:rPr>
              <a:t/>
            </a:r>
            <a:br>
              <a:rPr lang="tr-TR" sz="16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a:t>
            </a:r>
            <a:endParaRPr lang="tr-TR" sz="2400" b="1" u="sng" kern="1200" dirty="0" smtClean="0">
              <a:solidFill>
                <a:schemeClr val="bg1"/>
              </a:solidFill>
              <a:latin typeface="Times New Roman" pitchFamily="18" charset="0"/>
              <a:ea typeface="Calibri" pitchFamily="34" charset="0"/>
              <a:cs typeface="Times New Roman" pitchFamily="18" charset="0"/>
            </a:endParaRPr>
          </a:p>
        </p:txBody>
      </p:sp>
      <p:graphicFrame>
        <p:nvGraphicFramePr>
          <p:cNvPr id="4" name="3 İçerik Yer Tutucusu"/>
          <p:cNvGraphicFramePr>
            <a:graphicFrameLocks noGrp="1"/>
          </p:cNvGraphicFramePr>
          <p:nvPr>
            <p:ph idx="1"/>
          </p:nvPr>
        </p:nvGraphicFramePr>
        <p:xfrm>
          <a:off x="428625" y="1285875"/>
          <a:ext cx="8429625" cy="3790950"/>
        </p:xfrm>
        <a:graphic>
          <a:graphicData uri="http://schemas.openxmlformats.org/drawingml/2006/table">
            <a:tbl>
              <a:tblPr firstRow="1" bandRow="1">
                <a:tableStyleId>{21E4AEA4-8DFA-4A89-87EB-49C32662AFE0}</a:tableStyleId>
              </a:tblPr>
              <a:tblGrid>
                <a:gridCol w="1428760"/>
                <a:gridCol w="1857388"/>
                <a:gridCol w="1714512"/>
                <a:gridCol w="1714512"/>
                <a:gridCol w="1714512"/>
              </a:tblGrid>
              <a:tr h="1340274">
                <a:tc>
                  <a:txBody>
                    <a:bodyPr/>
                    <a:lstStyle/>
                    <a:p>
                      <a:r>
                        <a:rPr lang="tr-TR" sz="1400" dirty="0" smtClean="0"/>
                        <a:t>Lisans</a:t>
                      </a:r>
                      <a:r>
                        <a:rPr lang="tr-TR" sz="1400" baseline="0" dirty="0" smtClean="0"/>
                        <a:t> Dönemi</a:t>
                      </a:r>
                      <a:endParaRPr lang="tr-TR" sz="1400" dirty="0" smtClean="0"/>
                    </a:p>
                    <a:p>
                      <a:endParaRPr lang="tr-TR" sz="1400" dirty="0" smtClean="0"/>
                    </a:p>
                    <a:p>
                      <a:r>
                        <a:rPr lang="tr-TR" sz="1400" dirty="0" smtClean="0"/>
                        <a:t>Lig</a:t>
                      </a:r>
                      <a:endParaRPr lang="tr-TR" sz="1400" dirty="0"/>
                    </a:p>
                  </a:txBody>
                  <a:tcPr/>
                </a:tc>
                <a:tc>
                  <a:txBody>
                    <a:bodyPr/>
                    <a:lstStyle/>
                    <a:p>
                      <a:pPr algn="ctr"/>
                      <a:r>
                        <a:rPr lang="tr-TR" sz="1600" dirty="0" smtClean="0">
                          <a:latin typeface="Times New Roman" pitchFamily="18" charset="0"/>
                          <a:cs typeface="Times New Roman" pitchFamily="18" charset="0"/>
                        </a:rPr>
                        <a:t>   2011-2012</a:t>
                      </a:r>
                    </a:p>
                    <a:p>
                      <a:pPr algn="ctr"/>
                      <a:r>
                        <a:rPr lang="tr-TR" sz="1200" dirty="0" smtClean="0">
                          <a:latin typeface="Times New Roman" pitchFamily="18" charset="0"/>
                          <a:cs typeface="Times New Roman" pitchFamily="18" charset="0"/>
                        </a:rPr>
                        <a:t>Başvuru  Mart</a:t>
                      </a:r>
                      <a:r>
                        <a:rPr lang="tr-TR" sz="1200" baseline="0" dirty="0" smtClean="0">
                          <a:latin typeface="Times New Roman" pitchFamily="18" charset="0"/>
                          <a:cs typeface="Times New Roman" pitchFamily="18" charset="0"/>
                        </a:rPr>
                        <a:t> </a:t>
                      </a:r>
                      <a:r>
                        <a:rPr lang="tr-TR" sz="1200" dirty="0" smtClean="0">
                          <a:latin typeface="Times New Roman" pitchFamily="18" charset="0"/>
                          <a:cs typeface="Times New Roman" pitchFamily="18" charset="0"/>
                        </a:rPr>
                        <a:t>2011</a:t>
                      </a:r>
                    </a:p>
                    <a:p>
                      <a:endParaRPr lang="tr-TR" sz="12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rPr>
                        <a:t>Mali</a:t>
                      </a:r>
                      <a:r>
                        <a:rPr lang="tr-TR" sz="1400" baseline="0" dirty="0" smtClean="0">
                          <a:latin typeface="Times New Roman" pitchFamily="18" charset="0"/>
                          <a:cs typeface="Times New Roman" pitchFamily="18" charset="0"/>
                        </a:rPr>
                        <a:t> Tablo Dönemi: </a:t>
                      </a:r>
                    </a:p>
                    <a:p>
                      <a:r>
                        <a:rPr lang="tr-TR" sz="1400" baseline="0" dirty="0" smtClean="0">
                          <a:latin typeface="Times New Roman" pitchFamily="18" charset="0"/>
                          <a:cs typeface="Times New Roman" pitchFamily="18" charset="0"/>
                        </a:rPr>
                        <a:t>01.01.10 – 31.12.10</a:t>
                      </a:r>
                      <a:endParaRPr lang="tr-TR" sz="1400" dirty="0">
                        <a:latin typeface="Times New Roman" pitchFamily="18" charset="0"/>
                        <a:cs typeface="Times New Roman" pitchFamily="18" charset="0"/>
                      </a:endParaRPr>
                    </a:p>
                  </a:txBody>
                  <a:tcPr/>
                </a:tc>
                <a:tc>
                  <a:txBody>
                    <a:bodyPr/>
                    <a:lstStyle/>
                    <a:p>
                      <a:pPr marL="0" algn="ctr" defTabSz="914400" rtl="0" eaLnBrk="1" latinLnBrk="0" hangingPunct="1"/>
                      <a:r>
                        <a:rPr lang="tr-TR" sz="1600" b="1" kern="1200" dirty="0" smtClean="0">
                          <a:solidFill>
                            <a:schemeClr val="lt1"/>
                          </a:solidFill>
                          <a:latin typeface="Times New Roman" pitchFamily="18" charset="0"/>
                          <a:ea typeface="+mn-ea"/>
                          <a:cs typeface="Times New Roman" pitchFamily="18" charset="0"/>
                        </a:rPr>
                        <a:t>  2012-2013</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lt1"/>
                          </a:solidFill>
                          <a:latin typeface="Times New Roman" pitchFamily="18" charset="0"/>
                          <a:ea typeface="+mn-ea"/>
                          <a:cs typeface="Times New Roman" pitchFamily="18" charset="0"/>
                        </a:rPr>
                        <a:t>Başvuru  Mart 2012</a:t>
                      </a:r>
                    </a:p>
                    <a:p>
                      <a:endParaRPr lang="tr-TR" sz="1200" b="1" kern="1200" dirty="0" smtClean="0">
                        <a:solidFill>
                          <a:schemeClr val="lt1"/>
                        </a:solidFill>
                        <a:latin typeface="Times New Roman" pitchFamily="18" charset="0"/>
                        <a:ea typeface="+mn-ea"/>
                        <a:cs typeface="Times New Roman" pitchFamily="18" charset="0"/>
                      </a:endParaRP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Mali Tablo Dönemi: </a:t>
                      </a: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01.01.11 – 31.12.11</a:t>
                      </a:r>
                    </a:p>
                    <a:p>
                      <a:endParaRPr lang="tr-TR" sz="1200" dirty="0">
                        <a:latin typeface="Times New Roman" pitchFamily="18" charset="0"/>
                        <a:cs typeface="Times New Roman" pitchFamily="18" charset="0"/>
                      </a:endParaRPr>
                    </a:p>
                  </a:txBody>
                  <a:tcPr/>
                </a:tc>
                <a:tc>
                  <a:txBody>
                    <a:bodyPr/>
                    <a:lstStyle/>
                    <a:p>
                      <a:pPr algn="ctr"/>
                      <a:r>
                        <a:rPr lang="tr-TR" sz="1200" dirty="0" smtClean="0">
                          <a:latin typeface="Times New Roman" pitchFamily="18" charset="0"/>
                          <a:cs typeface="Times New Roman" pitchFamily="18" charset="0"/>
                        </a:rPr>
                        <a:t>  </a:t>
                      </a:r>
                      <a:r>
                        <a:rPr lang="tr-TR" sz="1600" b="1" kern="1200" dirty="0" smtClean="0">
                          <a:solidFill>
                            <a:schemeClr val="lt1"/>
                          </a:solidFill>
                          <a:latin typeface="Times New Roman" pitchFamily="18" charset="0"/>
                          <a:ea typeface="+mn-ea"/>
                          <a:cs typeface="Times New Roman" pitchFamily="18" charset="0"/>
                        </a:rPr>
                        <a:t>2013-2014</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lt1"/>
                          </a:solidFill>
                          <a:latin typeface="Times New Roman" pitchFamily="18" charset="0"/>
                          <a:ea typeface="+mn-ea"/>
                          <a:cs typeface="Times New Roman" pitchFamily="18" charset="0"/>
                        </a:rPr>
                        <a:t>Başvuru  Mart 2013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lt1"/>
                        </a:solidFill>
                        <a:latin typeface="Times New Roman" pitchFamily="18" charset="0"/>
                        <a:ea typeface="+mn-ea"/>
                        <a:cs typeface="Times New Roman" pitchFamily="18" charset="0"/>
                      </a:endParaRP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Mali Tablo Dönemi: </a:t>
                      </a: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01.01.12 – 31.12.12</a:t>
                      </a:r>
                    </a:p>
                    <a:p>
                      <a:endParaRPr lang="tr-TR" sz="1200" dirty="0">
                        <a:latin typeface="Times New Roman" pitchFamily="18" charset="0"/>
                        <a:cs typeface="Times New Roman" pitchFamily="18" charset="0"/>
                      </a:endParaRPr>
                    </a:p>
                  </a:txBody>
                  <a:tcPr/>
                </a:tc>
                <a:tc>
                  <a:txBody>
                    <a:bodyPr/>
                    <a:lstStyle/>
                    <a:p>
                      <a:pPr algn="ctr"/>
                      <a:r>
                        <a:rPr lang="tr-TR" sz="1200" dirty="0" smtClean="0">
                          <a:latin typeface="Times New Roman" pitchFamily="18" charset="0"/>
                          <a:cs typeface="Times New Roman" pitchFamily="18" charset="0"/>
                        </a:rPr>
                        <a:t>   </a:t>
                      </a:r>
                      <a:r>
                        <a:rPr lang="tr-TR" sz="1600" b="1" kern="1200" dirty="0" smtClean="0">
                          <a:solidFill>
                            <a:schemeClr val="lt1"/>
                          </a:solidFill>
                          <a:latin typeface="Times New Roman" pitchFamily="18" charset="0"/>
                          <a:ea typeface="+mn-ea"/>
                          <a:cs typeface="Times New Roman" pitchFamily="18" charset="0"/>
                        </a:rPr>
                        <a:t>2014-2015</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lt1"/>
                          </a:solidFill>
                          <a:latin typeface="Times New Roman" pitchFamily="18" charset="0"/>
                          <a:ea typeface="+mn-ea"/>
                          <a:cs typeface="Times New Roman" pitchFamily="18" charset="0"/>
                        </a:rPr>
                        <a:t>Başvuru  Mart 2014</a:t>
                      </a:r>
                    </a:p>
                    <a:p>
                      <a:pPr marL="0" algn="l" defTabSz="914400" rtl="0" eaLnBrk="1" latinLnBrk="0" hangingPunct="1"/>
                      <a:endParaRPr lang="tr-TR" sz="1200" b="1" kern="1200" dirty="0" smtClean="0">
                        <a:solidFill>
                          <a:schemeClr val="lt1"/>
                        </a:solidFill>
                        <a:latin typeface="Times New Roman" pitchFamily="18" charset="0"/>
                        <a:ea typeface="+mn-ea"/>
                        <a:cs typeface="Times New Roman" pitchFamily="18" charset="0"/>
                      </a:endParaRP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Mali Tablo Dönemi: </a:t>
                      </a:r>
                    </a:p>
                    <a:p>
                      <a:pPr marL="0" algn="l" defTabSz="914400" rtl="0" eaLnBrk="1" latinLnBrk="0" hangingPunct="1"/>
                      <a:r>
                        <a:rPr lang="tr-TR" sz="1400" b="1" kern="1200" dirty="0" smtClean="0">
                          <a:solidFill>
                            <a:schemeClr val="lt1"/>
                          </a:solidFill>
                          <a:latin typeface="Times New Roman" pitchFamily="18" charset="0"/>
                          <a:ea typeface="+mn-ea"/>
                          <a:cs typeface="Times New Roman" pitchFamily="18" charset="0"/>
                        </a:rPr>
                        <a:t>01.01.13 – 31.12.13</a:t>
                      </a:r>
                      <a:endParaRPr lang="tr-TR" sz="1400" b="1" kern="1200" dirty="0">
                        <a:solidFill>
                          <a:schemeClr val="lt1"/>
                        </a:solidFill>
                        <a:latin typeface="Times New Roman" pitchFamily="18" charset="0"/>
                        <a:ea typeface="+mn-ea"/>
                        <a:cs typeface="Times New Roman" pitchFamily="18" charset="0"/>
                      </a:endParaRPr>
                    </a:p>
                  </a:txBody>
                  <a:tcPr/>
                </a:tc>
              </a:tr>
              <a:tr h="816774">
                <a:tc>
                  <a:txBody>
                    <a:bodyPr/>
                    <a:lstStyle/>
                    <a:p>
                      <a:r>
                        <a:rPr lang="tr-TR" b="1" dirty="0" smtClean="0">
                          <a:latin typeface="Times New Roman" pitchFamily="18" charset="0"/>
                          <a:cs typeface="Times New Roman" pitchFamily="18" charset="0"/>
                        </a:rPr>
                        <a:t>Spor Toto Süper Lig</a:t>
                      </a:r>
                      <a:endParaRPr lang="tr-TR" b="1"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25.000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50.000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75.000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100.000 TL</a:t>
                      </a:r>
                      <a:endParaRPr lang="tr-TR" sz="1600" dirty="0">
                        <a:latin typeface="Times New Roman" pitchFamily="18" charset="0"/>
                        <a:cs typeface="Times New Roman" pitchFamily="18" charset="0"/>
                      </a:endParaRPr>
                    </a:p>
                  </a:txBody>
                  <a:tcPr/>
                </a:tc>
              </a:tr>
              <a:tr h="816774">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Bank Asya  1.Lig</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r>
                        <a:rPr lang="tr-TR" sz="1600" dirty="0" smtClean="0">
                          <a:latin typeface="Times New Roman" pitchFamily="18" charset="0"/>
                          <a:cs typeface="Times New Roman" pitchFamily="18" charset="0"/>
                        </a:rPr>
                        <a:t>10.000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20.000 TL</a:t>
                      </a:r>
                    </a:p>
                    <a:p>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30.000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40.000 TL</a:t>
                      </a:r>
                    </a:p>
                    <a:p>
                      <a:endParaRPr lang="tr-TR" sz="1600" dirty="0">
                        <a:latin typeface="Times New Roman" pitchFamily="18" charset="0"/>
                        <a:cs typeface="Times New Roman" pitchFamily="18" charset="0"/>
                      </a:endParaRPr>
                    </a:p>
                  </a:txBody>
                  <a:tcPr/>
                </a:tc>
              </a:tr>
              <a:tr h="816774">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Spor Toto   2.Lig </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r>
                        <a:rPr lang="tr-TR" sz="1600" dirty="0" smtClean="0">
                          <a:latin typeface="Times New Roman" pitchFamily="18" charset="0"/>
                          <a:cs typeface="Times New Roman" pitchFamily="18" charset="0"/>
                        </a:rPr>
                        <a:t>5.000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10.000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15.000</a:t>
                      </a:r>
                      <a:r>
                        <a:rPr lang="tr-TR" sz="1600" baseline="0" dirty="0" smtClean="0">
                          <a:latin typeface="Times New Roman" pitchFamily="18" charset="0"/>
                          <a:cs typeface="Times New Roman" pitchFamily="18" charset="0"/>
                        </a:rPr>
                        <a:t> TL </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 20.000 TL</a:t>
                      </a:r>
                    </a:p>
                    <a:p>
                      <a:endParaRPr lang="tr-TR" sz="1600" dirty="0">
                        <a:latin typeface="Times New Roman" pitchFamily="18" charset="0"/>
                        <a:cs typeface="Times New Roman" pitchFamily="18" charset="0"/>
                      </a:endParaRPr>
                    </a:p>
                  </a:txBody>
                  <a:tcPr/>
                </a:tc>
              </a:tr>
            </a:tbl>
          </a:graphicData>
        </a:graphic>
      </p:graphicFrame>
      <p:sp>
        <p:nvSpPr>
          <p:cNvPr id="371746" name="4 Metin kutusu"/>
          <p:cNvSpPr txBox="1">
            <a:spLocks noChangeArrowheads="1"/>
          </p:cNvSpPr>
          <p:nvPr/>
        </p:nvSpPr>
        <p:spPr bwMode="auto">
          <a:xfrm>
            <a:off x="1643063" y="1143000"/>
            <a:ext cx="5857875" cy="461963"/>
          </a:xfrm>
          <a:prstGeom prst="rect">
            <a:avLst/>
          </a:prstGeom>
          <a:noFill/>
          <a:ln w="9525">
            <a:noFill/>
            <a:miter lim="800000"/>
            <a:headEnd/>
            <a:tailEnd/>
          </a:ln>
        </p:spPr>
        <p:txBody>
          <a:bodyPr>
            <a:spAutoFit/>
          </a:bodyPr>
          <a:lstStyle/>
          <a:p>
            <a:r>
              <a:rPr lang="tr-TR"/>
              <a:t>	</a:t>
            </a:r>
            <a:endParaRPr lang="tr-TR" sz="2400" b="1">
              <a:latin typeface="Times New Roman" pitchFamily="18" charset="0"/>
              <a:cs typeface="Times New Roman" pitchFamily="18" charset="0"/>
            </a:endParaRPr>
          </a:p>
        </p:txBody>
      </p:sp>
      <p:pic>
        <p:nvPicPr>
          <p:cNvPr id="371747"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25"/>
          </a:xfrm>
        </p:spPr>
        <p:txBody>
          <a:bodyPr/>
          <a:lstStyle/>
          <a:p>
            <a:pPr>
              <a:defRPr/>
            </a:pPr>
            <a:r>
              <a:rPr lang="tr-TR" sz="2400" b="1" u="sng" kern="1200" dirty="0" smtClean="0">
                <a:solidFill>
                  <a:schemeClr val="bg1"/>
                </a:solidFill>
                <a:latin typeface="Times New Roman" pitchFamily="18" charset="0"/>
                <a:ea typeface="Calibri" pitchFamily="34" charset="0"/>
                <a:cs typeface="Times New Roman" pitchFamily="18" charset="0"/>
              </a:rPr>
              <a:t/>
            </a:r>
            <a:br>
              <a:rPr lang="tr-TR" sz="2400" b="1" u="sng" kern="1200" dirty="0" smtClean="0">
                <a:solidFill>
                  <a:schemeClr val="bg1"/>
                </a:solidFill>
                <a:latin typeface="Times New Roman" pitchFamily="18" charset="0"/>
                <a:ea typeface="Calibri" pitchFamily="34" charset="0"/>
                <a:cs typeface="Times New Roman" pitchFamily="18" charset="0"/>
              </a:rPr>
            </a:br>
            <a:r>
              <a:rPr lang="tr-TR" sz="2000" b="1" u="sng" kern="1200" dirty="0" smtClean="0">
                <a:solidFill>
                  <a:schemeClr val="bg1"/>
                </a:solidFill>
                <a:latin typeface="Times New Roman" pitchFamily="18" charset="0"/>
                <a:ea typeface="Calibri" pitchFamily="34" charset="0"/>
                <a:cs typeface="Times New Roman" pitchFamily="18" charset="0"/>
              </a:rPr>
              <a:t>Ulusal Kulüp Lisans için Başvurmama Cezası</a:t>
            </a:r>
            <a:r>
              <a:rPr lang="tr-TR" sz="2000" b="1" dirty="0" smtClean="0">
                <a:latin typeface="Times New Roman" pitchFamily="18" charset="0"/>
                <a:cs typeface="Times New Roman" pitchFamily="18" charset="0"/>
              </a:rPr>
              <a:t/>
            </a:r>
            <a:br>
              <a:rPr lang="tr-TR" sz="2000" b="1" dirty="0" smtClean="0">
                <a:latin typeface="Times New Roman" pitchFamily="18" charset="0"/>
                <a:cs typeface="Times New Roman" pitchFamily="18" charset="0"/>
              </a:rPr>
            </a:br>
            <a:endParaRPr lang="tr-TR" sz="2000" b="1" u="sng" kern="1200" dirty="0" smtClean="0">
              <a:solidFill>
                <a:schemeClr val="bg1"/>
              </a:solidFill>
              <a:latin typeface="Times New Roman" pitchFamily="18" charset="0"/>
              <a:ea typeface="Calibri" pitchFamily="34" charset="0"/>
              <a:cs typeface="Times New Roman" pitchFamily="18" charset="0"/>
            </a:endParaRPr>
          </a:p>
        </p:txBody>
      </p:sp>
      <p:graphicFrame>
        <p:nvGraphicFramePr>
          <p:cNvPr id="4" name="3 İçerik Yer Tutucusu"/>
          <p:cNvGraphicFramePr>
            <a:graphicFrameLocks noGrp="1"/>
          </p:cNvGraphicFramePr>
          <p:nvPr>
            <p:ph idx="1"/>
          </p:nvPr>
        </p:nvGraphicFramePr>
        <p:xfrm>
          <a:off x="428625" y="1428750"/>
          <a:ext cx="8286750" cy="2752725"/>
        </p:xfrm>
        <a:graphic>
          <a:graphicData uri="http://schemas.openxmlformats.org/drawingml/2006/table">
            <a:tbl>
              <a:tblPr firstRow="1" bandRow="1">
                <a:tableStyleId>{21E4AEA4-8DFA-4A89-87EB-49C32662AFE0}</a:tableStyleId>
              </a:tblPr>
              <a:tblGrid>
                <a:gridCol w="1560377"/>
                <a:gridCol w="1560377"/>
                <a:gridCol w="1746635"/>
                <a:gridCol w="1746635"/>
                <a:gridCol w="1672784"/>
              </a:tblGrid>
              <a:tr h="537655">
                <a:tc>
                  <a:txBody>
                    <a:bodyPr/>
                    <a:lstStyle/>
                    <a:p>
                      <a:pPr algn="ctr"/>
                      <a:r>
                        <a:rPr lang="tr-TR" sz="1600" dirty="0" smtClean="0">
                          <a:latin typeface="Times New Roman" pitchFamily="18" charset="0"/>
                          <a:cs typeface="Times New Roman" pitchFamily="18" charset="0"/>
                        </a:rPr>
                        <a:t>                 Sezon</a:t>
                      </a:r>
                    </a:p>
                    <a:p>
                      <a:pPr algn="l"/>
                      <a:r>
                        <a:rPr lang="tr-TR" sz="1600" dirty="0" smtClean="0">
                          <a:latin typeface="Times New Roman" pitchFamily="18" charset="0"/>
                          <a:cs typeface="Times New Roman" pitchFamily="18" charset="0"/>
                        </a:rPr>
                        <a:t>Lig</a:t>
                      </a:r>
                      <a:endParaRPr lang="tr-TR" sz="1600" dirty="0">
                        <a:latin typeface="Times New Roman" pitchFamily="18" charset="0"/>
                        <a:cs typeface="Times New Roman" pitchFamily="18" charset="0"/>
                      </a:endParaRPr>
                    </a:p>
                  </a:txBody>
                  <a:tcPr/>
                </a:tc>
                <a:tc>
                  <a:txBody>
                    <a:bodyPr/>
                    <a:lstStyle/>
                    <a:p>
                      <a:pPr marL="0" algn="ctr" defTabSz="914400" rtl="0" eaLnBrk="1" latinLnBrk="0" hangingPunct="1"/>
                      <a:r>
                        <a:rPr lang="tr-TR" sz="1600" b="1" kern="1200" dirty="0" smtClean="0">
                          <a:solidFill>
                            <a:schemeClr val="lt1"/>
                          </a:solidFill>
                          <a:latin typeface="Times New Roman" pitchFamily="18" charset="0"/>
                          <a:ea typeface="+mn-ea"/>
                          <a:cs typeface="Times New Roman" pitchFamily="18" charset="0"/>
                        </a:rPr>
                        <a:t>2011-2012</a:t>
                      </a:r>
                      <a:endParaRPr lang="tr-TR" sz="1600" b="1" kern="1200" dirty="0">
                        <a:solidFill>
                          <a:schemeClr val="lt1"/>
                        </a:solidFill>
                        <a:latin typeface="Times New Roman" pitchFamily="18" charset="0"/>
                        <a:ea typeface="+mn-ea"/>
                        <a:cs typeface="Times New Roman" pitchFamily="18" charset="0"/>
                      </a:endParaRPr>
                    </a:p>
                  </a:txBody>
                  <a:tcPr/>
                </a:tc>
                <a:tc>
                  <a:txBody>
                    <a:bodyPr/>
                    <a:lstStyle/>
                    <a:p>
                      <a:pPr algn="ctr"/>
                      <a:r>
                        <a:rPr lang="tr-TR" sz="1600" dirty="0" smtClean="0">
                          <a:latin typeface="Times New Roman" pitchFamily="18" charset="0"/>
                          <a:cs typeface="Times New Roman" pitchFamily="18" charset="0"/>
                        </a:rPr>
                        <a:t>  2012-2013</a:t>
                      </a:r>
                      <a:endParaRPr lang="tr-TR" sz="1600" dirty="0">
                        <a:latin typeface="Times New Roman" pitchFamily="18" charset="0"/>
                        <a:cs typeface="Times New Roman" pitchFamily="18" charset="0"/>
                      </a:endParaRPr>
                    </a:p>
                  </a:txBody>
                  <a:tcPr/>
                </a:tc>
                <a:tc>
                  <a:txBody>
                    <a:bodyPr/>
                    <a:lstStyle/>
                    <a:p>
                      <a:pPr algn="ctr"/>
                      <a:r>
                        <a:rPr lang="tr-TR" sz="1600" dirty="0" smtClean="0">
                          <a:latin typeface="Times New Roman" pitchFamily="18" charset="0"/>
                          <a:cs typeface="Times New Roman" pitchFamily="18" charset="0"/>
                        </a:rPr>
                        <a:t>  2013-2014</a:t>
                      </a:r>
                      <a:endParaRPr lang="tr-TR" sz="1600" dirty="0">
                        <a:latin typeface="Times New Roman" pitchFamily="18" charset="0"/>
                        <a:cs typeface="Times New Roman" pitchFamily="18" charset="0"/>
                      </a:endParaRPr>
                    </a:p>
                  </a:txBody>
                  <a:tcPr/>
                </a:tc>
                <a:tc>
                  <a:txBody>
                    <a:bodyPr/>
                    <a:lstStyle/>
                    <a:p>
                      <a:pPr algn="ctr"/>
                      <a:r>
                        <a:rPr lang="tr-TR" sz="1600" dirty="0" smtClean="0">
                          <a:latin typeface="Times New Roman" pitchFamily="18" charset="0"/>
                          <a:cs typeface="Times New Roman" pitchFamily="18" charset="0"/>
                        </a:rPr>
                        <a:t>   2014-2015</a:t>
                      </a:r>
                      <a:endParaRPr lang="tr-TR" sz="1600" dirty="0">
                        <a:latin typeface="Times New Roman" pitchFamily="18" charset="0"/>
                        <a:cs typeface="Times New Roman" pitchFamily="18" charset="0"/>
                      </a:endParaRPr>
                    </a:p>
                  </a:txBody>
                  <a:tcPr/>
                </a:tc>
              </a:tr>
              <a:tr h="724416">
                <a:tc>
                  <a:txBody>
                    <a:bodyPr/>
                    <a:lstStyle/>
                    <a:p>
                      <a:r>
                        <a:rPr lang="tr-TR" b="1" dirty="0" smtClean="0">
                          <a:latin typeface="Times New Roman" pitchFamily="18" charset="0"/>
                          <a:cs typeface="Times New Roman" pitchFamily="18" charset="0"/>
                        </a:rPr>
                        <a:t>Spor Toto  Süper Lig</a:t>
                      </a:r>
                      <a:endParaRPr lang="tr-TR" b="1"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200.000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400.000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600.000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Lige Alınmama</a:t>
                      </a:r>
                      <a:endParaRPr lang="tr-TR" sz="1600" dirty="0">
                        <a:latin typeface="Times New Roman" pitchFamily="18" charset="0"/>
                        <a:cs typeface="Times New Roman" pitchFamily="18" charset="0"/>
                      </a:endParaRPr>
                    </a:p>
                  </a:txBody>
                  <a:tcPr/>
                </a:tc>
              </a:tr>
              <a:tr h="724416">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Bank Asya  1.Lig</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r>
                        <a:rPr lang="tr-TR" sz="1600" dirty="0" smtClean="0">
                          <a:latin typeface="Times New Roman" pitchFamily="18" charset="0"/>
                          <a:cs typeface="Times New Roman" pitchFamily="18" charset="0"/>
                        </a:rPr>
                        <a:t>100.000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200.000 TL</a:t>
                      </a:r>
                    </a:p>
                    <a:p>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300.000 TL</a:t>
                      </a:r>
                      <a:endParaRPr lang="tr-TR"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Times New Roman" pitchFamily="18" charset="0"/>
                          <a:cs typeface="Times New Roman" pitchFamily="18" charset="0"/>
                        </a:rPr>
                        <a:t>Lige Alınmama</a:t>
                      </a:r>
                    </a:p>
                    <a:p>
                      <a:endParaRPr lang="tr-TR" sz="1600" dirty="0">
                        <a:latin typeface="Times New Roman" pitchFamily="18" charset="0"/>
                        <a:cs typeface="Times New Roman" pitchFamily="18" charset="0"/>
                      </a:endParaRPr>
                    </a:p>
                  </a:txBody>
                  <a:tcPr/>
                </a:tc>
              </a:tr>
              <a:tr h="724416">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Spor Toto 2.Lig </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r>
                        <a:rPr lang="tr-TR" sz="1600" dirty="0" smtClean="0">
                          <a:latin typeface="Times New Roman" pitchFamily="18" charset="0"/>
                          <a:cs typeface="Times New Roman" pitchFamily="18" charset="0"/>
                        </a:rPr>
                        <a:t>50.000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100.000</a:t>
                      </a:r>
                      <a:r>
                        <a:rPr lang="tr-TR" sz="1600" baseline="0" dirty="0" smtClean="0">
                          <a:latin typeface="Times New Roman" pitchFamily="18" charset="0"/>
                          <a:cs typeface="Times New Roman" pitchFamily="18" charset="0"/>
                        </a:rPr>
                        <a:t> TL</a:t>
                      </a:r>
                      <a:endParaRPr lang="tr-TR" sz="1600" dirty="0">
                        <a:latin typeface="Times New Roman" pitchFamily="18" charset="0"/>
                        <a:cs typeface="Times New Roman" pitchFamily="18" charset="0"/>
                      </a:endParaRPr>
                    </a:p>
                  </a:txBody>
                  <a:tcPr/>
                </a:tc>
                <a:tc>
                  <a:txBody>
                    <a:bodyPr/>
                    <a:lstStyle/>
                    <a:p>
                      <a:r>
                        <a:rPr lang="tr-TR" sz="1600" dirty="0" smtClean="0">
                          <a:latin typeface="Times New Roman" pitchFamily="18" charset="0"/>
                          <a:cs typeface="Times New Roman" pitchFamily="18" charset="0"/>
                        </a:rPr>
                        <a:t>150.000</a:t>
                      </a:r>
                      <a:r>
                        <a:rPr lang="tr-TR" sz="1600" baseline="0" dirty="0" smtClean="0">
                          <a:latin typeface="Times New Roman" pitchFamily="18" charset="0"/>
                          <a:cs typeface="Times New Roman" pitchFamily="18" charset="0"/>
                        </a:rPr>
                        <a:t> TL </a:t>
                      </a:r>
                      <a:endParaRPr lang="tr-TR"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Times New Roman" pitchFamily="18" charset="0"/>
                          <a:cs typeface="Times New Roman" pitchFamily="18" charset="0"/>
                        </a:rPr>
                        <a:t>Lige Alınmama</a:t>
                      </a:r>
                    </a:p>
                    <a:p>
                      <a:endParaRPr lang="tr-TR" sz="1600" dirty="0">
                        <a:latin typeface="Times New Roman" pitchFamily="18" charset="0"/>
                        <a:cs typeface="Times New Roman" pitchFamily="18" charset="0"/>
                      </a:endParaRPr>
                    </a:p>
                  </a:txBody>
                  <a:tcPr/>
                </a:tc>
              </a:tr>
            </a:tbl>
          </a:graphicData>
        </a:graphic>
      </p:graphicFrame>
      <p:pic>
        <p:nvPicPr>
          <p:cNvPr id="372770"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u="sng" kern="1200" dirty="0" smtClean="0">
                <a:solidFill>
                  <a:schemeClr val="bg1"/>
                </a:solidFill>
                <a:latin typeface="Times New Roman" pitchFamily="18" charset="0"/>
                <a:ea typeface="Calibri" pitchFamily="34" charset="0"/>
                <a:cs typeface="Times New Roman" pitchFamily="18" charset="0"/>
              </a:rPr>
              <a:t>Spor Toto Süper Lig</a:t>
            </a:r>
            <a:r>
              <a:rPr lang="tr-TR" sz="2400" b="1" u="sng" kern="1200" dirty="0" smtClean="0">
                <a:solidFill>
                  <a:schemeClr val="bg1"/>
                </a:solidFill>
                <a:latin typeface="Times New Roman" pitchFamily="18" charset="0"/>
                <a:ea typeface="Calibri" pitchFamily="34" charset="0"/>
                <a:cs typeface="Times New Roman" pitchFamily="18" charset="0"/>
              </a:rPr>
              <a:t/>
            </a:r>
            <a:br>
              <a:rPr lang="tr-TR" sz="2400" b="1" u="sng" kern="1200" dirty="0" smtClean="0">
                <a:solidFill>
                  <a:schemeClr val="bg1"/>
                </a:solidFill>
                <a:latin typeface="Times New Roman" pitchFamily="18" charset="0"/>
                <a:ea typeface="Calibri" pitchFamily="34" charset="0"/>
                <a:cs typeface="Times New Roman" pitchFamily="18" charset="0"/>
              </a:rPr>
            </a:br>
            <a:r>
              <a:rPr lang="tr-TR" sz="2400" b="1" u="sng" kern="1200" dirty="0" smtClean="0">
                <a:solidFill>
                  <a:schemeClr val="bg1"/>
                </a:solidFill>
                <a:latin typeface="Times New Roman" pitchFamily="18" charset="0"/>
                <a:ea typeface="Calibri" pitchFamily="34" charset="0"/>
                <a:cs typeface="Times New Roman" pitchFamily="18" charset="0"/>
              </a:rPr>
              <a:t> Ulusal Kulüp Lisans Kriterleri Cezaları </a:t>
            </a:r>
          </a:p>
        </p:txBody>
      </p:sp>
      <p:graphicFrame>
        <p:nvGraphicFramePr>
          <p:cNvPr id="4" name="3 İçerik Yer Tutucusu"/>
          <p:cNvGraphicFramePr>
            <a:graphicFrameLocks noGrp="1"/>
          </p:cNvGraphicFramePr>
          <p:nvPr>
            <p:ph idx="1"/>
          </p:nvPr>
        </p:nvGraphicFramePr>
        <p:xfrm>
          <a:off x="214313" y="1285875"/>
          <a:ext cx="8643937" cy="4694238"/>
        </p:xfrm>
        <a:graphic>
          <a:graphicData uri="http://schemas.openxmlformats.org/drawingml/2006/table">
            <a:tbl>
              <a:tblPr firstRow="1" bandRow="1">
                <a:tableStyleId>{21E4AEA4-8DFA-4A89-87EB-49C32662AFE0}</a:tableStyleId>
              </a:tblPr>
              <a:tblGrid>
                <a:gridCol w="1142977"/>
                <a:gridCol w="1285884"/>
                <a:gridCol w="2225559"/>
                <a:gridCol w="1934326"/>
                <a:gridCol w="2055221"/>
              </a:tblGrid>
              <a:tr h="346985">
                <a:tc>
                  <a:txBody>
                    <a:bodyPr/>
                    <a:lstStyle/>
                    <a:p>
                      <a:endParaRPr lang="tr-TR" dirty="0"/>
                    </a:p>
                  </a:txBody>
                  <a:tcPr/>
                </a:tc>
                <a:tc>
                  <a:txBody>
                    <a:bodyPr/>
                    <a:lstStyle/>
                    <a:p>
                      <a:r>
                        <a:rPr lang="tr-TR" sz="1400" b="1" kern="1200" dirty="0" smtClean="0">
                          <a:solidFill>
                            <a:schemeClr val="lt1"/>
                          </a:solidFill>
                          <a:latin typeface="Times New Roman" pitchFamily="18" charset="0"/>
                          <a:ea typeface="+mn-ea"/>
                          <a:cs typeface="Times New Roman" pitchFamily="18" charset="0"/>
                        </a:rPr>
                        <a:t>  2011-2012</a:t>
                      </a:r>
                      <a:endParaRPr lang="tr-TR" sz="1400" b="1" kern="1200" dirty="0">
                        <a:solidFill>
                          <a:schemeClr val="lt1"/>
                        </a:solidFill>
                        <a:latin typeface="Times New Roman" pitchFamily="18" charset="0"/>
                        <a:ea typeface="+mn-ea"/>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1127700">
                <a:tc>
                  <a:txBody>
                    <a:bodyPr/>
                    <a:lstStyle/>
                    <a:p>
                      <a:r>
                        <a:rPr lang="tr-TR" b="1" dirty="0" smtClean="0">
                          <a:latin typeface="Times New Roman" pitchFamily="18" charset="0"/>
                          <a:cs typeface="Times New Roman" pitchFamily="18" charset="0"/>
                        </a:rPr>
                        <a:t>Hukuki </a:t>
                      </a:r>
                      <a:endParaRPr lang="tr-TR" b="1" dirty="0">
                        <a:latin typeface="Times New Roman" pitchFamily="18" charset="0"/>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25.000TL +  15 Gün Süre</a:t>
                      </a:r>
                    </a:p>
                    <a:p>
                      <a:r>
                        <a:rPr lang="tr-TR" sz="1400" baseline="0" dirty="0" smtClean="0">
                          <a:latin typeface="Times New Roman" pitchFamily="18" charset="0"/>
                          <a:cs typeface="Times New Roman" pitchFamily="18" charset="0"/>
                        </a:rPr>
                        <a:t>3) 25.000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50.000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75.000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935417">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Sportif </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25.000TL +  15 Gün Süre</a:t>
                      </a:r>
                    </a:p>
                    <a:p>
                      <a:r>
                        <a:rPr lang="tr-TR" sz="1400" baseline="0" dirty="0" smtClean="0">
                          <a:latin typeface="Times New Roman" pitchFamily="18" charset="0"/>
                          <a:cs typeface="Times New Roman" pitchFamily="18" charset="0"/>
                        </a:rPr>
                        <a:t>3) 25.000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50.000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75.000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1127700">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Personel</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25.000TL +  15 Gün Süre</a:t>
                      </a:r>
                    </a:p>
                    <a:p>
                      <a:r>
                        <a:rPr lang="tr-TR" sz="1400" baseline="0" dirty="0" smtClean="0">
                          <a:latin typeface="Times New Roman" pitchFamily="18" charset="0"/>
                          <a:cs typeface="Times New Roman" pitchFamily="18" charset="0"/>
                        </a:rPr>
                        <a:t>3) 25.000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75.000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1127700">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Altyapı</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+ 30 Gün Süre</a:t>
                      </a:r>
                    </a:p>
                    <a:p>
                      <a:r>
                        <a:rPr lang="tr-TR" sz="1400" baseline="0" dirty="0" smtClean="0">
                          <a:latin typeface="Times New Roman" pitchFamily="18" charset="0"/>
                          <a:cs typeface="Times New Roman" pitchFamily="18" charset="0"/>
                        </a:rPr>
                        <a:t>2) 25.000TL +  30 Gün Süre</a:t>
                      </a:r>
                    </a:p>
                    <a:p>
                      <a:r>
                        <a:rPr lang="tr-TR" sz="1400" baseline="0" dirty="0" smtClean="0">
                          <a:latin typeface="Times New Roman" pitchFamily="18" charset="0"/>
                          <a:cs typeface="Times New Roman" pitchFamily="18" charset="0"/>
                        </a:rPr>
                        <a:t>3) 25.000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+ 30</a:t>
                      </a:r>
                      <a:r>
                        <a:rPr lang="tr-TR" sz="1400" baseline="0" dirty="0" smtClean="0">
                          <a:latin typeface="Times New Roman" pitchFamily="18" charset="0"/>
                          <a:cs typeface="Times New Roman" pitchFamily="18" charset="0"/>
                        </a:rPr>
                        <a:t> Gün </a:t>
                      </a:r>
                      <a:r>
                        <a:rPr lang="tr-TR" sz="1400" dirty="0" smtClean="0">
                          <a:latin typeface="Times New Roman" pitchFamily="18" charset="0"/>
                          <a:cs typeface="Times New Roman" pitchFamily="18" charset="0"/>
                        </a:rPr>
                        <a:t>Süre</a:t>
                      </a:r>
                    </a:p>
                    <a:p>
                      <a:r>
                        <a:rPr lang="tr-TR" sz="1400" dirty="0" smtClean="0">
                          <a:latin typeface="Times New Roman" pitchFamily="18" charset="0"/>
                          <a:cs typeface="Times New Roman" pitchFamily="18" charset="0"/>
                        </a:rPr>
                        <a:t>2)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+ 30 Gün Süre</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3)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a:t>
                      </a:r>
                    </a:p>
                  </a:txBody>
                  <a:tcPr/>
                </a:tc>
                <a:tc>
                  <a:txBody>
                    <a:bodyPr/>
                    <a:lstStyle/>
                    <a:p>
                      <a:r>
                        <a:rPr lang="tr-TR" sz="1400" dirty="0" smtClean="0">
                          <a:latin typeface="Times New Roman" pitchFamily="18" charset="0"/>
                          <a:cs typeface="Times New Roman" pitchFamily="18" charset="0"/>
                        </a:rPr>
                        <a:t>1) Uyarı + 30 Gün Süre</a:t>
                      </a:r>
                    </a:p>
                    <a:p>
                      <a:r>
                        <a:rPr lang="tr-TR" sz="1400" dirty="0" smtClean="0">
                          <a:latin typeface="Times New Roman" pitchFamily="18" charset="0"/>
                          <a:cs typeface="Times New Roman" pitchFamily="18" charset="0"/>
                        </a:rPr>
                        <a:t>2) 75.000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+ 30 Gün Süre</a:t>
                      </a:r>
                    </a:p>
                    <a:p>
                      <a:r>
                        <a:rPr lang="tr-TR" sz="1400" dirty="0" smtClean="0">
                          <a:latin typeface="Times New Roman" pitchFamily="18" charset="0"/>
                          <a:cs typeface="Times New Roman" pitchFamily="18" charset="0"/>
                        </a:rPr>
                        <a:t>3) 3 Puan Silme</a:t>
                      </a:r>
                      <a:endParaRPr lang="tr-TR" sz="1400" b="1" dirty="0" smtClean="0">
                        <a:latin typeface="Times New Roman" pitchFamily="18" charset="0"/>
                        <a:cs typeface="Times New Roman" pitchFamily="18" charset="0"/>
                      </a:endParaRPr>
                    </a:p>
                  </a:txBody>
                  <a:tcPr/>
                </a:tc>
              </a:tr>
            </a:tbl>
          </a:graphicData>
        </a:graphic>
      </p:graphicFrame>
      <p:pic>
        <p:nvPicPr>
          <p:cNvPr id="373800"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Spor Toto Süper Lig</a:t>
            </a:r>
            <a:r>
              <a:rPr lang="tr-TR" sz="2400" b="1" kern="1200" dirty="0" smtClean="0">
                <a:solidFill>
                  <a:schemeClr val="bg1"/>
                </a:solidFill>
                <a:latin typeface="Times New Roman" pitchFamily="18" charset="0"/>
                <a:ea typeface="+mn-ea"/>
                <a:cs typeface="Times New Roman" pitchFamily="18" charset="0"/>
              </a:rPr>
              <a:t/>
            </a:r>
            <a:br>
              <a:rPr lang="tr-TR" sz="2400" b="1" kern="1200" dirty="0" smtClean="0">
                <a:solidFill>
                  <a:schemeClr val="bg1"/>
                </a:solidFill>
                <a:latin typeface="Times New Roman" pitchFamily="18" charset="0"/>
                <a:ea typeface="+mn-ea"/>
                <a:cs typeface="Times New Roman" pitchFamily="18" charset="0"/>
              </a:rPr>
            </a:br>
            <a:r>
              <a:rPr lang="tr-TR" sz="1800" b="1" kern="1200" dirty="0" smtClean="0">
                <a:solidFill>
                  <a:schemeClr val="bg1"/>
                </a:solidFill>
                <a:latin typeface="Times New Roman" pitchFamily="18" charset="0"/>
                <a:ea typeface="+mn-ea"/>
                <a:cs typeface="Times New Roman" pitchFamily="18" charset="0"/>
              </a:rPr>
              <a:t>Mali kriterler için cezalar (2011-2012 Sezonu için Ceza Yok) </a:t>
            </a:r>
          </a:p>
        </p:txBody>
      </p:sp>
      <p:graphicFrame>
        <p:nvGraphicFramePr>
          <p:cNvPr id="6" name="5 İçerik Yer Tutucusu"/>
          <p:cNvGraphicFramePr>
            <a:graphicFrameLocks noGrp="1"/>
          </p:cNvGraphicFramePr>
          <p:nvPr>
            <p:ph idx="1"/>
          </p:nvPr>
        </p:nvGraphicFramePr>
        <p:xfrm>
          <a:off x="142875" y="1214438"/>
          <a:ext cx="8786813" cy="4508500"/>
        </p:xfrm>
        <a:graphic>
          <a:graphicData uri="http://schemas.openxmlformats.org/drawingml/2006/table">
            <a:tbl>
              <a:tblPr firstRow="1" bandRow="1">
                <a:tableStyleId>{21E4AEA4-8DFA-4A89-87EB-49C32662AFE0}</a:tableStyleId>
              </a:tblPr>
              <a:tblGrid>
                <a:gridCol w="2100015"/>
                <a:gridCol w="2257703"/>
                <a:gridCol w="2214578"/>
                <a:gridCol w="2214548"/>
              </a:tblGrid>
              <a:tr h="458707">
                <a:tc>
                  <a:txBody>
                    <a:bodyPr/>
                    <a:lstStyle/>
                    <a:p>
                      <a:endParaRPr lang="tr-TR" dirty="0"/>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latin typeface="Times New Roman" pitchFamily="18" charset="0"/>
                          <a:cs typeface="Times New Roman" pitchFamily="18" charset="0"/>
                        </a:rPr>
                        <a:t>Madde STS-M1</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Bildirimde Bulunan Kuruluş</a:t>
                      </a:r>
                      <a:endParaRPr lang="tr-TR" sz="1200" b="1" dirty="0" smtClean="0">
                        <a:solidFill>
                          <a:schemeClr val="tx1">
                            <a:lumMod val="95000"/>
                            <a:lumOff val="5000"/>
                          </a:schemeClr>
                        </a:solidFill>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5.000 TL + 15 Gün Süre</a:t>
                      </a:r>
                    </a:p>
                    <a:p>
                      <a:r>
                        <a:rPr lang="tr-TR" sz="1400" baseline="0" dirty="0" smtClean="0">
                          <a:latin typeface="Times New Roman" pitchFamily="18" charset="0"/>
                          <a:cs typeface="Times New Roman" pitchFamily="18" charset="0"/>
                        </a:rPr>
                        <a:t>3) 10.000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a:t>
                      </a:r>
                    </a:p>
                    <a:p>
                      <a:r>
                        <a:rPr lang="tr-TR" sz="1400" dirty="0" smtClean="0">
                          <a:latin typeface="Times New Roman" pitchFamily="18" charset="0"/>
                          <a:cs typeface="Times New Roman" pitchFamily="18" charset="0"/>
                        </a:rPr>
                        <a:t>3) 20.000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+ 15 Gün Süre</a:t>
                      </a:r>
                    </a:p>
                    <a:p>
                      <a:r>
                        <a:rPr lang="tr-TR" sz="1400" dirty="0" smtClean="0">
                          <a:latin typeface="Times New Roman" pitchFamily="18" charset="0"/>
                          <a:cs typeface="Times New Roman" pitchFamily="18" charset="0"/>
                        </a:rPr>
                        <a:t>3) 3 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STS-M2</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Yıllık Mali Tablolar</a:t>
                      </a:r>
                    </a:p>
                  </a:txBody>
                  <a:tcPr/>
                </a:tc>
                <a:tc>
                  <a:txBody>
                    <a:bodyPr/>
                    <a:lstStyle/>
                    <a:p>
                      <a:pPr marL="342900" indent="-342900">
                        <a:buNone/>
                      </a:pPr>
                      <a:r>
                        <a:rPr lang="tr-TR" sz="1400" dirty="0" smtClean="0">
                          <a:latin typeface="Times New Roman" pitchFamily="18" charset="0"/>
                          <a:cs typeface="Times New Roman" pitchFamily="18" charset="0"/>
                        </a:rPr>
                        <a:t>1) Uyarı + 15 Gün Süre</a:t>
                      </a:r>
                    </a:p>
                    <a:p>
                      <a:r>
                        <a:rPr lang="tr-TR" sz="1400" baseline="0" dirty="0" smtClean="0">
                          <a:latin typeface="Times New Roman" pitchFamily="18" charset="0"/>
                          <a:cs typeface="Times New Roman" pitchFamily="18" charset="0"/>
                        </a:rPr>
                        <a:t>2) 25.000 TL + 15 Gün Süre</a:t>
                      </a:r>
                    </a:p>
                    <a:p>
                      <a:r>
                        <a:rPr lang="tr-TR" sz="1400" baseline="0" dirty="0" smtClean="0">
                          <a:latin typeface="Times New Roman" pitchFamily="18" charset="0"/>
                          <a:cs typeface="Times New Roman" pitchFamily="18" charset="0"/>
                        </a:rPr>
                        <a:t>3) 50.000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a:t>
                      </a:r>
                    </a:p>
                    <a:p>
                      <a:r>
                        <a:rPr lang="tr-TR" sz="1400" dirty="0" smtClean="0">
                          <a:latin typeface="Times New Roman" pitchFamily="18" charset="0"/>
                          <a:cs typeface="Times New Roman" pitchFamily="18" charset="0"/>
                        </a:rPr>
                        <a:t>3) 100.000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100.000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a:t>
                      </a:r>
                      <a:r>
                        <a:rPr lang="tr-TR" sz="1400" baseline="0" dirty="0" smtClean="0">
                          <a:latin typeface="Times New Roman" pitchFamily="18" charset="0"/>
                          <a:cs typeface="Times New Roman" pitchFamily="18" charset="0"/>
                        </a:rPr>
                        <a:t> 15</a:t>
                      </a:r>
                      <a:r>
                        <a:rPr lang="tr-TR" sz="1400" dirty="0" smtClean="0">
                          <a:latin typeface="Times New Roman" pitchFamily="18" charset="0"/>
                          <a:cs typeface="Times New Roman" pitchFamily="18" charset="0"/>
                        </a:rPr>
                        <a:t> Gün</a:t>
                      </a:r>
                    </a:p>
                    <a:p>
                      <a:r>
                        <a:rPr lang="tr-TR" sz="1400" dirty="0" smtClean="0">
                          <a:latin typeface="Times New Roman" pitchFamily="18" charset="0"/>
                          <a:cs typeface="Times New Roman" pitchFamily="18" charset="0"/>
                        </a:rPr>
                        <a:t>3) 3 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STS-M3</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Ara Dönem Mali Tablolar</a:t>
                      </a: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25.000 TL + 15 Gün Süre</a:t>
                      </a:r>
                    </a:p>
                    <a:p>
                      <a:r>
                        <a:rPr lang="tr-TR" sz="1400" baseline="0" dirty="0" smtClean="0">
                          <a:latin typeface="Times New Roman" pitchFamily="18" charset="0"/>
                          <a:cs typeface="Times New Roman" pitchFamily="18" charset="0"/>
                        </a:rPr>
                        <a:t>3) 50.000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50.000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 </a:t>
                      </a:r>
                    </a:p>
                    <a:p>
                      <a:r>
                        <a:rPr lang="tr-TR" sz="1400" dirty="0" smtClean="0">
                          <a:latin typeface="Times New Roman" pitchFamily="18" charset="0"/>
                          <a:cs typeface="Times New Roman" pitchFamily="18" charset="0"/>
                        </a:rPr>
                        <a:t>3) 100.000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100.000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a:t>
                      </a:r>
                      <a:r>
                        <a:rPr lang="tr-TR" sz="1400" baseline="0" dirty="0" smtClean="0">
                          <a:latin typeface="Times New Roman" pitchFamily="18" charset="0"/>
                          <a:cs typeface="Times New Roman" pitchFamily="18" charset="0"/>
                        </a:rPr>
                        <a:t> 15</a:t>
                      </a:r>
                      <a:r>
                        <a:rPr lang="tr-TR" sz="1400" dirty="0" smtClean="0">
                          <a:latin typeface="Times New Roman" pitchFamily="18" charset="0"/>
                          <a:cs typeface="Times New Roman" pitchFamily="18" charset="0"/>
                        </a:rPr>
                        <a:t> Gün</a:t>
                      </a:r>
                    </a:p>
                    <a:p>
                      <a:r>
                        <a:rPr lang="tr-TR" sz="1400" dirty="0" smtClean="0">
                          <a:latin typeface="Times New Roman" pitchFamily="18" charset="0"/>
                          <a:cs typeface="Times New Roman" pitchFamily="18" charset="0"/>
                        </a:rPr>
                        <a:t>3) 3 Puan Silme</a:t>
                      </a:r>
                      <a:endParaRPr lang="tr-TR" sz="1400" b="1" dirty="0" smtClean="0">
                        <a:latin typeface="Times New Roman" pitchFamily="18" charset="0"/>
                        <a:cs typeface="Times New Roman" pitchFamily="18" charset="0"/>
                      </a:endParaRPr>
                    </a:p>
                  </a:txBody>
                  <a:tcPr/>
                </a:tc>
              </a:tr>
              <a:tr h="849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STS-M4</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Diğer Futbol Kulüplerine Gecikmiş Borcun Bulunmaması</a:t>
                      </a: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p>
                      <a:endParaRPr lang="tr-TR" sz="1400" b="1" kern="1200" baseline="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 </a:t>
                      </a:r>
                    </a:p>
                    <a:p>
                      <a:endParaRPr lang="tr-TR" sz="1400" kern="1200" baseline="0" dirty="0" smtClean="0">
                        <a:latin typeface="Times New Roman" pitchFamily="18" charset="0"/>
                        <a:cs typeface="Times New Roman" pitchFamily="18" charset="0"/>
                      </a:endParaRP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 </a:t>
                      </a:r>
                    </a:p>
                    <a:p>
                      <a:pPr marL="0" algn="l" defTabSz="914400" rtl="0" eaLnBrk="1" latinLnBrk="0" hangingPunct="1"/>
                      <a:r>
                        <a:rPr lang="tr-TR" sz="1400" kern="1200" baseline="0" dirty="0" smtClean="0">
                          <a:latin typeface="Times New Roman" pitchFamily="18" charset="0"/>
                          <a:cs typeface="Times New Roman" pitchFamily="18" charset="0"/>
                        </a:rPr>
                        <a:t>2) Transfer Yasağı + 30 Gün </a:t>
                      </a:r>
                    </a:p>
                    <a:p>
                      <a:pPr marL="0" algn="l" defTabSz="914400" rtl="0" eaLnBrk="1" latinLnBrk="0" hangingPunct="1"/>
                      <a:r>
                        <a:rPr lang="tr-TR" sz="1400" kern="1200" baseline="0" dirty="0" smtClean="0">
                          <a:latin typeface="Times New Roman" pitchFamily="18" charset="0"/>
                          <a:cs typeface="Times New Roman" pitchFamily="18" charset="0"/>
                        </a:rPr>
                        <a:t>3) 3 Puan Silme</a:t>
                      </a: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STS-M5</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Personele, Sosyal Güvenlik Kurumuna (SGK) ve Vergi Dairelerine Gecikmiş Borcun Bulunmaması</a:t>
                      </a:r>
                      <a:endParaRPr lang="tr-TR" sz="1200" b="1" kern="120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 </a:t>
                      </a:r>
                    </a:p>
                    <a:p>
                      <a:r>
                        <a:rPr lang="tr-TR" sz="1400" kern="1200" baseline="0" dirty="0" smtClean="0">
                          <a:latin typeface="Times New Roman" pitchFamily="18" charset="0"/>
                          <a:cs typeface="Times New Roman" pitchFamily="18" charset="0"/>
                        </a:rPr>
                        <a:t> </a:t>
                      </a: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1)Uyarı + 30 Gün </a:t>
                      </a:r>
                    </a:p>
                    <a:p>
                      <a:pPr marL="0" algn="l" defTabSz="914400" rtl="0" eaLnBrk="1" latinLnBrk="0" hangingPunct="1"/>
                      <a:r>
                        <a:rPr lang="tr-TR" sz="1400" kern="1200" baseline="0" dirty="0" smtClean="0">
                          <a:latin typeface="Times New Roman" pitchFamily="18" charset="0"/>
                          <a:cs typeface="Times New Roman" pitchFamily="18" charset="0"/>
                        </a:rPr>
                        <a:t>2) Transfer Yasağı + 30 Gün </a:t>
                      </a:r>
                    </a:p>
                    <a:p>
                      <a:pPr marL="0" algn="l" defTabSz="914400" rtl="0" eaLnBrk="1" latinLnBrk="0" hangingPunct="1"/>
                      <a:r>
                        <a:rPr lang="tr-TR" sz="1400" kern="1200" baseline="0" dirty="0" smtClean="0">
                          <a:latin typeface="Times New Roman" pitchFamily="18" charset="0"/>
                          <a:cs typeface="Times New Roman" pitchFamily="18" charset="0"/>
                        </a:rPr>
                        <a:t>3) 3 Puan Silme</a:t>
                      </a:r>
                    </a:p>
                  </a:txBody>
                  <a:tcPr/>
                </a:tc>
              </a:tr>
            </a:tbl>
          </a:graphicData>
        </a:graphic>
      </p:graphicFrame>
      <p:pic>
        <p:nvPicPr>
          <p:cNvPr id="374823"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Spor Toto Süper Lig</a:t>
            </a:r>
            <a:br>
              <a:rPr lang="tr-TR" sz="2000" b="1" kern="1200" dirty="0" smtClean="0">
                <a:solidFill>
                  <a:schemeClr val="bg1"/>
                </a:solidFill>
                <a:latin typeface="Times New Roman" pitchFamily="18" charset="0"/>
                <a:ea typeface="+mn-ea"/>
                <a:cs typeface="Times New Roman" pitchFamily="18" charset="0"/>
              </a:rPr>
            </a:br>
            <a:r>
              <a:rPr lang="tr-TR" sz="1800" b="1" kern="1200" dirty="0" smtClean="0">
                <a:solidFill>
                  <a:schemeClr val="bg1"/>
                </a:solidFill>
                <a:latin typeface="Times New Roman" pitchFamily="18" charset="0"/>
                <a:cs typeface="Times New Roman" pitchFamily="18" charset="0"/>
              </a:rPr>
              <a:t>Mali kriterler için cezalar (2011-2012 Sezonu için Ceza Yok) </a:t>
            </a:r>
            <a:endParaRPr lang="tr-TR" sz="1800" b="1" kern="1200" dirty="0" smtClean="0">
              <a:solidFill>
                <a:schemeClr val="bg1"/>
              </a:solidFill>
              <a:latin typeface="Times New Roman" pitchFamily="18" charset="0"/>
              <a:ea typeface="+mn-ea"/>
              <a:cs typeface="Times New Roman" pitchFamily="18" charset="0"/>
            </a:endParaRPr>
          </a:p>
        </p:txBody>
      </p:sp>
      <p:graphicFrame>
        <p:nvGraphicFramePr>
          <p:cNvPr id="6" name="5 İçerik Yer Tutucusu"/>
          <p:cNvGraphicFramePr>
            <a:graphicFrameLocks noGrp="1"/>
          </p:cNvGraphicFramePr>
          <p:nvPr>
            <p:ph idx="1"/>
          </p:nvPr>
        </p:nvGraphicFramePr>
        <p:xfrm>
          <a:off x="214313" y="1428750"/>
          <a:ext cx="8643937" cy="3201988"/>
        </p:xfrm>
        <a:graphic>
          <a:graphicData uri="http://schemas.openxmlformats.org/drawingml/2006/table">
            <a:tbl>
              <a:tblPr firstRow="1" bandRow="1">
                <a:tableStyleId>{21E4AEA4-8DFA-4A89-87EB-49C32662AFE0}</a:tableStyleId>
              </a:tblPr>
              <a:tblGrid>
                <a:gridCol w="1714482"/>
                <a:gridCol w="2286016"/>
                <a:gridCol w="2214578"/>
                <a:gridCol w="2428891"/>
              </a:tblGrid>
              <a:tr h="458707">
                <a:tc>
                  <a:txBody>
                    <a:bodyPr/>
                    <a:lstStyle/>
                    <a:p>
                      <a:endParaRPr lang="tr-TR" dirty="0"/>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STS-M6</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Lisans Verme Kararı Öncesinde Sunulması Gereken Beyanlar</a:t>
                      </a: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15.000 TL</a:t>
                      </a: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30.000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60.000</a:t>
                      </a:r>
                      <a:r>
                        <a:rPr lang="tr-TR" sz="1400" baseline="0" dirty="0" smtClean="0">
                          <a:latin typeface="Times New Roman" pitchFamily="18" charset="0"/>
                          <a:cs typeface="Times New Roman" pitchFamily="18" charset="0"/>
                        </a:rPr>
                        <a:t>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60.000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a:t>
                      </a:r>
                      <a:r>
                        <a:rPr lang="tr-TR" sz="1400" baseline="0" dirty="0" smtClean="0">
                          <a:latin typeface="Times New Roman" pitchFamily="18" charset="0"/>
                          <a:cs typeface="Times New Roman" pitchFamily="18" charset="0"/>
                        </a:rPr>
                        <a:t> 15</a:t>
                      </a:r>
                      <a:r>
                        <a:rPr lang="tr-TR" sz="1400" dirty="0" smtClean="0">
                          <a:latin typeface="Times New Roman" pitchFamily="18" charset="0"/>
                          <a:cs typeface="Times New Roman" pitchFamily="18" charset="0"/>
                        </a:rPr>
                        <a:t> Gün  Süre</a:t>
                      </a:r>
                    </a:p>
                    <a:p>
                      <a:r>
                        <a:rPr lang="tr-TR" sz="1400" dirty="0" smtClean="0">
                          <a:latin typeface="Times New Roman" pitchFamily="18" charset="0"/>
                          <a:cs typeface="Times New Roman" pitchFamily="18" charset="0"/>
                        </a:rPr>
                        <a:t>3) 3 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STS-M7</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Gelecek Döneme İlişkin Mali Bilgiler</a:t>
                      </a:r>
                    </a:p>
                  </a:txBody>
                  <a:tcPr/>
                </a:tc>
                <a:tc>
                  <a:txBody>
                    <a:bodyPr/>
                    <a:lstStyle/>
                    <a:p>
                      <a:r>
                        <a:rPr lang="tr-TR" sz="1400" kern="1200" baseline="0" dirty="0" smtClean="0">
                          <a:latin typeface="Times New Roman" pitchFamily="18" charset="0"/>
                          <a:cs typeface="Times New Roman" pitchFamily="18" charset="0"/>
                        </a:rPr>
                        <a:t>1) Uyarı + 15 Gün Süre</a:t>
                      </a:r>
                    </a:p>
                    <a:p>
                      <a:r>
                        <a:rPr lang="tr-TR" sz="1400" kern="1200" baseline="0" dirty="0" smtClean="0">
                          <a:latin typeface="Times New Roman" pitchFamily="18" charset="0"/>
                          <a:cs typeface="Times New Roman" pitchFamily="18" charset="0"/>
                        </a:rPr>
                        <a:t>2) 25.000 TL </a:t>
                      </a:r>
                    </a:p>
                  </a:txBody>
                  <a:tcPr/>
                </a:tc>
                <a:tc>
                  <a:txBody>
                    <a:bodyPr/>
                    <a:lstStyle/>
                    <a:p>
                      <a:r>
                        <a:rPr lang="tr-TR" sz="1400" kern="1200" baseline="0" dirty="0" smtClean="0">
                          <a:latin typeface="Times New Roman" pitchFamily="18" charset="0"/>
                          <a:cs typeface="Times New Roman" pitchFamily="18" charset="0"/>
                        </a:rPr>
                        <a:t>1) Uyarı + 15 Gün Süre</a:t>
                      </a:r>
                    </a:p>
                    <a:p>
                      <a:r>
                        <a:rPr lang="tr-TR" sz="1400" kern="1200" baseline="0" dirty="0" smtClean="0">
                          <a:latin typeface="Times New Roman" pitchFamily="18" charset="0"/>
                          <a:cs typeface="Times New Roman" pitchFamily="18" charset="0"/>
                        </a:rPr>
                        <a:t>2) 50.000 TL</a:t>
                      </a: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+ 15 Gün Süre</a:t>
                      </a:r>
                    </a:p>
                    <a:p>
                      <a:pPr marL="0" algn="l" defTabSz="914400" rtl="0" eaLnBrk="1" latinLnBrk="0" hangingPunct="1"/>
                      <a:r>
                        <a:rPr lang="tr-TR" sz="1400" kern="1200" baseline="0" dirty="0" smtClean="0">
                          <a:latin typeface="Times New Roman" pitchFamily="18" charset="0"/>
                          <a:cs typeface="Times New Roman" pitchFamily="18" charset="0"/>
                        </a:rPr>
                        <a:t>2) 100.000 TL + 15 Gün Süre</a:t>
                      </a:r>
                    </a:p>
                    <a:p>
                      <a:pPr marL="0" algn="l" defTabSz="914400" rtl="0" eaLnBrk="1" latinLnBrk="0" hangingPunct="1"/>
                      <a:r>
                        <a:rPr lang="tr-TR" sz="1400" kern="1200" baseline="0" dirty="0" smtClean="0">
                          <a:latin typeface="Times New Roman" pitchFamily="18" charset="0"/>
                          <a:cs typeface="Times New Roman" pitchFamily="18" charset="0"/>
                        </a:rPr>
                        <a:t>3) 3 Puan Silme</a:t>
                      </a:r>
                      <a:endParaRPr lang="tr-TR" sz="1400" b="1" kern="1200" baseline="0" dirty="0" smtClean="0">
                        <a:solidFill>
                          <a:schemeClr val="dk1"/>
                        </a:solidFill>
                        <a:latin typeface="Times New Roman" pitchFamily="18" charset="0"/>
                        <a:ea typeface="+mn-ea"/>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STS-M8</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Lisans Verme Kararı Sonrasında Ortaya Çıkan Değişikliklerin Bildirilmesi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15.000 TL + 15 Gün Süre</a:t>
                      </a:r>
                    </a:p>
                    <a:p>
                      <a:r>
                        <a:rPr lang="tr-TR" sz="1400" baseline="0" dirty="0" smtClean="0">
                          <a:latin typeface="Times New Roman" pitchFamily="18" charset="0"/>
                          <a:cs typeface="Times New Roman" pitchFamily="18" charset="0"/>
                        </a:rPr>
                        <a:t>3) 30.000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30.000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60.000</a:t>
                      </a:r>
                      <a:r>
                        <a:rPr lang="tr-TR" sz="1400" baseline="0" dirty="0" smtClean="0">
                          <a:latin typeface="Times New Roman" pitchFamily="18" charset="0"/>
                          <a:cs typeface="Times New Roman" pitchFamily="18" charset="0"/>
                        </a:rPr>
                        <a:t>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60.000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bl>
          </a:graphicData>
        </a:graphic>
      </p:graphicFrame>
      <p:pic>
        <p:nvPicPr>
          <p:cNvPr id="375837"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Spor Toto Süper Lig</a:t>
            </a:r>
            <a:br>
              <a:rPr lang="tr-TR" sz="2000" b="1" kern="1200" dirty="0" smtClean="0">
                <a:solidFill>
                  <a:schemeClr val="bg1"/>
                </a:solidFill>
                <a:latin typeface="Times New Roman" pitchFamily="18" charset="0"/>
                <a:ea typeface="+mn-ea"/>
                <a:cs typeface="Times New Roman" pitchFamily="18" charset="0"/>
              </a:rPr>
            </a:br>
            <a:r>
              <a:rPr lang="tr-TR" sz="1800" b="1" kern="1200" dirty="0" smtClean="0">
                <a:solidFill>
                  <a:schemeClr val="bg1"/>
                </a:solidFill>
                <a:latin typeface="Times New Roman" pitchFamily="18" charset="0"/>
                <a:cs typeface="Times New Roman" pitchFamily="18" charset="0"/>
              </a:rPr>
              <a:t>Mali kriterler için cezalar (2011-2012 Sezonu için Ceza Yok) </a:t>
            </a:r>
            <a:endParaRPr lang="tr-TR" sz="1800" b="1" kern="1200" dirty="0" smtClean="0">
              <a:solidFill>
                <a:schemeClr val="bg1"/>
              </a:solidFill>
              <a:latin typeface="Times New Roman" pitchFamily="18" charset="0"/>
              <a:ea typeface="+mn-ea"/>
              <a:cs typeface="Times New Roman" pitchFamily="18" charset="0"/>
            </a:endParaRPr>
          </a:p>
        </p:txBody>
      </p:sp>
      <p:graphicFrame>
        <p:nvGraphicFramePr>
          <p:cNvPr id="6" name="5 İçerik Yer Tutucusu"/>
          <p:cNvGraphicFramePr>
            <a:graphicFrameLocks noGrp="1"/>
          </p:cNvGraphicFramePr>
          <p:nvPr>
            <p:ph idx="1"/>
          </p:nvPr>
        </p:nvGraphicFramePr>
        <p:xfrm>
          <a:off x="214313" y="1428750"/>
          <a:ext cx="8572500" cy="3109913"/>
        </p:xfrm>
        <a:graphic>
          <a:graphicData uri="http://schemas.openxmlformats.org/drawingml/2006/table">
            <a:tbl>
              <a:tblPr firstRow="1" bandRow="1">
                <a:tableStyleId>{21E4AEA4-8DFA-4A89-87EB-49C32662AFE0}</a:tableStyleId>
              </a:tblPr>
              <a:tblGrid>
                <a:gridCol w="1785919"/>
                <a:gridCol w="1928826"/>
                <a:gridCol w="2286016"/>
                <a:gridCol w="2571768"/>
              </a:tblGrid>
              <a:tr h="458707">
                <a:tc>
                  <a:txBody>
                    <a:bodyPr/>
                    <a:lstStyle/>
                    <a:p>
                      <a:endParaRPr lang="tr-TR" dirty="0"/>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STS-M9</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lumMod val="95000"/>
                              <a:lumOff val="5000"/>
                            </a:schemeClr>
                          </a:solidFill>
                          <a:latin typeface="Times New Roman" pitchFamily="18" charset="0"/>
                          <a:cs typeface="Arial" pitchFamily="34" charset="0"/>
                        </a:rPr>
                        <a:t>Vadesi Geçmiş Borcun Bulunmaması - Devamlı Takip</a:t>
                      </a:r>
                      <a:endParaRPr lang="tr-TR" sz="1200" b="1" kern="1200" dirty="0" smtClean="0">
                        <a:solidFill>
                          <a:srgbClr val="FF0000"/>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 </a:t>
                      </a: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 Süre</a:t>
                      </a:r>
                    </a:p>
                    <a:p>
                      <a:pPr marL="0" algn="l" defTabSz="914400" rtl="0" eaLnBrk="1" latinLnBrk="0" hangingPunct="1"/>
                      <a:r>
                        <a:rPr lang="tr-TR" sz="1400" kern="1200" baseline="0" dirty="0" smtClean="0">
                          <a:latin typeface="Times New Roman" pitchFamily="18" charset="0"/>
                          <a:cs typeface="Times New Roman" pitchFamily="18" charset="0"/>
                        </a:rPr>
                        <a:t>2) Transfer Yasağı + 30 Gün Süre</a:t>
                      </a:r>
                    </a:p>
                    <a:p>
                      <a:pPr marL="0" algn="l" defTabSz="914400" rtl="0" eaLnBrk="1" latinLnBrk="0" hangingPunct="1"/>
                      <a:r>
                        <a:rPr lang="tr-TR" sz="1400" kern="1200" baseline="0" dirty="0" smtClean="0">
                          <a:latin typeface="Times New Roman" pitchFamily="18" charset="0"/>
                          <a:cs typeface="Times New Roman" pitchFamily="18" charset="0"/>
                        </a:rPr>
                        <a:t>3) 3 Puan Silme</a:t>
                      </a: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STS-M10</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lumMod val="95000"/>
                              <a:lumOff val="5000"/>
                            </a:schemeClr>
                          </a:solidFill>
                          <a:latin typeface="Times New Roman" pitchFamily="18" charset="0"/>
                          <a:cs typeface="Arial" pitchFamily="34" charset="0"/>
                        </a:rPr>
                        <a:t>Geleceğe Yönelik Mali Bilgiler – Devamlı Takip</a:t>
                      </a:r>
                      <a:endParaRPr lang="tr-TR" sz="1200" b="1" kern="1200" dirty="0" smtClean="0">
                        <a:solidFill>
                          <a:srgbClr val="FF0000"/>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+ 15 Gün Süre</a:t>
                      </a:r>
                    </a:p>
                    <a:p>
                      <a:r>
                        <a:rPr lang="tr-TR" sz="1400" kern="1200" baseline="0" dirty="0" smtClean="0">
                          <a:latin typeface="Times New Roman" pitchFamily="18" charset="0"/>
                          <a:cs typeface="Times New Roman" pitchFamily="18" charset="0"/>
                        </a:rPr>
                        <a:t>2) Transfer Yasağı</a:t>
                      </a:r>
                    </a:p>
                  </a:txBody>
                  <a:tcPr/>
                </a:tc>
                <a:tc>
                  <a:txBody>
                    <a:bodyPr/>
                    <a:lstStyle/>
                    <a:p>
                      <a:r>
                        <a:rPr lang="tr-TR" sz="1400" kern="1200" baseline="0" dirty="0" smtClean="0">
                          <a:latin typeface="Times New Roman" pitchFamily="18" charset="0"/>
                          <a:cs typeface="Times New Roman" pitchFamily="18" charset="0"/>
                        </a:rPr>
                        <a:t>1)Uyarı + 15 Gün Süre</a:t>
                      </a:r>
                    </a:p>
                    <a:p>
                      <a:r>
                        <a:rPr lang="tr-TR" sz="1400" kern="1200" baseline="0" dirty="0" smtClean="0">
                          <a:latin typeface="Times New Roman" pitchFamily="18" charset="0"/>
                          <a:cs typeface="Times New Roman" pitchFamily="18" charset="0"/>
                        </a:rPr>
                        <a:t>2) Transfer Yasağı</a:t>
                      </a:r>
                      <a:endParaRPr lang="tr-TR" sz="1400" b="1" kern="1200" baseline="0" dirty="0" smtClean="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+ 15 Gün Süre</a:t>
                      </a:r>
                    </a:p>
                    <a:p>
                      <a:pPr marL="0" algn="l" defTabSz="914400" rtl="0" eaLnBrk="1" latinLnBrk="0" hangingPunct="1"/>
                      <a:r>
                        <a:rPr lang="tr-TR" sz="1400" kern="1200" baseline="0" dirty="0" smtClean="0">
                          <a:latin typeface="Times New Roman" pitchFamily="18" charset="0"/>
                          <a:cs typeface="Times New Roman" pitchFamily="18" charset="0"/>
                        </a:rPr>
                        <a:t>2) Transfer Yasağı + 15 Gün Süre</a:t>
                      </a:r>
                    </a:p>
                    <a:p>
                      <a:pPr marL="0" algn="l" defTabSz="914400" rtl="0" eaLnBrk="1" latinLnBrk="0" hangingPunct="1"/>
                      <a:r>
                        <a:rPr lang="tr-TR" sz="1400" kern="1200" baseline="0" dirty="0" smtClean="0">
                          <a:latin typeface="Times New Roman" pitchFamily="18" charset="0"/>
                          <a:cs typeface="Times New Roman" pitchFamily="18" charset="0"/>
                        </a:rPr>
                        <a:t>3) 3 Puan Silme </a:t>
                      </a:r>
                      <a:endParaRPr lang="tr-TR" sz="1400" b="1" kern="1200" baseline="0" dirty="0" smtClean="0">
                        <a:solidFill>
                          <a:schemeClr val="dk1"/>
                        </a:solidFill>
                        <a:latin typeface="Times New Roman" pitchFamily="18" charset="0"/>
                        <a:ea typeface="+mn-ea"/>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STS-M11</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lumMod val="95000"/>
                              <a:lumOff val="5000"/>
                            </a:schemeClr>
                          </a:solidFill>
                          <a:latin typeface="Times New Roman" pitchFamily="18" charset="0"/>
                          <a:cs typeface="Arial" pitchFamily="34" charset="0"/>
                        </a:rPr>
                        <a:t>Gelir Gider Denge Zorunluluğu</a:t>
                      </a:r>
                      <a:endParaRPr lang="tr-TR" sz="1200" b="1" kern="1200" dirty="0" smtClean="0">
                        <a:solidFill>
                          <a:srgbClr val="FF00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rgbClr val="FF00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baseline="0" dirty="0" smtClean="0">
                          <a:solidFill>
                            <a:schemeClr val="dk1"/>
                          </a:solidFill>
                          <a:latin typeface="Times New Roman" pitchFamily="18" charset="0"/>
                          <a:ea typeface="+mn-ea"/>
                          <a:cs typeface="Times New Roman" pitchFamily="18" charset="0"/>
                        </a:rPr>
                        <a:t>Geçersiz</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Geçersiz</a:t>
                      </a:r>
                      <a:endParaRPr lang="tr-TR" sz="1400" b="1" kern="1200" baseline="0" dirty="0" smtClean="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+ 15 Gün Süre</a:t>
                      </a:r>
                    </a:p>
                    <a:p>
                      <a:pPr marL="0" algn="l" defTabSz="914400" rtl="0" eaLnBrk="1" latinLnBrk="0" hangingPunct="1"/>
                      <a:r>
                        <a:rPr lang="tr-TR" sz="1400" kern="1200" baseline="0" dirty="0" smtClean="0">
                          <a:latin typeface="Times New Roman" pitchFamily="18" charset="0"/>
                          <a:cs typeface="Times New Roman" pitchFamily="18" charset="0"/>
                        </a:rPr>
                        <a:t>2) Transfer Yasağı + 15 Gün Süre</a:t>
                      </a:r>
                    </a:p>
                    <a:p>
                      <a:pPr marL="0" algn="l" defTabSz="914400" rtl="0" eaLnBrk="1" latinLnBrk="0" hangingPunct="1"/>
                      <a:r>
                        <a:rPr lang="tr-TR" sz="1400" kern="1200" baseline="0" dirty="0" smtClean="0">
                          <a:latin typeface="Times New Roman" pitchFamily="18" charset="0"/>
                          <a:cs typeface="Times New Roman" pitchFamily="18" charset="0"/>
                        </a:rPr>
                        <a:t>3) 3 Puan Silme </a:t>
                      </a:r>
                      <a:endParaRPr lang="tr-TR" sz="1400" b="1" kern="1200" baseline="0" dirty="0" smtClean="0">
                        <a:solidFill>
                          <a:schemeClr val="dk1"/>
                        </a:solidFill>
                        <a:latin typeface="Times New Roman" pitchFamily="18" charset="0"/>
                        <a:ea typeface="+mn-ea"/>
                        <a:cs typeface="Times New Roman" pitchFamily="18" charset="0"/>
                      </a:endParaRPr>
                    </a:p>
                  </a:txBody>
                  <a:tcPr/>
                </a:tc>
              </a:tr>
            </a:tbl>
          </a:graphicData>
        </a:graphic>
      </p:graphicFrame>
      <p:pic>
        <p:nvPicPr>
          <p:cNvPr id="376861"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a:xfrm>
            <a:off x="1285875" y="274638"/>
            <a:ext cx="7400925" cy="654050"/>
          </a:xfrm>
        </p:spPr>
        <p:txBody>
          <a:bodyPr/>
          <a:lstStyle/>
          <a:p>
            <a:r>
              <a:rPr lang="tr-TR" sz="2000" b="1" smtClean="0">
                <a:solidFill>
                  <a:schemeClr val="bg1"/>
                </a:solidFill>
              </a:rPr>
              <a:t/>
            </a:r>
            <a:br>
              <a:rPr lang="tr-TR" sz="2000" b="1" smtClean="0">
                <a:solidFill>
                  <a:schemeClr val="bg1"/>
                </a:solidFill>
              </a:rPr>
            </a:br>
            <a:r>
              <a:rPr lang="tr-TR" sz="2000" b="1" smtClean="0">
                <a:solidFill>
                  <a:schemeClr val="bg1"/>
                </a:solidFill>
              </a:rPr>
              <a:t/>
            </a:r>
            <a:br>
              <a:rPr lang="tr-TR" sz="2000" b="1" smtClean="0">
                <a:solidFill>
                  <a:schemeClr val="bg1"/>
                </a:solidFill>
              </a:rPr>
            </a:br>
            <a:r>
              <a:rPr lang="tr-TR" sz="2000" b="1" smtClean="0">
                <a:solidFill>
                  <a:schemeClr val="bg1"/>
                </a:solidFill>
                <a:latin typeface="Times New Roman" pitchFamily="18" charset="0"/>
                <a:cs typeface="Times New Roman" pitchFamily="18" charset="0"/>
              </a:rPr>
              <a:t>UEFA Yönetiminin Mayıs 2010 Tarihinde Yapmış Olduğu Değişiklikler </a:t>
            </a:r>
            <a:r>
              <a:rPr lang="tr-TR" smtClean="0">
                <a:cs typeface="Times New Roman" pitchFamily="18" charset="0"/>
              </a:rPr>
              <a:t/>
            </a:r>
            <a:br>
              <a:rPr lang="tr-TR" smtClean="0">
                <a:cs typeface="Times New Roman" pitchFamily="18" charset="0"/>
              </a:rPr>
            </a:br>
            <a:endParaRPr lang="tr-TR" smtClean="0"/>
          </a:p>
        </p:txBody>
      </p:sp>
      <p:sp>
        <p:nvSpPr>
          <p:cNvPr id="4" name="3 Dikdörtgen"/>
          <p:cNvSpPr/>
          <p:nvPr/>
        </p:nvSpPr>
        <p:spPr>
          <a:xfrm>
            <a:off x="642938" y="1214438"/>
            <a:ext cx="7715250" cy="4370387"/>
          </a:xfrm>
          <a:prstGeom prst="rect">
            <a:avLst/>
          </a:prstGeom>
        </p:spPr>
        <p:txBody>
          <a:bodyPr>
            <a:spAutoFit/>
          </a:bodyPr>
          <a:lstStyle/>
          <a:p>
            <a:pPr algn="just">
              <a:defRPr/>
            </a:pPr>
            <a:r>
              <a:rPr lang="tr-TR" sz="1400" b="1" dirty="0">
                <a:latin typeface="+mj-lt"/>
                <a:cs typeface="Times New Roman" pitchFamily="18" charset="0"/>
              </a:rPr>
              <a:t>		UEFA Kulüp Mali Kontrol Paneli Kurulmuştur</a:t>
            </a:r>
          </a:p>
          <a:p>
            <a:pPr algn="just">
              <a:defRPr/>
            </a:pPr>
            <a:endParaRPr lang="tr-TR" sz="1400" b="1" dirty="0">
              <a:latin typeface="+mj-lt"/>
              <a:cs typeface="Times New Roman" pitchFamily="18" charset="0"/>
            </a:endParaRPr>
          </a:p>
          <a:p>
            <a:pPr algn="just">
              <a:defRPr/>
            </a:pPr>
            <a:r>
              <a:rPr lang="tr-TR" sz="1400" dirty="0">
                <a:latin typeface="+mj-lt"/>
                <a:cs typeface="Times New Roman" pitchFamily="18" charset="0"/>
              </a:rPr>
              <a:t>10 Üyelidir, Başkan eski Belçika Başbakanı.</a:t>
            </a:r>
          </a:p>
          <a:p>
            <a:pPr algn="just">
              <a:defRPr/>
            </a:pPr>
            <a:r>
              <a:rPr lang="tr-TR" sz="1400" dirty="0">
                <a:latin typeface="+mj-lt"/>
                <a:cs typeface="Times New Roman" pitchFamily="18" charset="0"/>
              </a:rPr>
              <a:t>Kulüplerin Mali açıdan sürekli kontrol edecektir</a:t>
            </a:r>
          </a:p>
          <a:p>
            <a:pPr algn="just">
              <a:defRPr/>
            </a:pPr>
            <a:endParaRPr lang="tr-TR" sz="1400" dirty="0">
              <a:latin typeface="+mj-lt"/>
              <a:cs typeface="Times New Roman" pitchFamily="18" charset="0"/>
            </a:endParaRPr>
          </a:p>
          <a:p>
            <a:pPr algn="just">
              <a:defRPr/>
            </a:pPr>
            <a:r>
              <a:rPr lang="tr-TR" sz="1600" b="1" dirty="0">
                <a:latin typeface="+mj-lt"/>
                <a:cs typeface="Times New Roman" pitchFamily="18" charset="0"/>
              </a:rPr>
              <a:t>Yeni Kriterler </a:t>
            </a:r>
          </a:p>
          <a:p>
            <a:pPr algn="just">
              <a:defRPr/>
            </a:pPr>
            <a:endParaRPr lang="tr-TR" sz="1600" b="1" dirty="0">
              <a:latin typeface="+mj-lt"/>
              <a:cs typeface="Times New Roman" pitchFamily="18" charset="0"/>
            </a:endParaRPr>
          </a:p>
          <a:p>
            <a:pPr algn="just">
              <a:defRPr/>
            </a:pPr>
            <a:r>
              <a:rPr lang="tr-TR" sz="1600" b="1" u="sng" dirty="0">
                <a:solidFill>
                  <a:srgbClr val="FF0000"/>
                </a:solidFill>
                <a:latin typeface="+mj-lt"/>
                <a:cs typeface="Times New Roman" pitchFamily="18" charset="0"/>
              </a:rPr>
              <a:t>Gelir – Gider Dengesi </a:t>
            </a:r>
          </a:p>
          <a:p>
            <a:pPr algn="just">
              <a:buFont typeface="Arial" pitchFamily="34" charset="0"/>
              <a:buChar char="•"/>
              <a:defRPr/>
            </a:pPr>
            <a:r>
              <a:rPr lang="tr-TR" sz="1600" dirty="0">
                <a:latin typeface="+mj-lt"/>
                <a:cs typeface="Times New Roman" pitchFamily="18" charset="0"/>
              </a:rPr>
              <a:t> Kulüplerin belli gelirlerinin ve giderlerinin dengeli olmasıdır.</a:t>
            </a:r>
          </a:p>
          <a:p>
            <a:pPr algn="just">
              <a:buFont typeface="Arial" pitchFamily="34" charset="0"/>
              <a:buChar char="•"/>
              <a:defRPr/>
            </a:pPr>
            <a:r>
              <a:rPr lang="tr-TR" sz="1600" dirty="0">
                <a:latin typeface="+mj-lt"/>
                <a:cs typeface="Times New Roman" pitchFamily="18" charset="0"/>
              </a:rPr>
              <a:t> 01.01.2012 – 31.12.2012 mali döneminden itibaren uygulanmaya başlayacaktır</a:t>
            </a:r>
          </a:p>
          <a:p>
            <a:pPr algn="just">
              <a:defRPr/>
            </a:pPr>
            <a:endParaRPr lang="tr-TR" sz="1600" b="1" u="sng" dirty="0">
              <a:latin typeface="+mj-lt"/>
              <a:cs typeface="Times New Roman" pitchFamily="18" charset="0"/>
            </a:endParaRPr>
          </a:p>
          <a:p>
            <a:pPr algn="just">
              <a:defRPr/>
            </a:pPr>
            <a:r>
              <a:rPr lang="tr-TR" sz="1600" b="1" u="sng" dirty="0">
                <a:solidFill>
                  <a:srgbClr val="FF0000"/>
                </a:solidFill>
                <a:latin typeface="+mj-lt"/>
                <a:cs typeface="Times New Roman" pitchFamily="18" charset="0"/>
              </a:rPr>
              <a:t>Vadesi Geçmiş Borcun Olmaması/Devamlı Takip</a:t>
            </a:r>
          </a:p>
          <a:p>
            <a:pPr algn="just">
              <a:buFont typeface="Arial" pitchFamily="34" charset="0"/>
              <a:buChar char="•"/>
              <a:defRPr/>
            </a:pPr>
            <a:r>
              <a:rPr lang="tr-TR" sz="1600" dirty="0">
                <a:latin typeface="+mj-lt"/>
                <a:cs typeface="Times New Roman" pitchFamily="18" charset="0"/>
              </a:rPr>
              <a:t> Vadesi geçmiş borçların 31 Aralık, 30 Haziran, 30 Eylül olmak üzere   yılda 3 defa kontrol edilmesidir.</a:t>
            </a:r>
          </a:p>
          <a:p>
            <a:pPr algn="just">
              <a:buFont typeface="Arial" pitchFamily="34" charset="0"/>
              <a:buChar char="•"/>
              <a:defRPr/>
            </a:pPr>
            <a:r>
              <a:rPr lang="tr-TR" sz="1600" dirty="0">
                <a:latin typeface="+mj-lt"/>
                <a:cs typeface="Times New Roman" pitchFamily="18" charset="0"/>
              </a:rPr>
              <a:t> Haziran 2011’de uygulanmaya başlayacaktır.</a:t>
            </a:r>
          </a:p>
          <a:p>
            <a:pPr algn="just">
              <a:buFont typeface="Arial" charset="0"/>
              <a:buChar char="•"/>
              <a:defRPr/>
            </a:pPr>
            <a:endParaRPr lang="tr-TR" sz="1600" b="1" u="sng" dirty="0">
              <a:latin typeface="+mj-lt"/>
              <a:cs typeface="Times New Roman" pitchFamily="18" charset="0"/>
            </a:endParaRPr>
          </a:p>
          <a:p>
            <a:pPr algn="just">
              <a:defRPr/>
            </a:pPr>
            <a:r>
              <a:rPr lang="tr-TR" sz="1600" b="1" u="sng" dirty="0">
                <a:solidFill>
                  <a:srgbClr val="FF0000"/>
                </a:solidFill>
                <a:latin typeface="+mj-lt"/>
                <a:cs typeface="Times New Roman" pitchFamily="18" charset="0"/>
              </a:rPr>
              <a:t>Geleceğe Yönelik Mali Bilgiler/Devamlı Takip</a:t>
            </a:r>
          </a:p>
          <a:p>
            <a:pPr>
              <a:buFont typeface="Arial" pitchFamily="34" charset="0"/>
              <a:buChar char="•"/>
              <a:defRPr/>
            </a:pPr>
            <a:r>
              <a:rPr lang="tr-TR" sz="1600" dirty="0">
                <a:latin typeface="+mj-lt"/>
                <a:cs typeface="Times New Roman" pitchFamily="18" charset="0"/>
              </a:rPr>
              <a:t> Haziran 2011’de uygulanmaya başlayacaktır.</a:t>
            </a:r>
          </a:p>
        </p:txBody>
      </p:sp>
      <p:pic>
        <p:nvPicPr>
          <p:cNvPr id="33795"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4">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10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10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10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4">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 calcmode="lin" valueType="num">
                                      <p:cBhvr additive="base">
                                        <p:cTn id="35" dur="10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 calcmode="lin" valueType="num">
                                      <p:cBhvr additive="base">
                                        <p:cTn id="39" dur="10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4">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 calcmode="lin" valueType="num">
                                      <p:cBhvr additive="base">
                                        <p:cTn id="43" dur="10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 calcmode="lin" valueType="num">
                                      <p:cBhvr additive="base">
                                        <p:cTn id="47" dur="10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txEl>
                                              <p:pRg st="15" end="15"/>
                                            </p:txEl>
                                          </p:spTgt>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4">
                                            <p:txEl>
                                              <p:pRg st="16" end="16"/>
                                            </p:txEl>
                                          </p:spTgt>
                                        </p:tgtEl>
                                        <p:attrNameLst>
                                          <p:attrName>style.visibility</p:attrName>
                                        </p:attrNameLst>
                                      </p:cBhvr>
                                      <p:to>
                                        <p:strVal val="visible"/>
                                      </p:to>
                                    </p:set>
                                    <p:anim calcmode="lin" valueType="num">
                                      <p:cBhvr additive="base">
                                        <p:cTn id="51" dur="1000" fill="hold"/>
                                        <p:tgtEl>
                                          <p:spTgt spid="4">
                                            <p:txEl>
                                              <p:pRg st="16" end="16"/>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u="sng" kern="1200" dirty="0" smtClean="0">
                <a:solidFill>
                  <a:schemeClr val="bg1"/>
                </a:solidFill>
                <a:latin typeface="Times New Roman" pitchFamily="18" charset="0"/>
                <a:ea typeface="Calibri" pitchFamily="34" charset="0"/>
                <a:cs typeface="Times New Roman" pitchFamily="18" charset="0"/>
              </a:rPr>
              <a:t>Bank Asya 1. Lig</a:t>
            </a:r>
            <a:br>
              <a:rPr lang="tr-TR" sz="2000" b="1" u="sng" kern="1200" dirty="0" smtClean="0">
                <a:solidFill>
                  <a:schemeClr val="bg1"/>
                </a:solidFill>
                <a:latin typeface="Times New Roman" pitchFamily="18" charset="0"/>
                <a:ea typeface="Calibri" pitchFamily="34" charset="0"/>
                <a:cs typeface="Times New Roman" pitchFamily="18" charset="0"/>
              </a:rPr>
            </a:br>
            <a:r>
              <a:rPr lang="tr-TR" sz="2400" b="1" u="sng" kern="1200" dirty="0" smtClean="0">
                <a:solidFill>
                  <a:schemeClr val="bg1"/>
                </a:solidFill>
                <a:latin typeface="Times New Roman" pitchFamily="18" charset="0"/>
                <a:ea typeface="Calibri" pitchFamily="34" charset="0"/>
                <a:cs typeface="Times New Roman" pitchFamily="18" charset="0"/>
              </a:rPr>
              <a:t> </a:t>
            </a:r>
            <a:r>
              <a:rPr lang="tr-TR" sz="2000" b="1" u="sng" kern="1200" dirty="0" smtClean="0">
                <a:solidFill>
                  <a:schemeClr val="bg1"/>
                </a:solidFill>
                <a:latin typeface="Times New Roman" pitchFamily="18" charset="0"/>
                <a:ea typeface="Calibri" pitchFamily="34" charset="0"/>
                <a:cs typeface="Times New Roman" pitchFamily="18" charset="0"/>
              </a:rPr>
              <a:t>Ulusal Kulüp Lisans Kriterleri Cezaları </a:t>
            </a:r>
          </a:p>
        </p:txBody>
      </p:sp>
      <p:graphicFrame>
        <p:nvGraphicFramePr>
          <p:cNvPr id="4" name="3 İçerik Yer Tutucusu"/>
          <p:cNvGraphicFramePr>
            <a:graphicFrameLocks noGrp="1"/>
          </p:cNvGraphicFramePr>
          <p:nvPr>
            <p:ph idx="1"/>
          </p:nvPr>
        </p:nvGraphicFramePr>
        <p:xfrm>
          <a:off x="214313" y="1285875"/>
          <a:ext cx="8643937" cy="4413250"/>
        </p:xfrm>
        <a:graphic>
          <a:graphicData uri="http://schemas.openxmlformats.org/drawingml/2006/table">
            <a:tbl>
              <a:tblPr firstRow="1" bandRow="1">
                <a:tableStyleId>{21E4AEA4-8DFA-4A89-87EB-49C32662AFE0}</a:tableStyleId>
              </a:tblPr>
              <a:tblGrid>
                <a:gridCol w="1071539"/>
                <a:gridCol w="1000132"/>
                <a:gridCol w="2631638"/>
                <a:gridCol w="1970356"/>
                <a:gridCol w="1970301"/>
              </a:tblGrid>
              <a:tr h="346985">
                <a:tc>
                  <a:txBody>
                    <a:bodyPr/>
                    <a:lstStyle/>
                    <a:p>
                      <a:endParaRPr lang="tr-TR" dirty="0"/>
                    </a:p>
                  </a:txBody>
                  <a:tcPr/>
                </a:tc>
                <a:tc>
                  <a:txBody>
                    <a:bodyPr/>
                    <a:lstStyle/>
                    <a:p>
                      <a:r>
                        <a:rPr lang="tr-TR" sz="1400" b="1" kern="1200" dirty="0" smtClean="0">
                          <a:solidFill>
                            <a:schemeClr val="lt1"/>
                          </a:solidFill>
                          <a:latin typeface="Times New Roman" pitchFamily="18" charset="0"/>
                          <a:ea typeface="+mn-ea"/>
                          <a:cs typeface="Times New Roman" pitchFamily="18" charset="0"/>
                        </a:rPr>
                        <a:t>2011-2012</a:t>
                      </a:r>
                      <a:endParaRPr lang="tr-TR" sz="1400" b="1" kern="1200" dirty="0">
                        <a:solidFill>
                          <a:schemeClr val="lt1"/>
                        </a:solidFill>
                        <a:latin typeface="Times New Roman" pitchFamily="18" charset="0"/>
                        <a:ea typeface="+mn-ea"/>
                        <a:cs typeface="Times New Roman" pitchFamily="18" charset="0"/>
                      </a:endParaRPr>
                    </a:p>
                  </a:txBody>
                  <a:tcPr/>
                </a:tc>
                <a:tc>
                  <a:txBody>
                    <a:bodyPr/>
                    <a:lstStyle/>
                    <a:p>
                      <a:pPr algn="ctr"/>
                      <a:r>
                        <a:rPr lang="tr-TR" sz="1400" b="1" dirty="0" smtClean="0">
                          <a:latin typeface="Times New Roman" pitchFamily="18" charset="0"/>
                          <a:cs typeface="Times New Roman" pitchFamily="18" charset="0"/>
                        </a:rPr>
                        <a:t>2012-2013</a:t>
                      </a:r>
                      <a:endParaRPr lang="tr-TR" sz="1400" b="1" dirty="0">
                        <a:solidFill>
                          <a:schemeClr val="tx1"/>
                        </a:solidFill>
                        <a:latin typeface="Times New Roman" pitchFamily="18" charset="0"/>
                        <a:cs typeface="Times New Roman" pitchFamily="18" charset="0"/>
                      </a:endParaRPr>
                    </a:p>
                  </a:txBody>
                  <a:tcPr/>
                </a:tc>
                <a:tc>
                  <a:txBody>
                    <a:bodyPr/>
                    <a:lstStyle/>
                    <a:p>
                      <a:pPr algn="ctr"/>
                      <a:r>
                        <a:rPr lang="tr-TR" sz="1400" b="1" dirty="0" smtClean="0">
                          <a:latin typeface="Times New Roman" pitchFamily="18" charset="0"/>
                          <a:cs typeface="Times New Roman" pitchFamily="18" charset="0"/>
                        </a:rPr>
                        <a:t>2013-2014</a:t>
                      </a:r>
                      <a:endParaRPr lang="tr-TR" sz="1400" b="1" dirty="0">
                        <a:solidFill>
                          <a:schemeClr val="tx1"/>
                        </a:solidFill>
                        <a:latin typeface="Times New Roman" pitchFamily="18" charset="0"/>
                        <a:cs typeface="Times New Roman" pitchFamily="18" charset="0"/>
                      </a:endParaRPr>
                    </a:p>
                  </a:txBody>
                  <a:tcPr/>
                </a:tc>
                <a:tc>
                  <a:txBody>
                    <a:bodyPr/>
                    <a:lstStyle/>
                    <a:p>
                      <a:pPr algn="ctr"/>
                      <a:r>
                        <a:rPr lang="tr-TR" sz="1400" b="1" dirty="0" smtClean="0">
                          <a:latin typeface="Times New Roman" pitchFamily="18" charset="0"/>
                          <a:cs typeface="Times New Roman" pitchFamily="18" charset="0"/>
                        </a:rPr>
                        <a:t>2014-2015</a:t>
                      </a:r>
                      <a:endParaRPr lang="tr-TR" sz="1400" b="1" dirty="0">
                        <a:solidFill>
                          <a:schemeClr val="tx1"/>
                        </a:solidFill>
                        <a:latin typeface="Times New Roman" pitchFamily="18" charset="0"/>
                        <a:cs typeface="Times New Roman" pitchFamily="18" charset="0"/>
                      </a:endParaRPr>
                    </a:p>
                  </a:txBody>
                  <a:tcPr/>
                </a:tc>
              </a:tr>
              <a:tr h="991547">
                <a:tc>
                  <a:txBody>
                    <a:bodyPr/>
                    <a:lstStyle/>
                    <a:p>
                      <a:r>
                        <a:rPr lang="tr-TR" b="1" dirty="0" smtClean="0">
                          <a:latin typeface="Times New Roman" pitchFamily="18" charset="0"/>
                          <a:cs typeface="Times New Roman" pitchFamily="18" charset="0"/>
                        </a:rPr>
                        <a:t>Hukuki </a:t>
                      </a:r>
                      <a:endParaRPr lang="tr-TR" b="1" dirty="0">
                        <a:latin typeface="Times New Roman" pitchFamily="18" charset="0"/>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10.000 TL + 15 Gün Süre</a:t>
                      </a:r>
                    </a:p>
                    <a:p>
                      <a:r>
                        <a:rPr lang="tr-TR" sz="1400" baseline="0" dirty="0" smtClean="0">
                          <a:latin typeface="Times New Roman" pitchFamily="18" charset="0"/>
                          <a:cs typeface="Times New Roman" pitchFamily="18" charset="0"/>
                        </a:rPr>
                        <a:t>3) 10.000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20.000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30.000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863979">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Sportif </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10.000 TL + 15 Gün Süre</a:t>
                      </a:r>
                    </a:p>
                    <a:p>
                      <a:r>
                        <a:rPr lang="tr-TR" sz="1400" baseline="0" dirty="0" smtClean="0">
                          <a:latin typeface="Times New Roman" pitchFamily="18" charset="0"/>
                          <a:cs typeface="Times New Roman" pitchFamily="18" charset="0"/>
                        </a:rPr>
                        <a:t>3) 10.000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20.000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30.000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983946">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Personel</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10.000 TL + 15 Gün Süre</a:t>
                      </a:r>
                    </a:p>
                    <a:p>
                      <a:r>
                        <a:rPr lang="tr-TR" sz="1400" baseline="0" dirty="0" smtClean="0">
                          <a:latin typeface="Times New Roman" pitchFamily="18" charset="0"/>
                          <a:cs typeface="Times New Roman" pitchFamily="18" charset="0"/>
                        </a:rPr>
                        <a:t>3) 10.000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20.000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30.000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1127700">
                <a:tc>
                  <a:txBody>
                    <a:bodyPr/>
                    <a:lstStyle/>
                    <a:p>
                      <a:pPr marL="0" algn="l" defTabSz="914400" rtl="0" eaLnBrk="1" latinLnBrk="0" hangingPunct="1"/>
                      <a:r>
                        <a:rPr lang="tr-TR" sz="1800" b="1" kern="1200" dirty="0" smtClean="0">
                          <a:solidFill>
                            <a:schemeClr val="dk1"/>
                          </a:solidFill>
                          <a:latin typeface="Times New Roman" pitchFamily="18" charset="0"/>
                          <a:ea typeface="+mn-ea"/>
                          <a:cs typeface="Times New Roman" pitchFamily="18" charset="0"/>
                        </a:rPr>
                        <a:t>Altyapı</a:t>
                      </a:r>
                      <a:endParaRPr lang="tr-TR" sz="1800" b="1" kern="1200" dirty="0">
                        <a:solidFill>
                          <a:schemeClr val="dk1"/>
                        </a:solidFill>
                        <a:latin typeface="Times New Roman" pitchFamily="18" charset="0"/>
                        <a:ea typeface="+mn-ea"/>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+ 30 Gün Süre</a:t>
                      </a:r>
                    </a:p>
                    <a:p>
                      <a:r>
                        <a:rPr lang="tr-TR" sz="1400" baseline="0" dirty="0" smtClean="0">
                          <a:latin typeface="Times New Roman" pitchFamily="18" charset="0"/>
                          <a:cs typeface="Times New Roman" pitchFamily="18" charset="0"/>
                        </a:rPr>
                        <a:t>2) 10.000TL +  30 Gün Süre</a:t>
                      </a:r>
                    </a:p>
                    <a:p>
                      <a:r>
                        <a:rPr lang="tr-TR" sz="1400" baseline="0" dirty="0" smtClean="0">
                          <a:latin typeface="Times New Roman" pitchFamily="18" charset="0"/>
                          <a:cs typeface="Times New Roman" pitchFamily="18" charset="0"/>
                        </a:rPr>
                        <a:t>3) 10.000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+ 30</a:t>
                      </a:r>
                      <a:r>
                        <a:rPr lang="tr-TR" sz="1400" baseline="0" dirty="0" smtClean="0">
                          <a:latin typeface="Times New Roman" pitchFamily="18" charset="0"/>
                          <a:cs typeface="Times New Roman" pitchFamily="18" charset="0"/>
                        </a:rPr>
                        <a:t> Gün </a:t>
                      </a:r>
                      <a:r>
                        <a:rPr lang="tr-TR" sz="1400" dirty="0" smtClean="0">
                          <a:latin typeface="Times New Roman" pitchFamily="18" charset="0"/>
                          <a:cs typeface="Times New Roman" pitchFamily="18" charset="0"/>
                        </a:rPr>
                        <a:t>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+ 30 Gün Süre</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3)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+ 30Gün Süre</a:t>
                      </a:r>
                    </a:p>
                    <a:p>
                      <a:r>
                        <a:rPr lang="tr-TR" sz="1400" dirty="0" smtClean="0">
                          <a:latin typeface="Times New Roman" pitchFamily="18" charset="0"/>
                          <a:cs typeface="Times New Roman" pitchFamily="18" charset="0"/>
                        </a:rPr>
                        <a:t>2) 30.000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+ 30 Gün Süre</a:t>
                      </a:r>
                    </a:p>
                    <a:p>
                      <a:r>
                        <a:rPr lang="tr-TR" sz="1400" dirty="0" smtClean="0">
                          <a:latin typeface="Times New Roman" pitchFamily="18" charset="0"/>
                          <a:cs typeface="Times New Roman" pitchFamily="18" charset="0"/>
                        </a:rPr>
                        <a:t>3) 3 Puan Silme </a:t>
                      </a:r>
                    </a:p>
                  </a:txBody>
                  <a:tcPr/>
                </a:tc>
              </a:tr>
            </a:tbl>
          </a:graphicData>
        </a:graphic>
      </p:graphicFrame>
      <p:pic>
        <p:nvPicPr>
          <p:cNvPr id="377896"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Bank Asya 1. Lig</a:t>
            </a:r>
            <a:r>
              <a:rPr lang="tr-TR" sz="2400" b="1" kern="1200" dirty="0" smtClean="0">
                <a:solidFill>
                  <a:schemeClr val="bg1"/>
                </a:solidFill>
                <a:latin typeface="Times New Roman" pitchFamily="18" charset="0"/>
                <a:ea typeface="+mn-ea"/>
                <a:cs typeface="Times New Roman" pitchFamily="18" charset="0"/>
              </a:rPr>
              <a:t/>
            </a:r>
            <a:br>
              <a:rPr lang="tr-TR" sz="2400" b="1" kern="1200" dirty="0" smtClean="0">
                <a:solidFill>
                  <a:schemeClr val="bg1"/>
                </a:solidFill>
                <a:latin typeface="Times New Roman" pitchFamily="18" charset="0"/>
                <a:ea typeface="+mn-ea"/>
                <a:cs typeface="Times New Roman" pitchFamily="18" charset="0"/>
              </a:rPr>
            </a:br>
            <a:r>
              <a:rPr lang="tr-TR" sz="1800" b="1" kern="1200" dirty="0" smtClean="0">
                <a:solidFill>
                  <a:schemeClr val="bg1"/>
                </a:solidFill>
                <a:latin typeface="Times New Roman" pitchFamily="18" charset="0"/>
                <a:cs typeface="Times New Roman" pitchFamily="18" charset="0"/>
              </a:rPr>
              <a:t>Mali kriterler için cezalar (2011-2012 Sezonu için Ceza Yok) </a:t>
            </a:r>
            <a:endParaRPr lang="tr-TR" sz="1800" b="1" kern="1200" dirty="0" smtClean="0">
              <a:solidFill>
                <a:schemeClr val="bg1"/>
              </a:solidFill>
              <a:latin typeface="Times New Roman" pitchFamily="18" charset="0"/>
              <a:ea typeface="+mn-ea"/>
              <a:cs typeface="Times New Roman" pitchFamily="18" charset="0"/>
            </a:endParaRPr>
          </a:p>
        </p:txBody>
      </p:sp>
      <p:graphicFrame>
        <p:nvGraphicFramePr>
          <p:cNvPr id="6" name="5 İçerik Yer Tutucusu"/>
          <p:cNvGraphicFramePr>
            <a:graphicFrameLocks noGrp="1"/>
          </p:cNvGraphicFramePr>
          <p:nvPr>
            <p:ph idx="1"/>
          </p:nvPr>
        </p:nvGraphicFramePr>
        <p:xfrm>
          <a:off x="214313" y="1428750"/>
          <a:ext cx="8786812" cy="4481513"/>
        </p:xfrm>
        <a:graphic>
          <a:graphicData uri="http://schemas.openxmlformats.org/drawingml/2006/table">
            <a:tbl>
              <a:tblPr firstRow="1" bandRow="1">
                <a:tableStyleId>{21E4AEA4-8DFA-4A89-87EB-49C32662AFE0}</a:tableStyleId>
              </a:tblPr>
              <a:tblGrid>
                <a:gridCol w="2065868"/>
                <a:gridCol w="2278754"/>
                <a:gridCol w="2227643"/>
                <a:gridCol w="2214578"/>
              </a:tblGrid>
              <a:tr h="458707">
                <a:tc>
                  <a:txBody>
                    <a:bodyPr/>
                    <a:lstStyle/>
                    <a:p>
                      <a:endParaRPr lang="tr-TR" dirty="0"/>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latin typeface="Times New Roman" pitchFamily="18" charset="0"/>
                          <a:cs typeface="Times New Roman" pitchFamily="18" charset="0"/>
                        </a:rPr>
                        <a:t>Madde- 1L -M1</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Bildirimde Bulunan Kuruluş</a:t>
                      </a:r>
                      <a:endParaRPr lang="tr-TR" sz="1200" b="1" dirty="0" smtClean="0">
                        <a:solidFill>
                          <a:schemeClr val="tx1">
                            <a:lumMod val="95000"/>
                            <a:lumOff val="5000"/>
                          </a:schemeClr>
                        </a:solidFill>
                        <a:latin typeface="Times New Roman" pitchFamily="18" charset="0"/>
                        <a:cs typeface="Times New Roman" pitchFamily="18" charset="0"/>
                      </a:endParaRPr>
                    </a:p>
                  </a:txBody>
                  <a:tcPr/>
                </a:tc>
                <a:tc>
                  <a:txBody>
                    <a:bodyPr/>
                    <a:lstStyle/>
                    <a:p>
                      <a:r>
                        <a:rPr lang="tr-TR" sz="1400" b="1" dirty="0" smtClean="0">
                          <a:latin typeface="Times New Roman" pitchFamily="18" charset="0"/>
                          <a:cs typeface="Times New Roman" pitchFamily="18" charset="0"/>
                        </a:rPr>
                        <a:t>           Geçersiz</a:t>
                      </a: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4.000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8.000</a:t>
                      </a:r>
                      <a:r>
                        <a:rPr lang="tr-TR" sz="1400" baseline="0" dirty="0" smtClean="0">
                          <a:latin typeface="Times New Roman" pitchFamily="18" charset="0"/>
                          <a:cs typeface="Times New Roman" pitchFamily="18" charset="0"/>
                        </a:rPr>
                        <a:t> TL </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8.000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a:t>
                      </a:r>
                    </a:p>
                    <a:p>
                      <a:r>
                        <a:rPr lang="tr-TR" sz="1400" dirty="0" smtClean="0">
                          <a:latin typeface="Times New Roman" pitchFamily="18" charset="0"/>
                          <a:cs typeface="Times New Roman" pitchFamily="18" charset="0"/>
                        </a:rPr>
                        <a:t>3) 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- 1L-M2</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Yıllık Mali Tablolar</a:t>
                      </a: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10.000 TL + 15 Gün Süre</a:t>
                      </a:r>
                    </a:p>
                    <a:p>
                      <a:r>
                        <a:rPr lang="tr-TR" sz="1400" kern="1200" baseline="0" dirty="0" smtClean="0">
                          <a:solidFill>
                            <a:schemeClr val="dk1"/>
                          </a:solidFill>
                          <a:latin typeface="Times New Roman" pitchFamily="18" charset="0"/>
                          <a:ea typeface="+mn-ea"/>
                          <a:cs typeface="Times New Roman" pitchFamily="18" charset="0"/>
                        </a:rPr>
                        <a:t>3) 20.000 TL </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40.000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40.000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a:t>
                      </a:r>
                      <a:r>
                        <a:rPr lang="tr-TR" sz="1400" baseline="0" dirty="0" smtClean="0">
                          <a:latin typeface="Times New Roman" pitchFamily="18" charset="0"/>
                          <a:cs typeface="Times New Roman" pitchFamily="18" charset="0"/>
                        </a:rPr>
                        <a:t> Gün</a:t>
                      </a:r>
                      <a:endParaRPr lang="tr-TR"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-1L-M3</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Ara Dönem Mali Tablolar</a:t>
                      </a: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 Süre</a:t>
                      </a:r>
                    </a:p>
                    <a:p>
                      <a:r>
                        <a:rPr lang="tr-TR" sz="1400" baseline="0" dirty="0" smtClean="0">
                          <a:latin typeface="Times New Roman" pitchFamily="18" charset="0"/>
                          <a:cs typeface="Times New Roman" pitchFamily="18" charset="0"/>
                        </a:rPr>
                        <a:t>2) 10.000 TL + 15 Gün Süre</a:t>
                      </a:r>
                    </a:p>
                    <a:p>
                      <a:r>
                        <a:rPr lang="tr-TR" sz="1400" kern="1200" baseline="0" dirty="0" smtClean="0">
                          <a:solidFill>
                            <a:schemeClr val="dk1"/>
                          </a:solidFill>
                          <a:latin typeface="Times New Roman" pitchFamily="18" charset="0"/>
                          <a:ea typeface="+mn-ea"/>
                          <a:cs typeface="Times New Roman" pitchFamily="18" charset="0"/>
                        </a:rPr>
                        <a:t>3) 20.000 TL </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40.000</a:t>
                      </a:r>
                      <a:r>
                        <a:rPr lang="tr-TR" sz="1400" baseline="0" dirty="0" smtClean="0">
                          <a:latin typeface="Times New Roman" pitchFamily="18" charset="0"/>
                          <a:cs typeface="Times New Roman" pitchFamily="18" charset="0"/>
                        </a:rPr>
                        <a:t>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40.000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a:t>
                      </a:r>
                      <a:r>
                        <a:rPr lang="tr-TR" sz="1400" baseline="0" dirty="0" smtClean="0">
                          <a:latin typeface="Times New Roman" pitchFamily="18" charset="0"/>
                          <a:cs typeface="Times New Roman" pitchFamily="18" charset="0"/>
                        </a:rPr>
                        <a:t> Gün</a:t>
                      </a:r>
                      <a:endParaRPr lang="tr-TR"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-1L-M4</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Diğer Futbol Kulüplerine Gecikmiş Borcun Bulunmaması</a:t>
                      </a:r>
                    </a:p>
                  </a:txBody>
                  <a:tcPr/>
                </a:tc>
                <a:tc>
                  <a:txBody>
                    <a:bodyPr/>
                    <a:lstStyle/>
                    <a:p>
                      <a:r>
                        <a:rPr lang="tr-TR" sz="1400" kern="1200" baseline="0" dirty="0" smtClean="0">
                          <a:latin typeface="Times New Roman" pitchFamily="18" charset="0"/>
                          <a:cs typeface="Times New Roman" pitchFamily="18" charset="0"/>
                        </a:rPr>
                        <a:t>1) Uyarı + 30 Gün Süre</a:t>
                      </a:r>
                    </a:p>
                    <a:p>
                      <a:r>
                        <a:rPr lang="tr-TR" sz="1400" kern="1200" baseline="0" dirty="0" smtClean="0">
                          <a:latin typeface="Times New Roman" pitchFamily="18" charset="0"/>
                          <a:cs typeface="Times New Roman" pitchFamily="18" charset="0"/>
                        </a:rPr>
                        <a:t>2) Transfer Yasağı</a:t>
                      </a:r>
                      <a:endParaRPr lang="tr-TR" sz="1400" b="1" kern="1200" baseline="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 </a:t>
                      </a:r>
                    </a:p>
                    <a:p>
                      <a:endParaRPr lang="tr-TR" sz="1400" b="1" kern="1200" baseline="0" dirty="0" smtClean="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a:t>
                      </a:r>
                    </a:p>
                    <a:p>
                      <a:pPr marL="0" algn="l" defTabSz="914400" rtl="0" eaLnBrk="1" latinLnBrk="0" hangingPunct="1"/>
                      <a:r>
                        <a:rPr lang="tr-TR" sz="1400" kern="1200" baseline="0" dirty="0" smtClean="0">
                          <a:latin typeface="Times New Roman" pitchFamily="18" charset="0"/>
                          <a:cs typeface="Times New Roman" pitchFamily="18" charset="0"/>
                        </a:rPr>
                        <a:t>2) Transfer Yasağı + 30 Gün</a:t>
                      </a:r>
                    </a:p>
                    <a:p>
                      <a:pPr marL="0" algn="l" defTabSz="914400" rtl="0" eaLnBrk="1" latinLnBrk="0" hangingPunct="1"/>
                      <a:r>
                        <a:rPr lang="tr-TR" sz="1400" kern="1200" baseline="0" dirty="0" smtClean="0">
                          <a:latin typeface="Times New Roman" pitchFamily="18" charset="0"/>
                          <a:cs typeface="Times New Roman" pitchFamily="18" charset="0"/>
                        </a:rPr>
                        <a:t>3) 3 Puan Silme</a:t>
                      </a: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-1L-M5</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Personele, Sosyal Güvenlik Kurumuna (SGK) ve Vergi Dairelerine Gecikmiş Borcun Bulunmaması</a:t>
                      </a:r>
                      <a:endParaRPr lang="tr-TR" sz="1200" b="1" kern="120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 Uyarı + 30 Gün Süre</a:t>
                      </a:r>
                    </a:p>
                    <a:p>
                      <a:r>
                        <a:rPr lang="tr-TR" sz="1400" kern="1200" baseline="0" dirty="0" smtClean="0">
                          <a:latin typeface="Times New Roman" pitchFamily="18" charset="0"/>
                          <a:cs typeface="Times New Roman" pitchFamily="18" charset="0"/>
                        </a:rPr>
                        <a:t>2) Transfer Yasağı</a:t>
                      </a:r>
                      <a:endParaRPr lang="tr-TR" sz="1400" b="1" kern="1200" baseline="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  </a:t>
                      </a:r>
                    </a:p>
                    <a:p>
                      <a:endParaRPr lang="tr-TR" sz="1400" kern="1200" baseline="0" dirty="0" smtClean="0">
                        <a:latin typeface="Times New Roman" pitchFamily="18" charset="0"/>
                        <a:cs typeface="Times New Roman" pitchFamily="18" charset="0"/>
                      </a:endParaRP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a:t>
                      </a:r>
                    </a:p>
                    <a:p>
                      <a:pPr marL="0" algn="l" defTabSz="914400" rtl="0" eaLnBrk="1" latinLnBrk="0" hangingPunct="1"/>
                      <a:r>
                        <a:rPr lang="tr-TR" sz="1400" kern="1200" baseline="0" dirty="0" smtClean="0">
                          <a:latin typeface="Times New Roman" pitchFamily="18" charset="0"/>
                          <a:cs typeface="Times New Roman" pitchFamily="18" charset="0"/>
                        </a:rPr>
                        <a:t>2) Transfer Yasağı + 30 Gün</a:t>
                      </a:r>
                    </a:p>
                    <a:p>
                      <a:pPr marL="0" algn="l" defTabSz="914400" rtl="0" eaLnBrk="1" latinLnBrk="0" hangingPunct="1"/>
                      <a:r>
                        <a:rPr lang="tr-TR" sz="1400" kern="1200" baseline="0" dirty="0" smtClean="0">
                          <a:latin typeface="Times New Roman" pitchFamily="18" charset="0"/>
                          <a:cs typeface="Times New Roman" pitchFamily="18" charset="0"/>
                        </a:rPr>
                        <a:t>3) 3 Puan Silme</a:t>
                      </a:r>
                    </a:p>
                  </a:txBody>
                  <a:tcPr/>
                </a:tc>
              </a:tr>
            </a:tbl>
          </a:graphicData>
        </a:graphic>
      </p:graphicFrame>
      <p:pic>
        <p:nvPicPr>
          <p:cNvPr id="378919"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Bank Asya 1. Lig</a:t>
            </a:r>
            <a:br>
              <a:rPr lang="tr-TR" sz="2000" b="1" kern="1200" dirty="0" smtClean="0">
                <a:solidFill>
                  <a:schemeClr val="bg1"/>
                </a:solidFill>
                <a:latin typeface="Times New Roman" pitchFamily="18" charset="0"/>
                <a:ea typeface="+mn-ea"/>
                <a:cs typeface="Times New Roman" pitchFamily="18" charset="0"/>
              </a:rPr>
            </a:br>
            <a:r>
              <a:rPr lang="tr-TR" sz="1800" b="1" kern="1200" dirty="0" smtClean="0">
                <a:solidFill>
                  <a:schemeClr val="bg1"/>
                </a:solidFill>
                <a:latin typeface="Times New Roman" pitchFamily="18" charset="0"/>
                <a:cs typeface="Times New Roman" pitchFamily="18" charset="0"/>
              </a:rPr>
              <a:t>Mali kriterler için cezalar (2011-2012 Sezonu için Ceza Yok) </a:t>
            </a:r>
            <a:endParaRPr lang="tr-TR" sz="1800" b="1" kern="1200" dirty="0" smtClean="0">
              <a:solidFill>
                <a:schemeClr val="bg1"/>
              </a:solidFill>
              <a:latin typeface="Times New Roman" pitchFamily="18" charset="0"/>
              <a:ea typeface="+mn-ea"/>
              <a:cs typeface="Times New Roman" pitchFamily="18" charset="0"/>
            </a:endParaRPr>
          </a:p>
        </p:txBody>
      </p:sp>
      <p:graphicFrame>
        <p:nvGraphicFramePr>
          <p:cNvPr id="6" name="5 İçerik Yer Tutucusu"/>
          <p:cNvGraphicFramePr>
            <a:graphicFrameLocks noGrp="1"/>
          </p:cNvGraphicFramePr>
          <p:nvPr>
            <p:ph idx="1"/>
          </p:nvPr>
        </p:nvGraphicFramePr>
        <p:xfrm>
          <a:off x="214313" y="1428750"/>
          <a:ext cx="8715375" cy="3201988"/>
        </p:xfrm>
        <a:graphic>
          <a:graphicData uri="http://schemas.openxmlformats.org/drawingml/2006/table">
            <a:tbl>
              <a:tblPr firstRow="1" bandRow="1">
                <a:tableStyleId>{21E4AEA4-8DFA-4A89-87EB-49C32662AFE0}</a:tableStyleId>
              </a:tblPr>
              <a:tblGrid>
                <a:gridCol w="1857357"/>
                <a:gridCol w="2143140"/>
                <a:gridCol w="2357454"/>
                <a:gridCol w="2357454"/>
              </a:tblGrid>
              <a:tr h="458707">
                <a:tc>
                  <a:txBody>
                    <a:bodyPr/>
                    <a:lstStyle/>
                    <a:p>
                      <a:endParaRPr lang="tr-TR" dirty="0"/>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- 1L-M6</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Lisans Verme Kararı Öncesinde Sunulması Gereken Beyanlar</a:t>
                      </a:r>
                    </a:p>
                  </a:txBody>
                  <a:tcPr/>
                </a:tc>
                <a:tc>
                  <a:txBody>
                    <a:bodyPr/>
                    <a:lstStyle/>
                    <a:p>
                      <a:r>
                        <a:rPr lang="tr-TR" sz="1400" b="1" dirty="0" smtClean="0">
                          <a:latin typeface="Times New Roman" pitchFamily="18" charset="0"/>
                          <a:cs typeface="Times New Roman" pitchFamily="18" charset="0"/>
                        </a:rPr>
                        <a:t>        Geçersiz</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10.000 TL + 15 Gün Süre</a:t>
                      </a:r>
                    </a:p>
                    <a:p>
                      <a:r>
                        <a:rPr lang="tr-TR" sz="1400" dirty="0" smtClean="0">
                          <a:latin typeface="Times New Roman" pitchFamily="18" charset="0"/>
                          <a:cs typeface="Times New Roman" pitchFamily="18" charset="0"/>
                        </a:rPr>
                        <a:t>3) 20.000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 1L-M7</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Gelecek Döneme İlişkin Mali Bilgiler</a:t>
                      </a:r>
                    </a:p>
                  </a:txBody>
                  <a:tcPr/>
                </a:tc>
                <a:tc>
                  <a:txBody>
                    <a:bodyPr/>
                    <a:lstStyle/>
                    <a:p>
                      <a:r>
                        <a:rPr lang="tr-TR" sz="1400" kern="1200" baseline="0" dirty="0" smtClean="0">
                          <a:latin typeface="Times New Roman" pitchFamily="18" charset="0"/>
                          <a:cs typeface="Times New Roman" pitchFamily="18" charset="0"/>
                        </a:rPr>
                        <a:t>1)Uyarı + 15 Gün Süre</a:t>
                      </a:r>
                    </a:p>
                    <a:p>
                      <a:r>
                        <a:rPr lang="tr-TR" sz="1400" kern="1200" baseline="0" dirty="0" smtClean="0">
                          <a:latin typeface="Times New Roman" pitchFamily="18" charset="0"/>
                          <a:cs typeface="Times New Roman" pitchFamily="18" charset="0"/>
                        </a:rPr>
                        <a:t>2) 10.000 TL</a:t>
                      </a:r>
                      <a:endParaRPr lang="tr-TR" sz="1400" b="1" kern="1200" baseline="0" dirty="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+ 15 Gün Süre</a:t>
                      </a:r>
                    </a:p>
                    <a:p>
                      <a:r>
                        <a:rPr lang="tr-TR" sz="1400" kern="1200" baseline="0" dirty="0" smtClean="0">
                          <a:latin typeface="Times New Roman" pitchFamily="18" charset="0"/>
                          <a:cs typeface="Times New Roman" pitchFamily="18" charset="0"/>
                        </a:rPr>
                        <a:t>2) 20.000 TL</a:t>
                      </a: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+ 15 Gün Süre</a:t>
                      </a:r>
                    </a:p>
                    <a:p>
                      <a:pPr marL="0" algn="l" defTabSz="914400" rtl="0" eaLnBrk="1" latinLnBrk="0" hangingPunct="1"/>
                      <a:r>
                        <a:rPr lang="tr-TR" sz="1400" kern="1200" baseline="0" dirty="0" smtClean="0">
                          <a:latin typeface="Times New Roman" pitchFamily="18" charset="0"/>
                          <a:cs typeface="Times New Roman" pitchFamily="18" charset="0"/>
                        </a:rPr>
                        <a:t>2) 40.000 TL + 15 Gün Süre</a:t>
                      </a:r>
                    </a:p>
                    <a:p>
                      <a:pPr marL="0" algn="l" defTabSz="914400" rtl="0" eaLnBrk="1" latinLnBrk="0" hangingPunct="1"/>
                      <a:r>
                        <a:rPr lang="tr-TR" sz="1400" kern="1200" baseline="0" dirty="0" smtClean="0">
                          <a:latin typeface="Times New Roman" pitchFamily="18" charset="0"/>
                          <a:cs typeface="Times New Roman" pitchFamily="18" charset="0"/>
                        </a:rPr>
                        <a:t>3) 1 Puan Silme </a:t>
                      </a:r>
                      <a:endParaRPr lang="tr-TR" sz="1400" b="1" kern="1200" baseline="0" dirty="0" smtClean="0">
                        <a:solidFill>
                          <a:schemeClr val="dk1"/>
                        </a:solidFill>
                        <a:latin typeface="Times New Roman" pitchFamily="18" charset="0"/>
                        <a:ea typeface="+mn-ea"/>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-1L-M8</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Lisans Verme Kararı Sonrasında Ortaya Çıkan Değişikliklerin Bildirilmesi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r>
                        <a:rPr lang="tr-TR" sz="1400" b="1" kern="1200" dirty="0" smtClean="0">
                          <a:solidFill>
                            <a:schemeClr val="dk1"/>
                          </a:solidFill>
                          <a:latin typeface="Times New Roman" pitchFamily="18" charset="0"/>
                          <a:ea typeface="+mn-ea"/>
                          <a:cs typeface="Times New Roman" pitchFamily="18" charset="0"/>
                        </a:rPr>
                        <a:t>         Geçersiz</a:t>
                      </a:r>
                    </a:p>
                    <a:p>
                      <a:endParaRPr lang="tr-TR" sz="1400" b="1" kern="120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20.000 TL </a:t>
                      </a: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20.000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1 Puan Silme</a:t>
                      </a:r>
                      <a:endParaRPr lang="tr-TR" sz="1400" b="1" dirty="0" smtClean="0">
                        <a:latin typeface="Times New Roman" pitchFamily="18" charset="0"/>
                        <a:cs typeface="Times New Roman" pitchFamily="18" charset="0"/>
                      </a:endParaRPr>
                    </a:p>
                  </a:txBody>
                  <a:tcPr/>
                </a:tc>
              </a:tr>
            </a:tbl>
          </a:graphicData>
        </a:graphic>
      </p:graphicFrame>
      <p:pic>
        <p:nvPicPr>
          <p:cNvPr id="379933"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u="sng" kern="1200" dirty="0" smtClean="0">
                <a:solidFill>
                  <a:schemeClr val="bg1"/>
                </a:solidFill>
                <a:latin typeface="Times New Roman" pitchFamily="18" charset="0"/>
                <a:ea typeface="Calibri" pitchFamily="34" charset="0"/>
                <a:cs typeface="Times New Roman" pitchFamily="18" charset="0"/>
              </a:rPr>
              <a:t>Spor Toto 2. Lig</a:t>
            </a:r>
            <a:r>
              <a:rPr lang="tr-TR" sz="2400" b="1" u="sng" kern="1200" dirty="0" smtClean="0">
                <a:solidFill>
                  <a:schemeClr val="bg1"/>
                </a:solidFill>
                <a:latin typeface="Times New Roman" pitchFamily="18" charset="0"/>
                <a:ea typeface="Calibri" pitchFamily="34" charset="0"/>
                <a:cs typeface="Times New Roman" pitchFamily="18" charset="0"/>
              </a:rPr>
              <a:t/>
            </a:r>
            <a:br>
              <a:rPr lang="tr-TR" sz="2400" b="1" u="sng" kern="1200" dirty="0" smtClean="0">
                <a:solidFill>
                  <a:schemeClr val="bg1"/>
                </a:solidFill>
                <a:latin typeface="Times New Roman" pitchFamily="18" charset="0"/>
                <a:ea typeface="Calibri" pitchFamily="34" charset="0"/>
                <a:cs typeface="Times New Roman" pitchFamily="18" charset="0"/>
              </a:rPr>
            </a:br>
            <a:r>
              <a:rPr lang="tr-TR" sz="2400" b="1" u="sng" kern="1200" dirty="0" smtClean="0">
                <a:solidFill>
                  <a:schemeClr val="bg1"/>
                </a:solidFill>
                <a:latin typeface="Times New Roman" pitchFamily="18" charset="0"/>
                <a:ea typeface="Calibri" pitchFamily="34" charset="0"/>
                <a:cs typeface="Times New Roman" pitchFamily="18" charset="0"/>
              </a:rPr>
              <a:t> Lisans Kriterleri Cezaları </a:t>
            </a:r>
          </a:p>
        </p:txBody>
      </p:sp>
      <p:graphicFrame>
        <p:nvGraphicFramePr>
          <p:cNvPr id="4" name="3 İçerik Yer Tutucusu"/>
          <p:cNvGraphicFramePr>
            <a:graphicFrameLocks noGrp="1"/>
          </p:cNvGraphicFramePr>
          <p:nvPr>
            <p:ph idx="1"/>
          </p:nvPr>
        </p:nvGraphicFramePr>
        <p:xfrm>
          <a:off x="214313" y="1285875"/>
          <a:ext cx="8572500" cy="4937125"/>
        </p:xfrm>
        <a:graphic>
          <a:graphicData uri="http://schemas.openxmlformats.org/drawingml/2006/table">
            <a:tbl>
              <a:tblPr firstRow="1" bandRow="1">
                <a:tableStyleId>{21E4AEA4-8DFA-4A89-87EB-49C32662AFE0}</a:tableStyleId>
              </a:tblPr>
              <a:tblGrid>
                <a:gridCol w="1063725"/>
                <a:gridCol w="1063725"/>
                <a:gridCol w="2690693"/>
                <a:gridCol w="1814608"/>
                <a:gridCol w="1939810"/>
              </a:tblGrid>
              <a:tr h="346985">
                <a:tc>
                  <a:txBody>
                    <a:bodyPr/>
                    <a:lstStyle/>
                    <a:p>
                      <a:endParaRPr lang="tr-TR" dirty="0"/>
                    </a:p>
                  </a:txBody>
                  <a:tcPr/>
                </a:tc>
                <a:tc>
                  <a:txBody>
                    <a:bodyPr/>
                    <a:lstStyle/>
                    <a:p>
                      <a:r>
                        <a:rPr lang="tr-TR" sz="1400" b="1" kern="1200" dirty="0" smtClean="0">
                          <a:solidFill>
                            <a:schemeClr val="lt1"/>
                          </a:solidFill>
                          <a:latin typeface="Times New Roman" pitchFamily="18" charset="0"/>
                          <a:ea typeface="+mn-ea"/>
                          <a:cs typeface="Times New Roman" pitchFamily="18" charset="0"/>
                        </a:rPr>
                        <a:t>2011-2012</a:t>
                      </a:r>
                      <a:endParaRPr lang="tr-TR" sz="1400" b="1" kern="1200" dirty="0">
                        <a:solidFill>
                          <a:schemeClr val="lt1"/>
                        </a:solidFill>
                        <a:latin typeface="Times New Roman" pitchFamily="18" charset="0"/>
                        <a:ea typeface="+mn-ea"/>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1127700">
                <a:tc>
                  <a:txBody>
                    <a:bodyPr/>
                    <a:lstStyle/>
                    <a:p>
                      <a:r>
                        <a:rPr lang="tr-TR" b="1" dirty="0" smtClean="0">
                          <a:latin typeface="Times New Roman" pitchFamily="18" charset="0"/>
                          <a:cs typeface="Times New Roman" pitchFamily="18" charset="0"/>
                        </a:rPr>
                        <a:t>Hukuki </a:t>
                      </a:r>
                      <a:endParaRPr lang="tr-TR" b="1" dirty="0">
                        <a:latin typeface="Times New Roman" pitchFamily="18" charset="0"/>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Uyarı + 15 Gün</a:t>
                      </a:r>
                      <a:r>
                        <a:rPr lang="tr-TR" sz="1400" baseline="0" dirty="0" smtClean="0">
                          <a:latin typeface="Times New Roman" pitchFamily="18" charset="0"/>
                          <a:cs typeface="Times New Roman" pitchFamily="18" charset="0"/>
                        </a:rPr>
                        <a:t> Süre</a:t>
                      </a:r>
                    </a:p>
                    <a:p>
                      <a:r>
                        <a:rPr lang="tr-TR" sz="1400" baseline="0" dirty="0" smtClean="0">
                          <a:latin typeface="Times New Roman" pitchFamily="18" charset="0"/>
                          <a:cs typeface="Times New Roman" pitchFamily="18" charset="0"/>
                        </a:rPr>
                        <a:t>2) 5.000 TL</a:t>
                      </a:r>
                      <a:endParaRPr lang="tr-TR" sz="1400" b="1"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a:t>
                      </a:r>
                      <a:r>
                        <a:rPr lang="tr-TR" sz="1400" baseline="0" dirty="0" smtClean="0">
                          <a:latin typeface="Times New Roman" pitchFamily="18" charset="0"/>
                          <a:cs typeface="Times New Roman" pitchFamily="18" charset="0"/>
                        </a:rPr>
                        <a:t> Süre</a:t>
                      </a:r>
                    </a:p>
                    <a:p>
                      <a:r>
                        <a:rPr lang="tr-TR" sz="1400" baseline="0" dirty="0" smtClean="0">
                          <a:latin typeface="Times New Roman" pitchFamily="18" charset="0"/>
                          <a:cs typeface="Times New Roman" pitchFamily="18" charset="0"/>
                        </a:rPr>
                        <a:t>2) 10.000 TL</a:t>
                      </a:r>
                      <a:endParaRPr lang="tr-TR" sz="1400" b="1" dirty="0" smtClean="0">
                        <a:latin typeface="Times New Roman" pitchFamily="18" charset="0"/>
                        <a:cs typeface="Times New Roman" pitchFamily="18" charset="0"/>
                      </a:endParaRPr>
                    </a:p>
                    <a:p>
                      <a:endParaRPr lang="tr-TR" sz="1400" b="1"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15.000  TL +15 Gün Süre</a:t>
                      </a:r>
                    </a:p>
                    <a:p>
                      <a:r>
                        <a:rPr lang="tr-TR" sz="1400" dirty="0" smtClean="0">
                          <a:latin typeface="Times New Roman" pitchFamily="18" charset="0"/>
                          <a:cs typeface="Times New Roman" pitchFamily="18" charset="0"/>
                        </a:rPr>
                        <a:t>3) 15.000</a:t>
                      </a:r>
                      <a:r>
                        <a:rPr lang="tr-TR" sz="1400" baseline="0" dirty="0" smtClean="0">
                          <a:latin typeface="Times New Roman" pitchFamily="18" charset="0"/>
                          <a:cs typeface="Times New Roman" pitchFamily="18" charset="0"/>
                        </a:rPr>
                        <a:t> TL</a:t>
                      </a:r>
                      <a:endParaRPr lang="tr-TR" sz="1400" b="1" dirty="0" smtClean="0">
                        <a:latin typeface="Times New Roman" pitchFamily="18" charset="0"/>
                        <a:cs typeface="Times New Roman" pitchFamily="18" charset="0"/>
                      </a:endParaRPr>
                    </a:p>
                  </a:txBody>
                  <a:tcPr/>
                </a:tc>
              </a:tr>
              <a:tr h="1127700">
                <a:tc>
                  <a:txBody>
                    <a:bodyPr/>
                    <a:lstStyle/>
                    <a:p>
                      <a:r>
                        <a:rPr lang="tr-TR" b="1" dirty="0" smtClean="0">
                          <a:latin typeface="Times New Roman" pitchFamily="18" charset="0"/>
                          <a:cs typeface="Times New Roman" pitchFamily="18" charset="0"/>
                        </a:rPr>
                        <a:t>Sportif </a:t>
                      </a:r>
                      <a:endParaRPr lang="tr-TR" b="1" dirty="0">
                        <a:latin typeface="Times New Roman" pitchFamily="18" charset="0"/>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pPr marL="342900" indent="-342900">
                        <a:buNone/>
                      </a:pPr>
                      <a:r>
                        <a:rPr lang="tr-TR" sz="1400" dirty="0" smtClean="0">
                          <a:latin typeface="Times New Roman" pitchFamily="18" charset="0"/>
                          <a:cs typeface="Times New Roman" pitchFamily="18" charset="0"/>
                        </a:rPr>
                        <a:t>1) Uyarı + 15 Gün Süre</a:t>
                      </a:r>
                    </a:p>
                    <a:p>
                      <a:pPr marL="342900" marR="0" indent="-342900" algn="l" defTabSz="914400" rtl="0" eaLnBrk="1" fontAlgn="auto" latinLnBrk="0" hangingPunct="1">
                        <a:lnSpc>
                          <a:spcPct val="100000"/>
                        </a:lnSpc>
                        <a:spcBef>
                          <a:spcPts val="0"/>
                        </a:spcBef>
                        <a:spcAft>
                          <a:spcPts val="0"/>
                        </a:spcAft>
                        <a:buClrTx/>
                        <a:buSzTx/>
                        <a:buFontTx/>
                        <a:buNone/>
                        <a:tabLst/>
                        <a:defRPr/>
                      </a:pPr>
                      <a:r>
                        <a:rPr lang="tr-TR" sz="1400" baseline="0" dirty="0" smtClean="0">
                          <a:latin typeface="Times New Roman" pitchFamily="18" charset="0"/>
                          <a:cs typeface="Times New Roman" pitchFamily="18" charset="0"/>
                        </a:rPr>
                        <a:t>2) 5.000 TL</a:t>
                      </a:r>
                      <a:endParaRPr lang="tr-TR" sz="1400" dirty="0" smtClean="0">
                        <a:latin typeface="Times New Roman" pitchFamily="18" charset="0"/>
                        <a:cs typeface="Times New Roman" pitchFamily="18" charset="0"/>
                      </a:endParaRPr>
                    </a:p>
                    <a:p>
                      <a:pPr marL="342900" indent="-342900">
                        <a:buNone/>
                      </a:pPr>
                      <a:endParaRPr lang="tr-TR" sz="1400" b="1"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a:t>
                      </a:r>
                      <a:r>
                        <a:rPr lang="tr-TR" sz="1400" baseline="0" dirty="0" smtClean="0">
                          <a:latin typeface="Times New Roman" pitchFamily="18" charset="0"/>
                          <a:cs typeface="Times New Roman" pitchFamily="18" charset="0"/>
                        </a:rPr>
                        <a:t> Süre</a:t>
                      </a:r>
                    </a:p>
                    <a:p>
                      <a:r>
                        <a:rPr lang="tr-TR" sz="1400" baseline="0" dirty="0" smtClean="0">
                          <a:latin typeface="Times New Roman" pitchFamily="18" charset="0"/>
                          <a:cs typeface="Times New Roman" pitchFamily="18" charset="0"/>
                        </a:rPr>
                        <a:t>2) 10.000 TL</a:t>
                      </a:r>
                      <a:endParaRPr lang="tr-TR" sz="1400" b="1" dirty="0" smtClean="0">
                        <a:latin typeface="Times New Roman" pitchFamily="18" charset="0"/>
                        <a:cs typeface="Times New Roman" pitchFamily="18" charset="0"/>
                      </a:endParaRPr>
                    </a:p>
                    <a:p>
                      <a:endParaRPr lang="tr-TR" sz="1400" b="1"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+ 10 Gün Süre</a:t>
                      </a:r>
                    </a:p>
                    <a:p>
                      <a:r>
                        <a:rPr lang="tr-TR" sz="1400" dirty="0" smtClean="0">
                          <a:latin typeface="Times New Roman" pitchFamily="18" charset="0"/>
                          <a:cs typeface="Times New Roman" pitchFamily="18" charset="0"/>
                        </a:rPr>
                        <a:t>3) </a:t>
                      </a:r>
                      <a:r>
                        <a:rPr lang="tr-TR" sz="1400" baseline="0" dirty="0" smtClean="0">
                          <a:latin typeface="Times New Roman" pitchFamily="18" charset="0"/>
                          <a:cs typeface="Times New Roman" pitchFamily="18" charset="0"/>
                        </a:rPr>
                        <a:t>Transfer Yasağı</a:t>
                      </a:r>
                      <a:endParaRPr lang="tr-TR" sz="1400" b="1" dirty="0" smtClean="0">
                        <a:latin typeface="Times New Roman" pitchFamily="18" charset="0"/>
                        <a:cs typeface="Times New Roman" pitchFamily="18" charset="0"/>
                      </a:endParaRPr>
                    </a:p>
                  </a:txBody>
                  <a:tcPr/>
                </a:tc>
              </a:tr>
              <a:tr h="1127700">
                <a:tc>
                  <a:txBody>
                    <a:bodyPr/>
                    <a:lstStyle/>
                    <a:p>
                      <a:r>
                        <a:rPr lang="tr-TR" b="1" dirty="0" smtClean="0">
                          <a:latin typeface="Times New Roman" pitchFamily="18" charset="0"/>
                          <a:cs typeface="Times New Roman" pitchFamily="18" charset="0"/>
                        </a:rPr>
                        <a:t>Personel</a:t>
                      </a:r>
                      <a:endParaRPr lang="tr-TR" b="1" dirty="0">
                        <a:latin typeface="Times New Roman" pitchFamily="18" charset="0"/>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pPr marL="342900" indent="-342900">
                        <a:buNone/>
                      </a:pPr>
                      <a:r>
                        <a:rPr lang="tr-TR" sz="1400" dirty="0" smtClean="0">
                          <a:latin typeface="Times New Roman" pitchFamily="18" charset="0"/>
                          <a:cs typeface="Times New Roman" pitchFamily="18" charset="0"/>
                        </a:rPr>
                        <a:t>1) Uyarı + 15 Gün Süre</a:t>
                      </a:r>
                    </a:p>
                    <a:p>
                      <a:pPr marL="342900" marR="0" indent="-342900" algn="l" defTabSz="914400" rtl="0" eaLnBrk="1" fontAlgn="auto" latinLnBrk="0" hangingPunct="1">
                        <a:lnSpc>
                          <a:spcPct val="100000"/>
                        </a:lnSpc>
                        <a:spcBef>
                          <a:spcPts val="0"/>
                        </a:spcBef>
                        <a:spcAft>
                          <a:spcPts val="0"/>
                        </a:spcAft>
                        <a:buClrTx/>
                        <a:buSzTx/>
                        <a:buFontTx/>
                        <a:buNone/>
                        <a:tabLst/>
                        <a:defRPr/>
                      </a:pPr>
                      <a:r>
                        <a:rPr lang="tr-TR" sz="1400" baseline="0" dirty="0" smtClean="0">
                          <a:latin typeface="Times New Roman" pitchFamily="18" charset="0"/>
                          <a:cs typeface="Times New Roman" pitchFamily="18" charset="0"/>
                        </a:rPr>
                        <a:t>2) 5.000 TL</a:t>
                      </a:r>
                      <a:endParaRPr lang="tr-TR" sz="1400"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a:t>
                      </a:r>
                      <a:r>
                        <a:rPr lang="tr-TR" sz="1400" baseline="0" dirty="0" smtClean="0">
                          <a:latin typeface="Times New Roman" pitchFamily="18" charset="0"/>
                          <a:cs typeface="Times New Roman" pitchFamily="18" charset="0"/>
                        </a:rPr>
                        <a:t> Süre</a:t>
                      </a:r>
                    </a:p>
                    <a:p>
                      <a:r>
                        <a:rPr lang="tr-TR" sz="1400" baseline="0" dirty="0" smtClean="0">
                          <a:latin typeface="Times New Roman" pitchFamily="18" charset="0"/>
                          <a:cs typeface="Times New Roman" pitchFamily="18" charset="0"/>
                        </a:rPr>
                        <a:t>2) 10.000 TL</a:t>
                      </a:r>
                      <a:endParaRPr lang="tr-TR" sz="1400" b="1"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 Süre</a:t>
                      </a:r>
                    </a:p>
                    <a:p>
                      <a:r>
                        <a:rPr lang="tr-TR" sz="1400" dirty="0" smtClean="0">
                          <a:latin typeface="Times New Roman" pitchFamily="18" charset="0"/>
                          <a:cs typeface="Times New Roman" pitchFamily="18" charset="0"/>
                        </a:rPr>
                        <a:t>3) </a:t>
                      </a:r>
                      <a:r>
                        <a:rPr lang="tr-TR" sz="1400" baseline="0" dirty="0" smtClean="0">
                          <a:latin typeface="Times New Roman" pitchFamily="18" charset="0"/>
                          <a:cs typeface="Times New Roman" pitchFamily="18" charset="0"/>
                        </a:rPr>
                        <a:t>Transfer Yasağı</a:t>
                      </a:r>
                      <a:endParaRPr lang="tr-TR" sz="1400" b="1" dirty="0" smtClean="0">
                        <a:latin typeface="Times New Roman" pitchFamily="18" charset="0"/>
                        <a:cs typeface="Times New Roman" pitchFamily="18" charset="0"/>
                      </a:endParaRPr>
                    </a:p>
                    <a:p>
                      <a:endParaRPr lang="tr-TR" sz="1400" b="1" dirty="0" smtClean="0">
                        <a:latin typeface="Times New Roman" pitchFamily="18" charset="0"/>
                        <a:cs typeface="Times New Roman" pitchFamily="18" charset="0"/>
                      </a:endParaRPr>
                    </a:p>
                  </a:txBody>
                  <a:tcPr/>
                </a:tc>
              </a:tr>
              <a:tr h="1127700">
                <a:tc>
                  <a:txBody>
                    <a:bodyPr/>
                    <a:lstStyle/>
                    <a:p>
                      <a:r>
                        <a:rPr lang="tr-TR" b="1" dirty="0" smtClean="0">
                          <a:latin typeface="Times New Roman" pitchFamily="18" charset="0"/>
                          <a:cs typeface="Times New Roman" pitchFamily="18" charset="0"/>
                        </a:rPr>
                        <a:t>Altyapı</a:t>
                      </a:r>
                      <a:endParaRPr lang="tr-TR" b="1" dirty="0">
                        <a:latin typeface="Times New Roman" pitchFamily="18" charset="0"/>
                        <a:cs typeface="Times New Roman" pitchFamily="18" charset="0"/>
                      </a:endParaRPr>
                    </a:p>
                  </a:txBody>
                  <a:tcPr/>
                </a:tc>
                <a:tc>
                  <a:txBody>
                    <a:bodyPr/>
                    <a:lstStyle/>
                    <a:p>
                      <a:pPr algn="ctr"/>
                      <a:r>
                        <a:rPr lang="tr-TR" sz="1400" kern="1200" baseline="0" dirty="0" smtClean="0">
                          <a:solidFill>
                            <a:schemeClr val="dk1"/>
                          </a:solidFill>
                          <a:latin typeface="Times New Roman" pitchFamily="18" charset="0"/>
                          <a:ea typeface="+mn-ea"/>
                          <a:cs typeface="Times New Roman" pitchFamily="18" charset="0"/>
                        </a:rPr>
                        <a:t>Ceza Yok</a:t>
                      </a:r>
                      <a:endParaRPr lang="tr-TR" sz="1400" kern="1200" baseline="0" dirty="0">
                        <a:solidFill>
                          <a:schemeClr val="dk1"/>
                        </a:solidFill>
                        <a:latin typeface="Times New Roman" pitchFamily="18" charset="0"/>
                        <a:ea typeface="+mn-ea"/>
                        <a:cs typeface="Times New Roman" pitchFamily="18" charset="0"/>
                      </a:endParaRPr>
                    </a:p>
                  </a:txBody>
                  <a:tcPr/>
                </a:tc>
                <a:tc>
                  <a:txBody>
                    <a:bodyPr/>
                    <a:lstStyle/>
                    <a:p>
                      <a:pPr marL="342900" indent="-342900">
                        <a:buNone/>
                      </a:pPr>
                      <a:r>
                        <a:rPr lang="tr-TR" sz="1400" dirty="0" smtClean="0">
                          <a:latin typeface="Times New Roman" pitchFamily="18" charset="0"/>
                          <a:cs typeface="Times New Roman" pitchFamily="18" charset="0"/>
                        </a:rPr>
                        <a:t>1) Uyarı + 30 Gün Süre</a:t>
                      </a:r>
                    </a:p>
                    <a:p>
                      <a:pPr marL="342900" marR="0" indent="-342900" algn="l" defTabSz="914400" rtl="0" eaLnBrk="1" fontAlgn="auto" latinLnBrk="0" hangingPunct="1">
                        <a:lnSpc>
                          <a:spcPct val="100000"/>
                        </a:lnSpc>
                        <a:spcBef>
                          <a:spcPts val="0"/>
                        </a:spcBef>
                        <a:spcAft>
                          <a:spcPts val="0"/>
                        </a:spcAft>
                        <a:buClrTx/>
                        <a:buSzTx/>
                        <a:buFontTx/>
                        <a:buNone/>
                        <a:tabLst/>
                        <a:defRPr/>
                      </a:pPr>
                      <a:r>
                        <a:rPr lang="tr-TR" sz="1400" baseline="0" dirty="0" smtClean="0">
                          <a:latin typeface="Times New Roman" pitchFamily="18" charset="0"/>
                          <a:cs typeface="Times New Roman" pitchFamily="18" charset="0"/>
                        </a:rPr>
                        <a:t>2) 5.000 TL</a:t>
                      </a:r>
                      <a:endParaRPr lang="tr-TR" sz="1400"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+ 30 Gün</a:t>
                      </a:r>
                      <a:r>
                        <a:rPr lang="tr-TR" sz="1400" baseline="0" dirty="0" smtClean="0">
                          <a:latin typeface="Times New Roman" pitchFamily="18" charset="0"/>
                          <a:cs typeface="Times New Roman" pitchFamily="18" charset="0"/>
                        </a:rPr>
                        <a:t> Süre</a:t>
                      </a:r>
                    </a:p>
                    <a:p>
                      <a:r>
                        <a:rPr lang="tr-TR" sz="1400" baseline="0" dirty="0" smtClean="0">
                          <a:latin typeface="Times New Roman" pitchFamily="18" charset="0"/>
                          <a:cs typeface="Times New Roman" pitchFamily="18" charset="0"/>
                        </a:rPr>
                        <a:t>2) 10.000 TL</a:t>
                      </a:r>
                      <a:endParaRPr lang="tr-TR" sz="1400" b="1" dirty="0" smtClean="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+ 30 Gün Süre</a:t>
                      </a:r>
                    </a:p>
                    <a:p>
                      <a:r>
                        <a:rPr lang="tr-TR" sz="1400" dirty="0" smtClean="0">
                          <a:latin typeface="Times New Roman" pitchFamily="18" charset="0"/>
                          <a:cs typeface="Times New Roman" pitchFamily="18" charset="0"/>
                        </a:rPr>
                        <a:t>2) 15.000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+ 30 Gün Süre</a:t>
                      </a:r>
                    </a:p>
                    <a:p>
                      <a:r>
                        <a:rPr lang="tr-TR" sz="1400" dirty="0" smtClean="0">
                          <a:latin typeface="Times New Roman" pitchFamily="18" charset="0"/>
                          <a:cs typeface="Times New Roman" pitchFamily="18" charset="0"/>
                        </a:rPr>
                        <a:t>3) </a:t>
                      </a:r>
                      <a:r>
                        <a:rPr lang="tr-TR" sz="1400" baseline="0" dirty="0" smtClean="0">
                          <a:latin typeface="Times New Roman" pitchFamily="18" charset="0"/>
                          <a:cs typeface="Times New Roman" pitchFamily="18" charset="0"/>
                        </a:rPr>
                        <a:t>Transfer Yasağı</a:t>
                      </a:r>
                      <a:endParaRPr lang="tr-TR" sz="1400" b="1" dirty="0" smtClean="0">
                        <a:latin typeface="Times New Roman" pitchFamily="18" charset="0"/>
                        <a:cs typeface="Times New Roman" pitchFamily="18" charset="0"/>
                      </a:endParaRPr>
                    </a:p>
                    <a:p>
                      <a:endParaRPr lang="tr-TR" sz="1400" b="1" dirty="0" smtClean="0">
                        <a:latin typeface="Times New Roman" pitchFamily="18" charset="0"/>
                        <a:cs typeface="Times New Roman" pitchFamily="18" charset="0"/>
                      </a:endParaRPr>
                    </a:p>
                  </a:txBody>
                  <a:tcPr/>
                </a:tc>
              </a:tr>
            </a:tbl>
          </a:graphicData>
        </a:graphic>
      </p:graphicFrame>
      <p:pic>
        <p:nvPicPr>
          <p:cNvPr id="380968"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87"/>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Spor Toto 2. LİG</a:t>
            </a:r>
            <a:r>
              <a:rPr lang="tr-TR" sz="2400" b="1" kern="1200" dirty="0" smtClean="0">
                <a:solidFill>
                  <a:schemeClr val="bg1"/>
                </a:solidFill>
                <a:latin typeface="Times New Roman" pitchFamily="18" charset="0"/>
                <a:ea typeface="+mn-ea"/>
                <a:cs typeface="Times New Roman" pitchFamily="18" charset="0"/>
              </a:rPr>
              <a:t/>
            </a:r>
            <a:br>
              <a:rPr lang="tr-TR" sz="2400" b="1" kern="1200" dirty="0" smtClean="0">
                <a:solidFill>
                  <a:schemeClr val="bg1"/>
                </a:solidFill>
                <a:latin typeface="Times New Roman" pitchFamily="18" charset="0"/>
                <a:ea typeface="+mn-ea"/>
                <a:cs typeface="Times New Roman" pitchFamily="18" charset="0"/>
              </a:rPr>
            </a:br>
            <a:r>
              <a:rPr lang="tr-TR" sz="1800" b="1" kern="1200" dirty="0" smtClean="0">
                <a:solidFill>
                  <a:schemeClr val="bg1"/>
                </a:solidFill>
                <a:latin typeface="Times New Roman" pitchFamily="18" charset="0"/>
                <a:cs typeface="Times New Roman" pitchFamily="18" charset="0"/>
              </a:rPr>
              <a:t>Mali kriterler için cezalar (2011-2012 Sezonu için Ceza Yok) </a:t>
            </a:r>
            <a:endParaRPr lang="tr-TR" sz="1800" b="1" kern="1200" dirty="0" smtClean="0">
              <a:solidFill>
                <a:schemeClr val="bg1"/>
              </a:solidFill>
              <a:latin typeface="Times New Roman" pitchFamily="18" charset="0"/>
              <a:ea typeface="+mn-ea"/>
              <a:cs typeface="Times New Roman" pitchFamily="18" charset="0"/>
            </a:endParaRPr>
          </a:p>
        </p:txBody>
      </p:sp>
      <p:graphicFrame>
        <p:nvGraphicFramePr>
          <p:cNvPr id="6" name="5 İçerik Yer Tutucusu"/>
          <p:cNvGraphicFramePr>
            <a:graphicFrameLocks noGrp="1"/>
          </p:cNvGraphicFramePr>
          <p:nvPr>
            <p:ph idx="1"/>
          </p:nvPr>
        </p:nvGraphicFramePr>
        <p:xfrm>
          <a:off x="214313" y="1428750"/>
          <a:ext cx="8715375" cy="3841750"/>
        </p:xfrm>
        <a:graphic>
          <a:graphicData uri="http://schemas.openxmlformats.org/drawingml/2006/table">
            <a:tbl>
              <a:tblPr firstRow="1" bandRow="1">
                <a:tableStyleId>{21E4AEA4-8DFA-4A89-87EB-49C32662AFE0}</a:tableStyleId>
              </a:tblPr>
              <a:tblGrid>
                <a:gridCol w="1785919"/>
                <a:gridCol w="2286016"/>
                <a:gridCol w="2286016"/>
                <a:gridCol w="2357454"/>
              </a:tblGrid>
              <a:tr h="458707">
                <a:tc>
                  <a:txBody>
                    <a:bodyPr/>
                    <a:lstStyle/>
                    <a:p>
                      <a:endParaRPr lang="tr-TR" dirty="0"/>
                    </a:p>
                  </a:txBody>
                  <a:tcPr/>
                </a:tc>
                <a:tc>
                  <a:txBody>
                    <a:bodyPr/>
                    <a:lstStyle/>
                    <a:p>
                      <a:pPr algn="ctr"/>
                      <a:r>
                        <a:rPr lang="tr-TR" sz="1400" dirty="0" smtClean="0">
                          <a:latin typeface="Times New Roman" pitchFamily="18" charset="0"/>
                          <a:cs typeface="Times New Roman" pitchFamily="18" charset="0"/>
                        </a:rPr>
                        <a:t>2012-2013</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2013-2014</a:t>
                      </a:r>
                      <a:endParaRPr lang="tr-TR" sz="1400" dirty="0">
                        <a:solidFill>
                          <a:schemeClr val="tx1"/>
                        </a:solidFill>
                        <a:latin typeface="Times New Roman" pitchFamily="18" charset="0"/>
                        <a:cs typeface="Times New Roman" pitchFamily="18" charset="0"/>
                      </a:endParaRPr>
                    </a:p>
                  </a:txBody>
                  <a:tcPr/>
                </a:tc>
                <a:tc>
                  <a:txBody>
                    <a:bodyPr/>
                    <a:lstStyle/>
                    <a:p>
                      <a:pPr algn="ctr"/>
                      <a:r>
                        <a:rPr lang="tr-TR" sz="1400" dirty="0" smtClean="0">
                          <a:latin typeface="Times New Roman" pitchFamily="18" charset="0"/>
                          <a:cs typeface="Times New Roman" pitchFamily="18" charset="0"/>
                        </a:rPr>
                        <a:t>2014-2015</a:t>
                      </a:r>
                      <a:endParaRPr lang="tr-TR" sz="1400" dirty="0">
                        <a:solidFill>
                          <a:schemeClr val="tx1"/>
                        </a:solidFill>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2L-M1</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Yıllık</a:t>
                      </a:r>
                      <a:r>
                        <a:rPr lang="tr-TR" sz="1200" b="1" kern="1200" baseline="0" dirty="0" smtClean="0">
                          <a:solidFill>
                            <a:schemeClr val="dk1"/>
                          </a:solidFill>
                          <a:latin typeface="Times New Roman" pitchFamily="18" charset="0"/>
                          <a:ea typeface="+mn-ea"/>
                          <a:cs typeface="Times New Roman" pitchFamily="18" charset="0"/>
                        </a:rPr>
                        <a:t> Mali Tablolar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baseline="0" dirty="0" smtClean="0">
                          <a:solidFill>
                            <a:schemeClr val="dk1"/>
                          </a:solidFill>
                          <a:latin typeface="Times New Roman" pitchFamily="18" charset="0"/>
                          <a:ea typeface="+mn-ea"/>
                          <a:cs typeface="Times New Roman" pitchFamily="18" charset="0"/>
                        </a:rPr>
                        <a:t>(Bilgisayar Ortamında</a:t>
                      </a: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5.000 TL + 15 Gün Süre</a:t>
                      </a:r>
                    </a:p>
                    <a:p>
                      <a:r>
                        <a:rPr lang="tr-TR" sz="1400" dirty="0" smtClean="0">
                          <a:latin typeface="Times New Roman" pitchFamily="18" charset="0"/>
                          <a:cs typeface="Times New Roman" pitchFamily="18" charset="0"/>
                        </a:rPr>
                        <a:t>3) 5.000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10.000 TL + 15 Gün Süre</a:t>
                      </a:r>
                    </a:p>
                    <a:p>
                      <a:r>
                        <a:rPr lang="tr-TR" sz="1400" dirty="0" smtClean="0">
                          <a:latin typeface="Times New Roman" pitchFamily="18" charset="0"/>
                          <a:cs typeface="Times New Roman" pitchFamily="18" charset="0"/>
                        </a:rPr>
                        <a:t>3) 10.000 TL</a:t>
                      </a:r>
                      <a:endParaRPr lang="tr-TR" sz="1400" b="1" dirty="0">
                        <a:latin typeface="Times New Roman" pitchFamily="18" charset="0"/>
                        <a:cs typeface="Times New Roman" pitchFamily="18" charset="0"/>
                      </a:endParaRPr>
                    </a:p>
                  </a:txBody>
                  <a:tcPr/>
                </a:tc>
                <a:tc>
                  <a:txBody>
                    <a:bodyPr/>
                    <a:lstStyle/>
                    <a:p>
                      <a:r>
                        <a:rPr lang="tr-TR" sz="1400" dirty="0" smtClean="0">
                          <a:latin typeface="Times New Roman" pitchFamily="18" charset="0"/>
                          <a:cs typeface="Times New Roman" pitchFamily="18" charset="0"/>
                        </a:rPr>
                        <a:t>1) Uyarı + 15 Gün Süre</a:t>
                      </a:r>
                    </a:p>
                    <a:p>
                      <a:r>
                        <a:rPr lang="tr-TR" sz="1400" dirty="0" smtClean="0">
                          <a:latin typeface="Times New Roman" pitchFamily="18" charset="0"/>
                          <a:cs typeface="Times New Roman" pitchFamily="18" charset="0"/>
                        </a:rPr>
                        <a:t>2) 15.000</a:t>
                      </a:r>
                      <a:r>
                        <a:rPr lang="tr-TR" sz="1400" baseline="0" dirty="0" smtClean="0">
                          <a:latin typeface="Times New Roman" pitchFamily="18" charset="0"/>
                          <a:cs typeface="Times New Roman" pitchFamily="18" charset="0"/>
                        </a:rPr>
                        <a:t> TL</a:t>
                      </a:r>
                      <a:r>
                        <a:rPr lang="tr-TR" sz="1400" dirty="0" smtClean="0">
                          <a:latin typeface="Times New Roman" pitchFamily="18" charset="0"/>
                          <a:cs typeface="Times New Roman" pitchFamily="18" charset="0"/>
                        </a:rPr>
                        <a:t> + 15 Gün</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Süre</a:t>
                      </a:r>
                    </a:p>
                    <a:p>
                      <a:r>
                        <a:rPr lang="tr-TR" sz="1400" dirty="0" smtClean="0">
                          <a:latin typeface="Times New Roman" pitchFamily="18" charset="0"/>
                          <a:cs typeface="Times New Roman" pitchFamily="18" charset="0"/>
                        </a:rPr>
                        <a:t>3) Transfer</a:t>
                      </a:r>
                      <a:r>
                        <a:rPr lang="tr-TR" sz="1400" baseline="0" dirty="0" smtClean="0">
                          <a:latin typeface="Times New Roman" pitchFamily="18" charset="0"/>
                          <a:cs typeface="Times New Roman" pitchFamily="18" charset="0"/>
                        </a:rPr>
                        <a:t> Yasağı</a:t>
                      </a:r>
                      <a:endParaRPr lang="tr-TR" sz="1400" b="1" dirty="0" smtClean="0">
                        <a:latin typeface="Times New Roman" pitchFamily="18" charset="0"/>
                        <a:cs typeface="Times New Roman" pitchFamily="18" charset="0"/>
                      </a:endParaRP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2L-M2</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Diğer</a:t>
                      </a:r>
                      <a:r>
                        <a:rPr lang="tr-TR" sz="1200" b="1" kern="1200" baseline="0" dirty="0" smtClean="0">
                          <a:solidFill>
                            <a:schemeClr val="dk1"/>
                          </a:solidFill>
                          <a:latin typeface="Times New Roman" pitchFamily="18" charset="0"/>
                          <a:ea typeface="+mn-ea"/>
                          <a:cs typeface="Times New Roman" pitchFamily="18" charset="0"/>
                        </a:rPr>
                        <a:t> Kulüplere Vadesi Geçmiş Borcunun Bulunmaması</a:t>
                      </a: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 Süre</a:t>
                      </a:r>
                    </a:p>
                    <a:p>
                      <a:pPr marL="0" algn="l" defTabSz="914400" rtl="0" eaLnBrk="1" latinLnBrk="0" hangingPunct="1"/>
                      <a:r>
                        <a:rPr lang="tr-TR" sz="1400" kern="1200" baseline="0" dirty="0" smtClean="0">
                          <a:latin typeface="Times New Roman" pitchFamily="18" charset="0"/>
                          <a:cs typeface="Times New Roman" pitchFamily="18" charset="0"/>
                        </a:rPr>
                        <a:t>2) Transfer Yasağı</a:t>
                      </a: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2L-M3</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dk1"/>
                          </a:solidFill>
                          <a:latin typeface="Times New Roman" pitchFamily="18" charset="0"/>
                          <a:ea typeface="+mn-ea"/>
                          <a:cs typeface="Times New Roman" pitchFamily="18" charset="0"/>
                        </a:rPr>
                        <a:t>Personele</a:t>
                      </a:r>
                      <a:r>
                        <a:rPr lang="tr-TR" sz="1200" b="1" kern="1200" baseline="0" dirty="0" smtClean="0">
                          <a:solidFill>
                            <a:schemeClr val="dk1"/>
                          </a:solidFill>
                          <a:latin typeface="Times New Roman" pitchFamily="18" charset="0"/>
                          <a:ea typeface="+mn-ea"/>
                          <a:cs typeface="Times New Roman" pitchFamily="18" charset="0"/>
                        </a:rPr>
                        <a:t> Vadesi Geçmiş Borcunun Bulunmaması </a:t>
                      </a:r>
                      <a:endParaRPr lang="tr-TR" sz="1200" b="1" kern="1200" dirty="0" smtClean="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baseline="0" dirty="0" smtClean="0">
                          <a:solidFill>
                            <a:schemeClr val="dk1"/>
                          </a:solidFill>
                          <a:latin typeface="Times New Roman" pitchFamily="18" charset="0"/>
                          <a:ea typeface="+mn-ea"/>
                          <a:cs typeface="Times New Roman" pitchFamily="18" charset="0"/>
                        </a:rPr>
                        <a:t>1) Uyarı + 30 Gün Süre </a:t>
                      </a:r>
                    </a:p>
                    <a:p>
                      <a:r>
                        <a:rPr lang="tr-TR" sz="1400" kern="1200" baseline="0" dirty="0" smtClean="0">
                          <a:latin typeface="Times New Roman" pitchFamily="18" charset="0"/>
                          <a:cs typeface="Times New Roman" pitchFamily="18" charset="0"/>
                        </a:rPr>
                        <a:t>2) Transfer Yasağı</a:t>
                      </a: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 Süre</a:t>
                      </a:r>
                    </a:p>
                    <a:p>
                      <a:pPr marL="0" algn="l" defTabSz="914400" rtl="0" eaLnBrk="1" latinLnBrk="0" hangingPunct="1"/>
                      <a:r>
                        <a:rPr lang="tr-TR" sz="1400" kern="1200" baseline="0" dirty="0" smtClean="0">
                          <a:latin typeface="Times New Roman" pitchFamily="18" charset="0"/>
                          <a:cs typeface="Times New Roman" pitchFamily="18" charset="0"/>
                        </a:rPr>
                        <a:t>2) Transfer Yasağı</a:t>
                      </a:r>
                    </a:p>
                  </a:txBody>
                  <a:tcPr/>
                </a:tc>
              </a:tr>
              <a:tr h="649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rgbClr val="FF0000"/>
                          </a:solidFill>
                          <a:latin typeface="Times New Roman" pitchFamily="18" charset="0"/>
                          <a:ea typeface="+mn-ea"/>
                          <a:cs typeface="Times New Roman" pitchFamily="18" charset="0"/>
                        </a:rPr>
                        <a:t>Madde 2L-M4</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baseline="0" dirty="0" smtClean="0">
                          <a:solidFill>
                            <a:schemeClr val="dk1"/>
                          </a:solidFill>
                          <a:latin typeface="Times New Roman" pitchFamily="18" charset="0"/>
                          <a:ea typeface="+mn-ea"/>
                          <a:cs typeface="Times New Roman" pitchFamily="18" charset="0"/>
                        </a:rPr>
                        <a:t>Vergi Dairesine ve SGK’ ya Vadesi Geçmiş Borcunun Bulunmaması </a:t>
                      </a:r>
                      <a:endParaRPr lang="tr-TR" sz="1200" b="1" kern="1200" dirty="0" smtClean="0">
                        <a:solidFill>
                          <a:schemeClr val="dk1"/>
                        </a:solidFill>
                        <a:latin typeface="Times New Roman" pitchFamily="18" charset="0"/>
                        <a:ea typeface="+mn-ea"/>
                        <a:cs typeface="Times New Roman" pitchFamily="18" charset="0"/>
                      </a:endParaRPr>
                    </a:p>
                  </a:txBody>
                  <a:tcPr/>
                </a:tc>
                <a:tc>
                  <a:txBody>
                    <a:bodyPr/>
                    <a:lstStyle/>
                    <a:p>
                      <a:r>
                        <a:rPr lang="tr-TR" sz="1400" kern="1200" baseline="0" dirty="0" smtClean="0">
                          <a:latin typeface="Times New Roman" pitchFamily="18" charset="0"/>
                          <a:cs typeface="Times New Roman" pitchFamily="18" charset="0"/>
                        </a:rPr>
                        <a:t>1)Uyarı + 30 Gün Süre</a:t>
                      </a:r>
                    </a:p>
                    <a:p>
                      <a:r>
                        <a:rPr lang="tr-TR" sz="1400" kern="1200" baseline="0" dirty="0" smtClean="0">
                          <a:latin typeface="Times New Roman" pitchFamily="18" charset="0"/>
                          <a:cs typeface="Times New Roman" pitchFamily="18" charset="0"/>
                        </a:rPr>
                        <a:t>2) Transfer Yasağı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baseline="0" dirty="0" smtClean="0">
                          <a:solidFill>
                            <a:schemeClr val="dk1"/>
                          </a:solidFill>
                          <a:latin typeface="Times New Roman" pitchFamily="18" charset="0"/>
                          <a:ea typeface="+mn-ea"/>
                          <a:cs typeface="Times New Roman" pitchFamily="18" charset="0"/>
                        </a:rPr>
                        <a:t>1) Uyarı + 30 Gün Süre </a:t>
                      </a:r>
                    </a:p>
                    <a:p>
                      <a:r>
                        <a:rPr lang="tr-TR" sz="1400" kern="1200" baseline="0" dirty="0" smtClean="0">
                          <a:latin typeface="Times New Roman" pitchFamily="18" charset="0"/>
                          <a:cs typeface="Times New Roman" pitchFamily="18" charset="0"/>
                        </a:rPr>
                        <a:t>2) Transfer Yasağı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400" kern="1200" baseline="0" dirty="0" smtClean="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tr-TR" sz="1400" kern="1200" baseline="0" dirty="0" smtClean="0">
                          <a:latin typeface="Times New Roman" pitchFamily="18" charset="0"/>
                          <a:cs typeface="Times New Roman" pitchFamily="18" charset="0"/>
                        </a:rPr>
                        <a:t>1) Uyarı + 30 Gün Süre</a:t>
                      </a:r>
                    </a:p>
                    <a:p>
                      <a:pPr marL="0" algn="l" defTabSz="914400" rtl="0" eaLnBrk="1" latinLnBrk="0" hangingPunct="1"/>
                      <a:r>
                        <a:rPr lang="tr-TR" sz="1400" kern="1200" baseline="0" dirty="0" smtClean="0">
                          <a:latin typeface="Times New Roman" pitchFamily="18" charset="0"/>
                          <a:cs typeface="Times New Roman" pitchFamily="18" charset="0"/>
                        </a:rPr>
                        <a:t>2) Transfer Yasağı</a:t>
                      </a:r>
                    </a:p>
                  </a:txBody>
                  <a:tcPr/>
                </a:tc>
              </a:tr>
            </a:tbl>
          </a:graphicData>
        </a:graphic>
      </p:graphicFrame>
      <p:pic>
        <p:nvPicPr>
          <p:cNvPr id="381986"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611188" y="1989138"/>
            <a:ext cx="7500937" cy="1016000"/>
          </a:xfrm>
          <a:prstGeom prst="rect">
            <a:avLst/>
          </a:prstGeom>
          <a:noFill/>
        </p:spPr>
        <p:txBody>
          <a:bodyPr>
            <a:spAutoFit/>
          </a:bodyPr>
          <a:lstStyle/>
          <a:p>
            <a:pPr>
              <a:defRPr/>
            </a:pPr>
            <a:r>
              <a:rPr lang="tr-TR" sz="6000" dirty="0">
                <a:latin typeface="Monotype Corsiva" pitchFamily="66" charset="0"/>
                <a:cs typeface="+mn-cs"/>
              </a:rPr>
              <a:t>      </a:t>
            </a:r>
            <a:r>
              <a:rPr lang="tr-TR" sz="3600" b="1" dirty="0">
                <a:solidFill>
                  <a:schemeClr val="tx1">
                    <a:lumMod val="95000"/>
                    <a:lumOff val="5000"/>
                  </a:schemeClr>
                </a:solidFill>
                <a:effectLst>
                  <a:outerShdw blurRad="50800" dist="50800" dir="5400000" algn="ctr" rotWithShape="0">
                    <a:schemeClr val="bg1"/>
                  </a:outerShdw>
                </a:effectLst>
                <a:latin typeface="Times New Roman" pitchFamily="18" charset="0"/>
                <a:cs typeface="Times New Roman" pitchFamily="18" charset="0"/>
              </a:rPr>
              <a:t>Futbolumuzun Geleceği İçin</a:t>
            </a:r>
            <a:endParaRPr lang="tr-TR" sz="3600" b="1" dirty="0">
              <a:solidFill>
                <a:schemeClr val="tx1">
                  <a:lumMod val="95000"/>
                  <a:lumOff val="5000"/>
                </a:schemeClr>
              </a:solidFill>
              <a:effectLst>
                <a:outerShdw blurRad="50800" dist="50800" dir="5400000" algn="ctr" rotWithShape="0">
                  <a:schemeClr val="bg1"/>
                </a:outerShdw>
              </a:effectLst>
              <a:latin typeface="Times New Roman" pitchFamily="18" charset="0"/>
              <a:cs typeface="Times New Roman" pitchFamily="18" charset="0"/>
            </a:endParaRPr>
          </a:p>
        </p:txBody>
      </p:sp>
      <p:sp>
        <p:nvSpPr>
          <p:cNvPr id="6" name="5 Metin kutusu"/>
          <p:cNvSpPr txBox="1"/>
          <p:nvPr/>
        </p:nvSpPr>
        <p:spPr>
          <a:xfrm>
            <a:off x="900113" y="3500438"/>
            <a:ext cx="7215187" cy="954087"/>
          </a:xfrm>
          <a:prstGeom prst="rect">
            <a:avLst/>
          </a:prstGeom>
          <a:noFill/>
        </p:spPr>
        <p:txBody>
          <a:bodyPr>
            <a:spAutoFit/>
          </a:bodyPr>
          <a:lstStyle/>
          <a:p>
            <a:pPr algn="ctr">
              <a:defRPr/>
            </a:pPr>
            <a:r>
              <a:rPr lang="tr-TR" sz="3600" b="1" dirty="0">
                <a:solidFill>
                  <a:schemeClr val="tx1">
                    <a:lumMod val="95000"/>
                    <a:lumOff val="5000"/>
                  </a:schemeClr>
                </a:solidFill>
                <a:effectLst>
                  <a:outerShdw blurRad="50800" dist="50800" dir="5400000" algn="ctr" rotWithShape="0">
                    <a:schemeClr val="bg1"/>
                  </a:outerShdw>
                </a:effectLst>
                <a:latin typeface="Times New Roman" pitchFamily="18" charset="0"/>
                <a:cs typeface="Times New Roman" pitchFamily="18" charset="0"/>
              </a:rPr>
              <a:t>Ulusal Kulüp Lisans Sistemi</a:t>
            </a:r>
          </a:p>
          <a:p>
            <a:pPr algn="ctr">
              <a:defRPr/>
            </a:pPr>
            <a:endParaRPr lang="tr-TR" sz="2000" b="1" dirty="0">
              <a:solidFill>
                <a:schemeClr val="tx1">
                  <a:lumMod val="95000"/>
                  <a:lumOff val="5000"/>
                </a:schemeClr>
              </a:solidFill>
              <a:effectLst>
                <a:outerShdw blurRad="50800" dist="50800" dir="5400000" algn="ctr" rotWithShape="0">
                  <a:schemeClr val="bg1"/>
                </a:outerShdw>
              </a:effectLst>
              <a:latin typeface="Times New Roman" pitchFamily="18" charset="0"/>
              <a:cs typeface="Times New Roman" pitchFamily="18" charset="0"/>
            </a:endParaRPr>
          </a:p>
        </p:txBody>
      </p:sp>
      <p:pic>
        <p:nvPicPr>
          <p:cNvPr id="382979"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413"/>
            <a:ext cx="8229600" cy="4857750"/>
          </a:xfrm>
          <a:effectLst>
            <a:outerShdw blurRad="50800" dist="38100" algn="l" rotWithShape="0">
              <a:srgbClr val="FF0000">
                <a:alpha val="40000"/>
              </a:srgbClr>
            </a:outerShdw>
          </a:effectLst>
        </p:spPr>
        <p:txBody>
          <a:bodyPr/>
          <a:lstStyle/>
          <a:p>
            <a:pPr>
              <a:buFontTx/>
              <a:buNone/>
              <a:defRPr/>
            </a:pPr>
            <a:endParaRPr lang="tr-TR" dirty="0" smtClean="0"/>
          </a:p>
          <a:p>
            <a:pPr>
              <a:buFontTx/>
              <a:buNone/>
              <a:defRPr/>
            </a:pPr>
            <a:endParaRPr lang="tr-TR" dirty="0" smtClean="0"/>
          </a:p>
          <a:p>
            <a:pPr algn="ctr">
              <a:buFontTx/>
              <a:buNone/>
              <a:defRPr/>
            </a:pPr>
            <a:endParaRPr lang="tr-TR" sz="2800" dirty="0" smtClean="0"/>
          </a:p>
          <a:p>
            <a:pPr algn="ctr">
              <a:buFontTx/>
              <a:buNone/>
              <a:defRPr/>
            </a:pPr>
            <a:r>
              <a:rPr lang="tr-TR" sz="2800" dirty="0" smtClean="0"/>
              <a:t>ULUSAL KULÜP LİSANS SİSTEMİNİN VE KULÜPLERDE MALİ DENETİMİN ÖNEMİ  </a:t>
            </a:r>
            <a:endParaRPr lang="tr-TR" sz="2800" dirty="0"/>
          </a:p>
        </p:txBody>
      </p:sp>
      <p:pic>
        <p:nvPicPr>
          <p:cNvPr id="34818"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0"/>
                                  </p:stCondLst>
                                  <p:childTnLst>
                                    <p:animScale>
                                      <p:cBhvr>
                                        <p:cTn id="6" dur="5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4213" y="260350"/>
            <a:ext cx="8229600" cy="635000"/>
          </a:xfrm>
        </p:spPr>
        <p:txBody>
          <a:bodyPr/>
          <a:lstStyle/>
          <a:p>
            <a:pPr>
              <a:defRPr/>
            </a:pPr>
            <a:r>
              <a:rPr lang="tr-TR" sz="2000" b="1" kern="1200" dirty="0" smtClean="0">
                <a:solidFill>
                  <a:schemeClr val="bg1"/>
                </a:solidFill>
                <a:latin typeface="Times New Roman" pitchFamily="18" charset="0"/>
                <a:ea typeface="+mn-ea"/>
                <a:cs typeface="Times New Roman" pitchFamily="18" charset="0"/>
              </a:rPr>
              <a:t>Türkiye Olarak Neredeyiz</a:t>
            </a:r>
          </a:p>
        </p:txBody>
      </p:sp>
      <p:sp>
        <p:nvSpPr>
          <p:cNvPr id="6" name="5 Dikdörtgen"/>
          <p:cNvSpPr/>
          <p:nvPr/>
        </p:nvSpPr>
        <p:spPr>
          <a:xfrm>
            <a:off x="6084888" y="1196975"/>
            <a:ext cx="2808287" cy="2879725"/>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	</a:t>
            </a:r>
          </a:p>
          <a:p>
            <a:pPr algn="ctr">
              <a:defRPr/>
            </a:pPr>
            <a:endParaRPr lang="tr-TR" sz="2400" b="1" dirty="0">
              <a:solidFill>
                <a:schemeClr val="tx1"/>
              </a:solidFill>
            </a:endParaRPr>
          </a:p>
          <a:p>
            <a:pPr>
              <a:defRPr/>
            </a:pPr>
            <a:r>
              <a:rPr lang="tr-TR" sz="2400" b="1" dirty="0">
                <a:solidFill>
                  <a:schemeClr val="tx1"/>
                </a:solidFill>
              </a:rPr>
              <a:t>	</a:t>
            </a:r>
          </a:p>
          <a:p>
            <a:pPr>
              <a:defRPr/>
            </a:pPr>
            <a:endParaRPr lang="tr-TR" sz="2400" b="1" dirty="0">
              <a:solidFill>
                <a:schemeClr val="tx1"/>
              </a:solidFill>
            </a:endParaRPr>
          </a:p>
          <a:p>
            <a:pPr>
              <a:defRPr/>
            </a:pPr>
            <a:r>
              <a:rPr lang="tr-TR" sz="2400" b="1" dirty="0">
                <a:solidFill>
                  <a:schemeClr val="tx1"/>
                </a:solidFill>
              </a:rPr>
              <a:t>	</a:t>
            </a:r>
            <a:r>
              <a:rPr lang="tr-TR" sz="8000" b="1" dirty="0">
                <a:solidFill>
                  <a:schemeClr val="tx1"/>
                </a:solidFill>
              </a:rPr>
              <a:t>6 </a:t>
            </a:r>
            <a:endParaRPr lang="tr-TR" sz="2400" b="1" dirty="0">
              <a:solidFill>
                <a:schemeClr val="tx1"/>
              </a:solidFill>
            </a:endParaRPr>
          </a:p>
          <a:p>
            <a:pPr algn="ctr">
              <a:defRPr/>
            </a:pPr>
            <a:r>
              <a:rPr lang="tr-TR" sz="2000" b="1" dirty="0">
                <a:solidFill>
                  <a:schemeClr val="tx1"/>
                </a:solidFill>
              </a:rPr>
              <a:t>Ulusal Kulüp Lisans Sistemi Uygulamayan Ülkeler</a:t>
            </a:r>
          </a:p>
          <a:p>
            <a:pPr>
              <a:defRPr/>
            </a:pPr>
            <a:endParaRPr lang="tr-TR" sz="2400" b="1" dirty="0">
              <a:solidFill>
                <a:schemeClr val="tx1"/>
              </a:solidFill>
            </a:endParaRPr>
          </a:p>
          <a:p>
            <a:pPr>
              <a:defRPr/>
            </a:pPr>
            <a:endParaRPr lang="tr-TR" sz="2400" b="1" dirty="0">
              <a:solidFill>
                <a:schemeClr val="tx1"/>
              </a:solidFill>
            </a:endParaRPr>
          </a:p>
          <a:p>
            <a:pPr>
              <a:defRPr/>
            </a:pPr>
            <a:endParaRPr lang="tr-TR" sz="2400" b="1" dirty="0">
              <a:solidFill>
                <a:schemeClr val="tx1"/>
              </a:solidFill>
            </a:endParaRPr>
          </a:p>
          <a:p>
            <a:pPr>
              <a:defRPr/>
            </a:pPr>
            <a:endParaRPr lang="tr-TR" dirty="0">
              <a:solidFill>
                <a:schemeClr val="tx1"/>
              </a:solidFill>
            </a:endParaRPr>
          </a:p>
          <a:p>
            <a:pPr algn="ctr">
              <a:defRPr/>
            </a:pPr>
            <a:endParaRPr lang="tr-TR" dirty="0">
              <a:solidFill>
                <a:schemeClr val="tx1"/>
              </a:solidFill>
            </a:endParaRPr>
          </a:p>
          <a:p>
            <a:pPr algn="ctr">
              <a:defRPr/>
            </a:pPr>
            <a:r>
              <a:rPr lang="tr-TR" dirty="0">
                <a:solidFill>
                  <a:schemeClr val="tx1"/>
                </a:solidFill>
              </a:rPr>
              <a:t> </a:t>
            </a:r>
            <a:endParaRPr lang="tr-TR" dirty="0">
              <a:solidFill>
                <a:schemeClr val="tx1"/>
              </a:solidFill>
            </a:endParaRPr>
          </a:p>
        </p:txBody>
      </p:sp>
      <p:sp>
        <p:nvSpPr>
          <p:cNvPr id="7" name="6 Dikdörtgen"/>
          <p:cNvSpPr/>
          <p:nvPr/>
        </p:nvSpPr>
        <p:spPr>
          <a:xfrm>
            <a:off x="0" y="1412875"/>
            <a:ext cx="2808288" cy="252095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	</a:t>
            </a:r>
          </a:p>
          <a:p>
            <a:pPr algn="ctr">
              <a:defRPr/>
            </a:pPr>
            <a:endParaRPr lang="tr-TR" sz="2400" b="1" dirty="0">
              <a:solidFill>
                <a:schemeClr val="tx1"/>
              </a:solidFill>
            </a:endParaRPr>
          </a:p>
          <a:p>
            <a:pPr>
              <a:defRPr/>
            </a:pPr>
            <a:r>
              <a:rPr lang="tr-TR" sz="2400" b="1" dirty="0">
                <a:solidFill>
                  <a:schemeClr val="tx1"/>
                </a:solidFill>
              </a:rPr>
              <a:t>	</a:t>
            </a:r>
          </a:p>
          <a:p>
            <a:pPr>
              <a:defRPr/>
            </a:pPr>
            <a:endParaRPr lang="tr-TR" sz="2400" b="1" dirty="0">
              <a:solidFill>
                <a:schemeClr val="tx1"/>
              </a:solidFill>
            </a:endParaRPr>
          </a:p>
          <a:p>
            <a:pPr>
              <a:defRPr/>
            </a:pPr>
            <a:r>
              <a:rPr lang="tr-TR" sz="2400" b="1" dirty="0">
                <a:solidFill>
                  <a:schemeClr val="tx1"/>
                </a:solidFill>
              </a:rPr>
              <a:t>	</a:t>
            </a:r>
            <a:r>
              <a:rPr lang="tr-TR" sz="8000" b="1" dirty="0">
                <a:solidFill>
                  <a:schemeClr val="tx1"/>
                </a:solidFill>
              </a:rPr>
              <a:t>47 </a:t>
            </a:r>
            <a:endParaRPr lang="tr-TR" sz="2400" b="1" dirty="0">
              <a:solidFill>
                <a:schemeClr val="tx1"/>
              </a:solidFill>
            </a:endParaRPr>
          </a:p>
          <a:p>
            <a:pPr algn="ctr">
              <a:defRPr/>
            </a:pPr>
            <a:r>
              <a:rPr lang="tr-TR" sz="2000" b="1" dirty="0">
                <a:solidFill>
                  <a:schemeClr val="tx1"/>
                </a:solidFill>
              </a:rPr>
              <a:t>Ulusal Kulüp Lisans Sistemi Uygulayan Ülkeler</a:t>
            </a:r>
          </a:p>
          <a:p>
            <a:pPr>
              <a:defRPr/>
            </a:pPr>
            <a:endParaRPr lang="tr-TR" sz="2400" b="1" dirty="0">
              <a:solidFill>
                <a:schemeClr val="tx1"/>
              </a:solidFill>
            </a:endParaRPr>
          </a:p>
          <a:p>
            <a:pPr>
              <a:defRPr/>
            </a:pPr>
            <a:endParaRPr lang="tr-TR" sz="2400" b="1" dirty="0">
              <a:solidFill>
                <a:schemeClr val="tx1"/>
              </a:solidFill>
            </a:endParaRPr>
          </a:p>
          <a:p>
            <a:pPr>
              <a:defRPr/>
            </a:pPr>
            <a:endParaRPr lang="tr-TR" sz="2400" b="1" dirty="0">
              <a:solidFill>
                <a:schemeClr val="tx1"/>
              </a:solidFill>
            </a:endParaRPr>
          </a:p>
          <a:p>
            <a:pPr>
              <a:defRPr/>
            </a:pPr>
            <a:endParaRPr lang="tr-TR" dirty="0">
              <a:solidFill>
                <a:schemeClr val="tx1"/>
              </a:solidFill>
            </a:endParaRPr>
          </a:p>
          <a:p>
            <a:pPr algn="ctr">
              <a:defRPr/>
            </a:pPr>
            <a:endParaRPr lang="tr-TR" dirty="0">
              <a:solidFill>
                <a:schemeClr val="tx1"/>
              </a:solidFill>
            </a:endParaRPr>
          </a:p>
          <a:p>
            <a:pPr algn="ctr">
              <a:defRPr/>
            </a:pPr>
            <a:r>
              <a:rPr lang="tr-TR" dirty="0">
                <a:solidFill>
                  <a:schemeClr val="tx1"/>
                </a:solidFill>
              </a:rPr>
              <a:t> </a:t>
            </a:r>
            <a:endParaRPr lang="tr-TR" dirty="0">
              <a:solidFill>
                <a:schemeClr val="tx1"/>
              </a:solidFill>
            </a:endParaRPr>
          </a:p>
        </p:txBody>
      </p:sp>
      <p:sp>
        <p:nvSpPr>
          <p:cNvPr id="10" name="9 Aşağı Bükülü Ok"/>
          <p:cNvSpPr/>
          <p:nvPr/>
        </p:nvSpPr>
        <p:spPr>
          <a:xfrm flipH="1">
            <a:off x="2627313" y="1412875"/>
            <a:ext cx="4248150" cy="115252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chemeClr val="tx1"/>
              </a:solidFill>
            </a:endParaRPr>
          </a:p>
        </p:txBody>
      </p:sp>
      <p:pic>
        <p:nvPicPr>
          <p:cNvPr id="11" name="10 Resim" descr="tff-logo.png"/>
          <p:cNvPicPr>
            <a:picLocks noChangeAspect="1"/>
          </p:cNvPicPr>
          <p:nvPr/>
        </p:nvPicPr>
        <p:blipFill>
          <a:blip r:embed="rId2"/>
          <a:srcRect/>
          <a:stretch>
            <a:fillRect/>
          </a:stretch>
        </p:blipFill>
        <p:spPr bwMode="auto">
          <a:xfrm>
            <a:off x="4140200" y="2133600"/>
            <a:ext cx="1223963" cy="1443038"/>
          </a:xfrm>
          <a:prstGeom prst="rect">
            <a:avLst/>
          </a:prstGeom>
          <a:noFill/>
          <a:ln w="9525">
            <a:noFill/>
            <a:miter lim="800000"/>
            <a:headEnd/>
            <a:tailEnd/>
          </a:ln>
        </p:spPr>
      </p:pic>
      <p:sp>
        <p:nvSpPr>
          <p:cNvPr id="9" name="8 Dikdörtgen"/>
          <p:cNvSpPr>
            <a:spLocks noChangeArrowheads="1"/>
          </p:cNvSpPr>
          <p:nvPr/>
        </p:nvSpPr>
        <p:spPr bwMode="auto">
          <a:xfrm>
            <a:off x="250825" y="3644900"/>
            <a:ext cx="8713788" cy="2062163"/>
          </a:xfrm>
          <a:prstGeom prst="rect">
            <a:avLst/>
          </a:prstGeom>
          <a:noFill/>
          <a:ln w="9525">
            <a:noFill/>
            <a:miter lim="800000"/>
            <a:headEnd/>
            <a:tailEnd/>
          </a:ln>
        </p:spPr>
        <p:txBody>
          <a:bodyPr>
            <a:spAutoFit/>
          </a:bodyPr>
          <a:lstStyle/>
          <a:p>
            <a:r>
              <a:rPr lang="tr-TR" sz="1600">
                <a:cs typeface="Times New Roman" pitchFamily="18" charset="0"/>
              </a:rPr>
              <a:t>UEFA üyesi 53 federasyonun 47’i kendi liglerinde Ulusal Kulüp Lisans Sistemini uygulamaktadır. </a:t>
            </a:r>
          </a:p>
          <a:p>
            <a:endParaRPr lang="tr-TR" sz="1600">
              <a:cs typeface="Times New Roman" pitchFamily="18" charset="0"/>
            </a:endParaRPr>
          </a:p>
          <a:p>
            <a:r>
              <a:rPr lang="tr-TR" sz="1600">
                <a:cs typeface="Times New Roman" pitchFamily="18" charset="0"/>
              </a:rPr>
              <a:t>Ulusal lisans Sistemini uygulayan ülkeler arasında İngiltere ve İspanya’nın ulusal sistemleri farklı talimatlarda yer almaktadır.</a:t>
            </a:r>
            <a:endParaRPr lang="tr-TR" sz="1600">
              <a:ea typeface="Calibri" pitchFamily="34" charset="0"/>
              <a:cs typeface="Times New Roman" pitchFamily="18" charset="0"/>
            </a:endParaRPr>
          </a:p>
          <a:p>
            <a:endParaRPr lang="tr-TR" sz="1600">
              <a:cs typeface="Times New Roman" pitchFamily="18" charset="0"/>
            </a:endParaRPr>
          </a:p>
          <a:p>
            <a:pPr fontAlgn="t"/>
            <a:r>
              <a:rPr lang="tr-TR" sz="1600" b="1">
                <a:cs typeface="Times New Roman" pitchFamily="18" charset="0"/>
              </a:rPr>
              <a:t>Makedonya, Moldova, Slovakya, Karadağ, Arnavutluk</a:t>
            </a:r>
            <a:r>
              <a:rPr lang="tr-TR" sz="1600">
                <a:cs typeface="Times New Roman" pitchFamily="18" charset="0"/>
              </a:rPr>
              <a:t> ve </a:t>
            </a:r>
            <a:r>
              <a:rPr lang="tr-TR" sz="1600" b="1" i="1">
                <a:cs typeface="Times New Roman" pitchFamily="18" charset="0"/>
              </a:rPr>
              <a:t>Türkiye</a:t>
            </a:r>
            <a:r>
              <a:rPr lang="tr-TR" sz="1600">
                <a:cs typeface="Times New Roman" pitchFamily="18" charset="0"/>
              </a:rPr>
              <a:t> Ulusal Kulüp Lisans Sistemini uygulamayan ülkelerdir.</a:t>
            </a:r>
          </a:p>
        </p:txBody>
      </p:sp>
      <p:pic>
        <p:nvPicPr>
          <p:cNvPr id="35847"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2" presetClass="entr" presetSubtype="1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3" presetClass="entr" presetSubtype="16"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tff sponsor"/>
          <p:cNvPicPr>
            <a:picLocks noChangeAspect="1" noChangeArrowheads="1"/>
          </p:cNvPicPr>
          <p:nvPr/>
        </p:nvPicPr>
        <p:blipFill>
          <a:blip r:embed="rId2"/>
          <a:srcRect/>
          <a:stretch>
            <a:fillRect/>
          </a:stretch>
        </p:blipFill>
        <p:spPr bwMode="auto">
          <a:xfrm>
            <a:off x="0" y="6237288"/>
            <a:ext cx="9144000" cy="628650"/>
          </a:xfrm>
          <a:prstGeom prst="rect">
            <a:avLst/>
          </a:prstGeom>
          <a:noFill/>
          <a:ln w="9525">
            <a:noFill/>
            <a:miter lim="800000"/>
            <a:headEnd/>
            <a:tailEnd/>
          </a:ln>
        </p:spPr>
      </p:pic>
      <p:sp>
        <p:nvSpPr>
          <p:cNvPr id="6" name="5 Dikdörtgen"/>
          <p:cNvSpPr/>
          <p:nvPr/>
        </p:nvSpPr>
        <p:spPr>
          <a:xfrm>
            <a:off x="0" y="1412875"/>
            <a:ext cx="3419475" cy="4608513"/>
          </a:xfrm>
          <a:prstGeom prst="rect">
            <a:avLst/>
          </a:prstGeom>
          <a:blipFill dpi="0" rotWithShape="1">
            <a:blip r:embed="rId3" cstate="print">
              <a:alphaModFix amt="6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7" name="6 Dikdörtgen"/>
          <p:cNvSpPr/>
          <p:nvPr/>
        </p:nvSpPr>
        <p:spPr>
          <a:xfrm>
            <a:off x="3419475" y="1412875"/>
            <a:ext cx="5724525" cy="4608513"/>
          </a:xfrm>
          <a:prstGeom prst="rect">
            <a:avLst/>
          </a:prstGeom>
          <a:blipFill dpi="0" rotWithShape="1">
            <a:blip r:embed="rId4" cstate="print">
              <a:alphaModFix amt="1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000" b="1" dirty="0">
                <a:solidFill>
                  <a:schemeClr val="tx1">
                    <a:lumMod val="95000"/>
                    <a:lumOff val="5000"/>
                  </a:schemeClr>
                </a:solidFill>
              </a:rPr>
              <a:t>Kontrolsüz Transfer/Personel Harcamaları</a:t>
            </a:r>
          </a:p>
          <a:p>
            <a:pPr>
              <a:buFont typeface="Arial" pitchFamily="34" charset="0"/>
              <a:buChar char="•"/>
              <a:defRPr/>
            </a:pPr>
            <a:endParaRPr lang="tr-TR" sz="2000" b="1" dirty="0">
              <a:solidFill>
                <a:schemeClr val="tx1">
                  <a:lumMod val="95000"/>
                  <a:lumOff val="5000"/>
                </a:schemeClr>
              </a:solidFill>
            </a:endParaRPr>
          </a:p>
          <a:p>
            <a:pPr>
              <a:defRPr/>
            </a:pPr>
            <a:r>
              <a:rPr lang="tr-TR" sz="2000" b="1" dirty="0">
                <a:solidFill>
                  <a:schemeClr val="tx1">
                    <a:lumMod val="95000"/>
                    <a:lumOff val="5000"/>
                  </a:schemeClr>
                </a:solidFill>
              </a:rPr>
              <a:t>Yetersiz Kulüp Tesisleri</a:t>
            </a:r>
          </a:p>
          <a:p>
            <a:pPr>
              <a:defRPr/>
            </a:pPr>
            <a:endParaRPr lang="tr-TR" sz="2000" b="1" dirty="0">
              <a:solidFill>
                <a:schemeClr val="tx1">
                  <a:lumMod val="95000"/>
                  <a:lumOff val="5000"/>
                </a:schemeClr>
              </a:solidFill>
            </a:endParaRPr>
          </a:p>
          <a:p>
            <a:pPr>
              <a:defRPr/>
            </a:pPr>
            <a:r>
              <a:rPr lang="tr-TR" sz="2000" b="1" dirty="0">
                <a:solidFill>
                  <a:schemeClr val="tx1">
                    <a:lumMod val="95000"/>
                    <a:lumOff val="5000"/>
                  </a:schemeClr>
                </a:solidFill>
              </a:rPr>
              <a:t>Kulüplerin Artan Borçları</a:t>
            </a:r>
          </a:p>
          <a:p>
            <a:pPr>
              <a:buFont typeface="Arial" pitchFamily="34" charset="0"/>
              <a:buChar char="•"/>
              <a:defRPr/>
            </a:pPr>
            <a:endParaRPr lang="tr-TR" sz="2000" b="1" dirty="0">
              <a:solidFill>
                <a:schemeClr val="tx1">
                  <a:lumMod val="95000"/>
                  <a:lumOff val="5000"/>
                </a:schemeClr>
              </a:solidFill>
            </a:endParaRPr>
          </a:p>
          <a:p>
            <a:pPr>
              <a:defRPr/>
            </a:pPr>
            <a:r>
              <a:rPr lang="tr-TR" sz="2000" b="1" dirty="0">
                <a:solidFill>
                  <a:schemeClr val="tx1">
                    <a:lumMod val="95000"/>
                    <a:lumOff val="5000"/>
                  </a:schemeClr>
                </a:solidFill>
              </a:rPr>
              <a:t>Stadyumlarımızın Eksiklikleri</a:t>
            </a:r>
          </a:p>
          <a:p>
            <a:pPr>
              <a:defRPr/>
            </a:pPr>
            <a:endParaRPr lang="tr-TR" sz="2000" b="1" dirty="0">
              <a:solidFill>
                <a:schemeClr val="tx1">
                  <a:lumMod val="95000"/>
                  <a:lumOff val="5000"/>
                </a:schemeClr>
              </a:solidFill>
            </a:endParaRPr>
          </a:p>
          <a:p>
            <a:pPr>
              <a:defRPr/>
            </a:pPr>
            <a:r>
              <a:rPr lang="tr-TR" sz="2000" b="1" dirty="0">
                <a:solidFill>
                  <a:schemeClr val="tx1">
                    <a:lumMod val="95000"/>
                    <a:lumOff val="5000"/>
                  </a:schemeClr>
                </a:solidFill>
              </a:rPr>
              <a:t>Kurumsal Yönetim Yetersizliği</a:t>
            </a:r>
          </a:p>
          <a:p>
            <a:pPr>
              <a:defRPr/>
            </a:pPr>
            <a:endParaRPr lang="tr-TR" sz="2000" b="1" dirty="0">
              <a:solidFill>
                <a:schemeClr val="tx1">
                  <a:lumMod val="95000"/>
                  <a:lumOff val="5000"/>
                </a:schemeClr>
              </a:solidFill>
            </a:endParaRPr>
          </a:p>
          <a:p>
            <a:pPr>
              <a:defRPr/>
            </a:pPr>
            <a:r>
              <a:rPr lang="tr-TR" sz="2000" b="1" dirty="0">
                <a:solidFill>
                  <a:schemeClr val="tx1">
                    <a:lumMod val="95000"/>
                    <a:lumOff val="5000"/>
                  </a:schemeClr>
                </a:solidFill>
              </a:rPr>
              <a:t>Sportif Altyapıların Eksiklikleri</a:t>
            </a:r>
          </a:p>
          <a:p>
            <a:pPr>
              <a:buFont typeface="Arial" pitchFamily="34" charset="0"/>
              <a:buChar char="•"/>
              <a:defRPr/>
            </a:pPr>
            <a:endParaRPr lang="tr-TR" sz="2000" b="1" dirty="0">
              <a:solidFill>
                <a:schemeClr val="tx1">
                  <a:lumMod val="95000"/>
                  <a:lumOff val="5000"/>
                </a:schemeClr>
              </a:solidFill>
            </a:endParaRPr>
          </a:p>
          <a:p>
            <a:pPr>
              <a:defRPr/>
            </a:pPr>
            <a:r>
              <a:rPr lang="tr-TR" sz="2000" b="1" dirty="0">
                <a:solidFill>
                  <a:schemeClr val="tx1">
                    <a:lumMod val="95000"/>
                    <a:lumOff val="5000"/>
                  </a:schemeClr>
                </a:solidFill>
              </a:rPr>
              <a:t>Sistemsizliğin Getirdiği Zararlar</a:t>
            </a:r>
          </a:p>
        </p:txBody>
      </p:sp>
      <p:sp>
        <p:nvSpPr>
          <p:cNvPr id="36868" name="7 Dikdörtgen"/>
          <p:cNvSpPr>
            <a:spLocks noChangeArrowheads="1"/>
          </p:cNvSpPr>
          <p:nvPr/>
        </p:nvSpPr>
        <p:spPr bwMode="auto">
          <a:xfrm>
            <a:off x="2720975" y="404813"/>
            <a:ext cx="4267200" cy="400050"/>
          </a:xfrm>
          <a:prstGeom prst="rect">
            <a:avLst/>
          </a:prstGeom>
          <a:noFill/>
          <a:ln w="9525">
            <a:noFill/>
            <a:miter lim="800000"/>
            <a:headEnd/>
            <a:tailEnd/>
          </a:ln>
        </p:spPr>
        <p:txBody>
          <a:bodyPr wrap="none">
            <a:spAutoFit/>
          </a:bodyPr>
          <a:lstStyle/>
          <a:p>
            <a:pPr algn="ctr"/>
            <a:r>
              <a:rPr lang="tr-TR" sz="2000" b="1">
                <a:solidFill>
                  <a:schemeClr val="bg1"/>
                </a:solidFill>
                <a:latin typeface="Times New Roman" pitchFamily="18" charset="0"/>
                <a:cs typeface="Times New Roman" pitchFamily="18" charset="0"/>
              </a:rPr>
              <a:t>Ulusal Kulüp Lisanssız Türk Futbolu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 calcmode="lin" valueType="num">
                                      <p:cBhvr additive="base">
                                        <p:cTn id="3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 calcmode="lin" valueType="num">
                                      <p:cBhvr additive="base">
                                        <p:cTn id="35"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Başlık"/>
          <p:cNvSpPr>
            <a:spLocks noGrp="1"/>
          </p:cNvSpPr>
          <p:nvPr>
            <p:ph type="title"/>
          </p:nvPr>
        </p:nvSpPr>
        <p:spPr>
          <a:xfrm>
            <a:off x="457200" y="274638"/>
            <a:ext cx="8229600" cy="796925"/>
          </a:xfrm>
        </p:spPr>
        <p:txBody>
          <a:bodyPr/>
          <a:lstStyle/>
          <a:p>
            <a:r>
              <a:rPr lang="tr-TR" sz="2000" b="1" smtClean="0">
                <a:solidFill>
                  <a:schemeClr val="bg1"/>
                </a:solidFill>
                <a:latin typeface="Times New Roman" pitchFamily="18" charset="0"/>
                <a:cs typeface="Times New Roman" pitchFamily="18" charset="0"/>
              </a:rPr>
              <a:t>UEFA Lisansı Alan Kulüplerin Mali Bilgileri (TL)</a:t>
            </a:r>
          </a:p>
        </p:txBody>
      </p:sp>
      <p:graphicFrame>
        <p:nvGraphicFramePr>
          <p:cNvPr id="4" name="3 İçerik Yer Tutucusu"/>
          <p:cNvGraphicFramePr>
            <a:graphicFrameLocks noGrp="1"/>
          </p:cNvGraphicFramePr>
          <p:nvPr>
            <p:ph idx="1"/>
          </p:nvPr>
        </p:nvGraphicFramePr>
        <p:xfrm>
          <a:off x="428625" y="1285875"/>
          <a:ext cx="8229600" cy="4983163"/>
        </p:xfrm>
        <a:graphic>
          <a:graphicData uri="http://schemas.openxmlformats.org/drawingml/2006/chart">
            <c:chart xmlns:c="http://schemas.openxmlformats.org/drawingml/2006/chart" xmlns:r="http://schemas.openxmlformats.org/officeDocument/2006/relationships" r:id="rId2"/>
          </a:graphicData>
        </a:graphic>
      </p:graphicFrame>
      <p:pic>
        <p:nvPicPr>
          <p:cNvPr id="37891" name="Picture 2" descr="tff sponsor"/>
          <p:cNvPicPr>
            <a:picLocks noChangeAspect="1" noChangeArrowheads="1"/>
          </p:cNvPicPr>
          <p:nvPr/>
        </p:nvPicPr>
        <p:blipFill>
          <a:blip r:embed="rId3"/>
          <a:srcRect/>
          <a:stretch>
            <a:fillRect/>
          </a:stretch>
        </p:blipFill>
        <p:spPr bwMode="auto">
          <a:xfrm>
            <a:off x="0" y="6237288"/>
            <a:ext cx="9144000" cy="6286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Özel Tasarım">
  <a:themeElements>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Özel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Özel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zel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Özel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Özel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Özel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Özel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Özel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Özel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Özel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Özel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Özel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1_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Özel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Özel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Özel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Özel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Özel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Özel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Özel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Özel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Özel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Özel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Özel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Özel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43790</TotalTime>
  <Words>3765</Words>
  <Application>Microsoft Office PowerPoint</Application>
  <PresentationFormat>Ekran Gösterisi (4:3)</PresentationFormat>
  <Paragraphs>1485</Paragraphs>
  <Slides>55</Slides>
  <Notes>1</Notes>
  <HiddenSlides>0</HiddenSlides>
  <MMClips>0</MMClips>
  <ScaleCrop>false</ScaleCrop>
  <HeadingPairs>
    <vt:vector size="8" baseType="variant">
      <vt:variant>
        <vt:lpstr>Kullanılan Yazı Tipleri</vt:lpstr>
      </vt:variant>
      <vt:variant>
        <vt:i4>4</vt:i4>
      </vt:variant>
      <vt:variant>
        <vt:lpstr>Tasarım Şablonu</vt:lpstr>
      </vt:variant>
      <vt:variant>
        <vt:i4>2</vt:i4>
      </vt:variant>
      <vt:variant>
        <vt:lpstr>Katıştırılmış OLE Hizmet Programları</vt:lpstr>
      </vt:variant>
      <vt:variant>
        <vt:i4>3</vt:i4>
      </vt:variant>
      <vt:variant>
        <vt:lpstr>Slayt Başlıkları</vt:lpstr>
      </vt:variant>
      <vt:variant>
        <vt:i4>55</vt:i4>
      </vt:variant>
    </vt:vector>
  </HeadingPairs>
  <TitlesOfParts>
    <vt:vector size="64" baseType="lpstr">
      <vt:lpstr>Arial</vt:lpstr>
      <vt:lpstr>Times New Roman</vt:lpstr>
      <vt:lpstr>Calibri</vt:lpstr>
      <vt:lpstr>Monotype Corsiva</vt:lpstr>
      <vt:lpstr>Özel Tasarım</vt:lpstr>
      <vt:lpstr>1_Özel Tasarım</vt:lpstr>
      <vt:lpstr>Grafik</vt:lpstr>
      <vt:lpstr>Microsoft Excel Çalışma Sayfası</vt:lpstr>
      <vt:lpstr>Microsoft Excel Grafiği</vt:lpstr>
      <vt:lpstr>Slayt 1</vt:lpstr>
      <vt:lpstr>Slayt 2</vt:lpstr>
      <vt:lpstr>UEFA Kulüp Lisans Sistemi  </vt:lpstr>
      <vt:lpstr>    UEFA Kulüp Lisansı için Başvuran ve  UEFA Kulüp Lisansı Alan Kulüpler</vt:lpstr>
      <vt:lpstr>  UEFA Yönetiminin Mayıs 2010 Tarihinde Yapmış Olduğu Değişiklikler  </vt:lpstr>
      <vt:lpstr>Slayt 6</vt:lpstr>
      <vt:lpstr>Türkiye Olarak Neredeyiz</vt:lpstr>
      <vt:lpstr>Slayt 8</vt:lpstr>
      <vt:lpstr>UEFA Lisansı Alan Kulüplerin Mali Bilgileri (TL)</vt:lpstr>
      <vt:lpstr>Gelir Özeti (TL) (UEFA Lisansı Alan Kulüpler)</vt:lpstr>
      <vt:lpstr>                                    2007-2009 Yılsonu Kar/Zarar  karşılaştırılması                UEFA Lisansı Alan Kulüpler (Transferler dahil edilmemiştir): (TL) </vt:lpstr>
      <vt:lpstr>Slayt 12</vt:lpstr>
      <vt:lpstr>Slayt 13</vt:lpstr>
      <vt:lpstr>Ulusal Kulüp Lisans Sisteminin Faydaları </vt:lpstr>
      <vt:lpstr>Avrupa Uygulaması </vt:lpstr>
      <vt:lpstr>Slayt 16</vt:lpstr>
      <vt:lpstr>Avrupa’da Ortak Görüşler</vt:lpstr>
      <vt:lpstr>Avrupa’daki farklı uygulamalar </vt:lpstr>
      <vt:lpstr>Avrupa’daki farklı uygulamalar </vt:lpstr>
      <vt:lpstr>Avrupa’daki farklı uygulamalar </vt:lpstr>
      <vt:lpstr>Avrupa’daki farklı uygulamalar </vt:lpstr>
      <vt:lpstr>Slayt 22</vt:lpstr>
      <vt:lpstr>Slayt 23</vt:lpstr>
      <vt:lpstr>Slayt 24</vt:lpstr>
      <vt:lpstr>Slayt 25</vt:lpstr>
      <vt:lpstr>Slayt 26</vt:lpstr>
      <vt:lpstr>Ulusal Kulüp Lisans Sistemi</vt:lpstr>
      <vt:lpstr>Ulusal Kulüp Lisans Sistemi</vt:lpstr>
      <vt:lpstr>Slayt 29</vt:lpstr>
      <vt:lpstr>Ulusal Kulüp Lisans Başvuru Süreci</vt:lpstr>
      <vt:lpstr>Slayt 31</vt:lpstr>
      <vt:lpstr>Slayt 32</vt:lpstr>
      <vt:lpstr>Geçiş Süreci – Spor Toto Süper Lig</vt:lpstr>
      <vt:lpstr>Slayt 34</vt:lpstr>
      <vt:lpstr>Slayt 35</vt:lpstr>
      <vt:lpstr>Geçiş Süreci – Bank Asya 1.Lig</vt:lpstr>
      <vt:lpstr>Slayt 37</vt:lpstr>
      <vt:lpstr>Slayt 38</vt:lpstr>
      <vt:lpstr>Geçiş Süreci – Spor Toto 2.Lig</vt:lpstr>
      <vt:lpstr>Slayt 40</vt:lpstr>
      <vt:lpstr>Slayt 41</vt:lpstr>
      <vt:lpstr>Denetim</vt:lpstr>
      <vt:lpstr>Slayt 43</vt:lpstr>
      <vt:lpstr>              Ulusal Kulüp Lisans için Geç Başvuru Cezası  (01-10 Nisan arası başvurusu)  </vt:lpstr>
      <vt:lpstr> Ulusal Kulüp Lisans için Başvurmama Cezası </vt:lpstr>
      <vt:lpstr>Spor Toto Süper Lig  Ulusal Kulüp Lisans Kriterleri Cezaları </vt:lpstr>
      <vt:lpstr>Spor Toto Süper Lig Mali kriterler için cezalar (2011-2012 Sezonu için Ceza Yok) </vt:lpstr>
      <vt:lpstr>Spor Toto Süper Lig Mali kriterler için cezalar (2011-2012 Sezonu için Ceza Yok) </vt:lpstr>
      <vt:lpstr>Spor Toto Süper Lig Mali kriterler için cezalar (2011-2012 Sezonu için Ceza Yok) </vt:lpstr>
      <vt:lpstr>Bank Asya 1. Lig  Ulusal Kulüp Lisans Kriterleri Cezaları </vt:lpstr>
      <vt:lpstr>Bank Asya 1. Lig Mali kriterler için cezalar (2011-2012 Sezonu için Ceza Yok) </vt:lpstr>
      <vt:lpstr>Bank Asya 1. Lig Mali kriterler için cezalar (2011-2012 Sezonu için Ceza Yok) </vt:lpstr>
      <vt:lpstr>Spor Toto 2. Lig  Lisans Kriterleri Cezaları </vt:lpstr>
      <vt:lpstr>Spor Toto 2. LİG Mali kriterler için cezalar (2011-2012 Sezonu için Ceza Yok) </vt:lpstr>
      <vt:lpstr>Slayt 55</vt:lpstr>
    </vt:vector>
  </TitlesOfParts>
  <Company>TFF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canbodur</dc:creator>
  <cp:lastModifiedBy>Tayfun NEIDIM</cp:lastModifiedBy>
  <cp:revision>1462</cp:revision>
  <dcterms:created xsi:type="dcterms:W3CDTF">2006-05-24T07:23:07Z</dcterms:created>
  <dcterms:modified xsi:type="dcterms:W3CDTF">2011-02-04T15:01:23Z</dcterms:modified>
</cp:coreProperties>
</file>