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87"/>
  </p:notesMasterIdLst>
  <p:sldIdLst>
    <p:sldId id="331" r:id="rId3"/>
    <p:sldId id="378" r:id="rId4"/>
    <p:sldId id="601" r:id="rId5"/>
    <p:sldId id="602" r:id="rId6"/>
    <p:sldId id="426" r:id="rId7"/>
    <p:sldId id="381" r:id="rId8"/>
    <p:sldId id="437" r:id="rId9"/>
    <p:sldId id="439" r:id="rId10"/>
    <p:sldId id="430" r:id="rId11"/>
    <p:sldId id="432" r:id="rId12"/>
    <p:sldId id="428" r:id="rId13"/>
    <p:sldId id="431" r:id="rId14"/>
    <p:sldId id="389" r:id="rId15"/>
    <p:sldId id="391" r:id="rId16"/>
    <p:sldId id="440" r:id="rId17"/>
    <p:sldId id="443" r:id="rId18"/>
    <p:sldId id="463" r:id="rId19"/>
    <p:sldId id="495" r:id="rId20"/>
    <p:sldId id="427" r:id="rId21"/>
    <p:sldId id="496" r:id="rId22"/>
    <p:sldId id="486" r:id="rId23"/>
    <p:sldId id="490" r:id="rId24"/>
    <p:sldId id="552" r:id="rId25"/>
    <p:sldId id="447" r:id="rId26"/>
    <p:sldId id="603" r:id="rId27"/>
    <p:sldId id="498" r:id="rId28"/>
    <p:sldId id="604" r:id="rId29"/>
    <p:sldId id="452" r:id="rId30"/>
    <p:sldId id="449" r:id="rId31"/>
    <p:sldId id="500" r:id="rId32"/>
    <p:sldId id="526" r:id="rId33"/>
    <p:sldId id="502" r:id="rId34"/>
    <p:sldId id="453" r:id="rId35"/>
    <p:sldId id="445" r:id="rId36"/>
    <p:sldId id="649" r:id="rId37"/>
    <p:sldId id="650" r:id="rId38"/>
    <p:sldId id="651" r:id="rId39"/>
    <p:sldId id="652" r:id="rId40"/>
    <p:sldId id="653" r:id="rId41"/>
    <p:sldId id="654" r:id="rId42"/>
    <p:sldId id="655" r:id="rId43"/>
    <p:sldId id="656" r:id="rId44"/>
    <p:sldId id="657" r:id="rId45"/>
    <p:sldId id="543" r:id="rId46"/>
    <p:sldId id="544" r:id="rId47"/>
    <p:sldId id="545" r:id="rId48"/>
    <p:sldId id="546" r:id="rId49"/>
    <p:sldId id="571" r:id="rId50"/>
    <p:sldId id="611" r:id="rId51"/>
    <p:sldId id="494" r:id="rId52"/>
    <p:sldId id="624" r:id="rId53"/>
    <p:sldId id="528" r:id="rId54"/>
    <p:sldId id="530" r:id="rId55"/>
    <p:sldId id="569" r:id="rId56"/>
    <p:sldId id="554" r:id="rId57"/>
    <p:sldId id="555" r:id="rId58"/>
    <p:sldId id="629" r:id="rId59"/>
    <p:sldId id="628" r:id="rId60"/>
    <p:sldId id="630" r:id="rId61"/>
    <p:sldId id="631" r:id="rId62"/>
    <p:sldId id="632" r:id="rId63"/>
    <p:sldId id="633" r:id="rId64"/>
    <p:sldId id="634" r:id="rId65"/>
    <p:sldId id="635" r:id="rId66"/>
    <p:sldId id="636" r:id="rId67"/>
    <p:sldId id="637" r:id="rId68"/>
    <p:sldId id="638" r:id="rId69"/>
    <p:sldId id="537" r:id="rId70"/>
    <p:sldId id="472" r:id="rId71"/>
    <p:sldId id="474" r:id="rId72"/>
    <p:sldId id="648" r:id="rId73"/>
    <p:sldId id="626" r:id="rId74"/>
    <p:sldId id="627" r:id="rId75"/>
    <p:sldId id="595" r:id="rId76"/>
    <p:sldId id="596" r:id="rId77"/>
    <p:sldId id="645" r:id="rId78"/>
    <p:sldId id="646" r:id="rId79"/>
    <p:sldId id="647" r:id="rId80"/>
    <p:sldId id="479" r:id="rId81"/>
    <p:sldId id="480" r:id="rId82"/>
    <p:sldId id="476" r:id="rId83"/>
    <p:sldId id="477" r:id="rId84"/>
    <p:sldId id="478" r:id="rId85"/>
    <p:sldId id="481" r:id="rId86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33CC"/>
    <a:srgbClr val="777777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9821" autoAdjust="0"/>
  </p:normalViewPr>
  <p:slideViewPr>
    <p:cSldViewPr>
      <p:cViewPr>
        <p:scale>
          <a:sx n="75" d="100"/>
          <a:sy n="75" d="100"/>
        </p:scale>
        <p:origin x="-124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10.xlsx"/><Relationship Id="rId1" Type="http://schemas.openxmlformats.org/officeDocument/2006/relationships/image" Target="../media/image2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7.xlsx"/><Relationship Id="rId1" Type="http://schemas.openxmlformats.org/officeDocument/2006/relationships/image" Target="../media/image20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8.xlsx"/><Relationship Id="rId1" Type="http://schemas.openxmlformats.org/officeDocument/2006/relationships/image" Target="../media/image21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9.xlsx"/><Relationship Id="rId1" Type="http://schemas.openxmlformats.org/officeDocument/2006/relationships/image" Target="../media/image2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tr-TR"/>
              <a:t> UEFA Lisansı alamayan kulüp sayısı</a:t>
            </a:r>
          </a:p>
        </c:rich>
      </c:tx>
      <c:layout>
        <c:manualLayout>
          <c:xMode val="edge"/>
          <c:yMode val="edge"/>
          <c:x val="0.11414566929133867"/>
          <c:y val="2.380950015317506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60024788568315E-2"/>
          <c:y val="0.22138513935758047"/>
          <c:w val="0.62523567366581256"/>
          <c:h val="0.68014654418197751"/>
        </c:manualLayout>
      </c:layout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33CC"/>
            </a:solidFill>
          </c:spPr>
          <c:dLbls>
            <c:dLbl>
              <c:idx val="0"/>
              <c:layout>
                <c:manualLayout>
                  <c:x val="-2.3148148148148147E-2"/>
                  <c:y val="-4.3650793650793704E-2"/>
                </c:manualLayout>
              </c:layout>
              <c:showVal val="1"/>
            </c:dLbl>
            <c:dLbl>
              <c:idx val="1"/>
              <c:layout>
                <c:manualLayout>
                  <c:x val="-3.4722222222222224E-2"/>
                  <c:y val="-3.96825396825396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tr-TR"/>
              </a:p>
            </c:txPr>
            <c:showVal val="1"/>
          </c:dLbls>
          <c:cat>
            <c:strRef>
              <c:f>Sayfa1!$A$2</c:f>
              <c:strCache>
                <c:ptCount val="1"/>
                <c:pt idx="0">
                  <c:v>Yılsonu Zarar</c:v>
                </c:pt>
              </c:strCache>
            </c:strRef>
          </c:cat>
          <c:val>
            <c:numRef>
              <c:f>Sayfa1!$B$2</c:f>
              <c:numCache>
                <c:formatCode>_-* #,##0\ _Y_T_L_-;\-* #,##0\ _Y_T_L_-;_-* "-"??\ _Y_T_L_-;_-@_-</c:formatCode>
                <c:ptCount val="1"/>
                <c:pt idx="0">
                  <c:v>31450149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3148148148148147E-3"/>
                  <c:y val="-6.3492063492063502E-2"/>
                </c:manualLayout>
              </c:layout>
              <c:showVal val="1"/>
            </c:dLbl>
            <c:dLbl>
              <c:idx val="1"/>
              <c:layout>
                <c:manualLayout>
                  <c:x val="-3.9351851851851853E-2"/>
                  <c:y val="-7.9365079365079413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tr-TR"/>
              </a:p>
            </c:txPr>
            <c:showVal val="1"/>
          </c:dLbls>
          <c:cat>
            <c:strRef>
              <c:f>Sayfa1!$A$2</c:f>
              <c:strCache>
                <c:ptCount val="1"/>
                <c:pt idx="0">
                  <c:v>Yılsonu Zarar</c:v>
                </c:pt>
              </c:strCache>
            </c:strRef>
          </c:cat>
          <c:val>
            <c:numRef>
              <c:f>Sayfa1!$C$2</c:f>
              <c:numCache>
                <c:formatCode>_-* #,##0\ _Y_T_L_-;\-* #,##0\ _Y_T_L_-;_-* "-"??\ _Y_T_L_-;_-@_-</c:formatCode>
                <c:ptCount val="1"/>
                <c:pt idx="0">
                  <c:v>129402468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3888888888889043E-2"/>
                  <c:y val="-3.96825396825396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1904761904761921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tr-TR"/>
              </a:p>
            </c:txPr>
            <c:showVal val="1"/>
          </c:dLbls>
          <c:cat>
            <c:strRef>
              <c:f>Sayfa1!$A$2</c:f>
              <c:strCache>
                <c:ptCount val="1"/>
                <c:pt idx="0">
                  <c:v>Yılsonu Zarar</c:v>
                </c:pt>
              </c:strCache>
            </c:strRef>
          </c:cat>
          <c:val>
            <c:numRef>
              <c:f>Sayfa1!$D$2</c:f>
              <c:numCache>
                <c:formatCode>_-* #,##0\ _Y_T_L_-;\-* #,##0\ _Y_T_L_-;_-* "-"??\ _Y_T_L_-;_-@_-</c:formatCode>
                <c:ptCount val="1"/>
                <c:pt idx="0">
                  <c:v>153877229</c:v>
                </c:pt>
              </c:numCache>
            </c:numRef>
          </c:val>
        </c:ser>
        <c:shape val="cylinder"/>
        <c:axId val="93828608"/>
        <c:axId val="93830144"/>
        <c:axId val="0"/>
      </c:bar3DChart>
      <c:catAx>
        <c:axId val="93828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3830144"/>
        <c:crosses val="autoZero"/>
        <c:auto val="1"/>
        <c:lblAlgn val="ctr"/>
        <c:lblOffset val="100"/>
      </c:catAx>
      <c:valAx>
        <c:axId val="93830144"/>
        <c:scaling>
          <c:orientation val="minMax"/>
        </c:scaling>
        <c:axPos val="l"/>
        <c:majorGridlines/>
        <c:numFmt formatCode="_-* #,##0\ _Y_T_L_-;\-* #,##0\ _Y_T_L_-;_-* &quot;-&quot;??\ _Y_T_L_-;_-@_-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38286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en-US" dirty="0"/>
              <a:t> UEFA </a:t>
            </a:r>
            <a:r>
              <a:rPr lang="en-US" dirty="0" err="1"/>
              <a:t>Lisansı</a:t>
            </a:r>
            <a:r>
              <a:rPr lang="en-US" dirty="0"/>
              <a:t> </a:t>
            </a:r>
            <a:r>
              <a:rPr lang="tr-TR" dirty="0" smtClean="0"/>
              <a:t>için başvuran</a:t>
            </a:r>
            <a:r>
              <a:rPr lang="en-US" dirty="0" smtClean="0"/>
              <a:t> </a:t>
            </a:r>
            <a:r>
              <a:rPr lang="tr-TR" dirty="0"/>
              <a:t>k</a:t>
            </a:r>
            <a:r>
              <a:rPr lang="en-US" dirty="0" err="1"/>
              <a:t>ulüp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ayısı</a:t>
            </a:r>
            <a:endParaRPr lang="en-US" dirty="0"/>
          </a:p>
        </c:rich>
      </c:tx>
      <c:layout>
        <c:manualLayout>
          <c:xMode val="edge"/>
          <c:yMode val="edge"/>
          <c:x val="0.26949999356841658"/>
          <c:y val="2.949545255215145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60024788568315E-2"/>
          <c:y val="0.22138513935758047"/>
          <c:w val="0.62523567366581256"/>
          <c:h val="0.6801465441819775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 UEFA Lisansı alan Kulüp Sayısı</c:v>
                </c:pt>
              </c:strCache>
            </c:strRef>
          </c:tx>
          <c:spPr>
            <a:effectLst>
              <a:outerShdw blurRad="292100" dist="1854200" dir="17640000" algn="ctr" rotWithShape="0">
                <a:srgbClr val="000000">
                  <a:alpha val="44000"/>
                </a:srgbClr>
              </a:outerShdw>
            </a:effectLst>
          </c:spPr>
          <c:dPt>
            <c:idx val="0"/>
            <c:explosion val="7"/>
            <c:spPr>
              <a:solidFill>
                <a:srgbClr val="00B0F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1"/>
            <c:explosion val="5"/>
            <c:spPr>
              <a:solidFill>
                <a:schemeClr val="accent6">
                  <a:lumMod val="75000"/>
                </a:schemeClr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2"/>
            <c:explosion val="4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3"/>
            <c:explosion val="2"/>
            <c:spPr>
              <a:solidFill>
                <a:srgbClr val="FF000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4"/>
            <c:explosion val="4"/>
            <c:spPr>
              <a:solidFill>
                <a:srgbClr val="00B05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5"/>
            <c:explosion val="1"/>
            <c:spPr>
              <a:solidFill>
                <a:srgbClr val="FFFF0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4.2255393161888956E-2"/>
                  <c:y val="8.4088393963947267E-2"/>
                </c:manualLayout>
              </c:layout>
              <c:showVal val="1"/>
            </c:dLbl>
            <c:dLbl>
              <c:idx val="1"/>
              <c:layout>
                <c:manualLayout>
                  <c:x val="-8.3589082745931867E-2"/>
                  <c:y val="2.4104045041863233E-2"/>
                </c:manualLayout>
              </c:layout>
              <c:showVal val="1"/>
            </c:dLbl>
            <c:dLbl>
              <c:idx val="2"/>
              <c:layout>
                <c:manualLayout>
                  <c:x val="-9.7996579014677204E-2"/>
                  <c:y val="-0.14216552746210154"/>
                </c:manualLayout>
              </c:layout>
              <c:showVal val="1"/>
            </c:dLbl>
            <c:dLbl>
              <c:idx val="4"/>
              <c:layout>
                <c:manualLayout>
                  <c:x val="8.9946703611699944E-2"/>
                  <c:y val="-0.18375476889375097"/>
                </c:manualLayout>
              </c:layout>
              <c:showVal val="1"/>
            </c:dLbl>
            <c:dLbl>
              <c:idx val="5"/>
              <c:layout>
                <c:manualLayout>
                  <c:x val="6.7484684254688537E-2"/>
                  <c:y val="3.0546194918247348E-2"/>
                </c:manualLayout>
              </c:layout>
              <c:showVal val="1"/>
            </c:dLbl>
            <c:dLbl>
              <c:idx val="6"/>
              <c:layout>
                <c:manualLayout>
                  <c:x val="5.1518500528803982E-2"/>
                  <c:y val="7.419940581305982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</a:defRPr>
                </a:pPr>
                <a:endParaRPr lang="tr-TR"/>
              </a:p>
            </c:txPr>
            <c:showVal val="1"/>
            <c:showLeaderLines val="1"/>
          </c:dLbls>
          <c:cat>
            <c:strRef>
              <c:f>Sayfa1!$A$2:$A$8</c:f>
              <c:strCache>
                <c:ptCount val="7"/>
                <c:pt idx="0">
                  <c:v>2004-2005 Sezonu</c:v>
                </c:pt>
                <c:pt idx="1">
                  <c:v>2005-2006 Sezonu</c:v>
                </c:pt>
                <c:pt idx="2">
                  <c:v>2006-2007 Sezonu</c:v>
                </c:pt>
                <c:pt idx="3">
                  <c:v>2007-2008 Sezonu</c:v>
                </c:pt>
                <c:pt idx="4">
                  <c:v>2008-2009 Sezonu</c:v>
                </c:pt>
                <c:pt idx="5">
                  <c:v>2009-2010 Sezonu</c:v>
                </c:pt>
                <c:pt idx="6">
                  <c:v>2010-2011 Sezonu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30</c:v>
                </c:pt>
                <c:pt idx="1">
                  <c:v>22</c:v>
                </c:pt>
                <c:pt idx="2">
                  <c:v>25</c:v>
                </c:pt>
                <c:pt idx="3">
                  <c:v>25</c:v>
                </c:pt>
                <c:pt idx="4">
                  <c:v>24</c:v>
                </c:pt>
                <c:pt idx="5">
                  <c:v>28</c:v>
                </c:pt>
                <c:pt idx="6">
                  <c:v>29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738934208432263"/>
          <c:y val="0.15773224646664197"/>
          <c:w val="0.35940747713193782"/>
          <c:h val="0.7065815158534916"/>
        </c:manualLayout>
      </c:layout>
      <c:txPr>
        <a:bodyPr/>
        <a:lstStyle/>
        <a:p>
          <a:pPr>
            <a:defRPr sz="1800"/>
          </a:pPr>
          <a:endParaRPr lang="tr-T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tr-TR"/>
              <a:t> UEFA Lisansı alamayan kulüp sayısı</a:t>
            </a:r>
          </a:p>
        </c:rich>
      </c:tx>
      <c:layout>
        <c:manualLayout>
          <c:xMode val="edge"/>
          <c:yMode val="edge"/>
          <c:x val="0.11414566929133858"/>
          <c:y val="2.38095001531750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60024788568093E-2"/>
          <c:y val="0.22138513935758031"/>
          <c:w val="0.62523567366581212"/>
          <c:h val="0.68014654418197729"/>
        </c:manualLayout>
      </c:layout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en-US"/>
              <a:t> UEFA Lisansı alan </a:t>
            </a:r>
            <a:r>
              <a:rPr lang="tr-TR"/>
              <a:t>k</a:t>
            </a:r>
            <a:r>
              <a:rPr lang="en-US"/>
              <a:t>ulüp </a:t>
            </a:r>
            <a:r>
              <a:rPr lang="tr-TR"/>
              <a:t>s</a:t>
            </a:r>
            <a:r>
              <a:rPr lang="en-US"/>
              <a:t>ayısı</a:t>
            </a:r>
          </a:p>
        </c:rich>
      </c:tx>
      <c:layout>
        <c:manualLayout>
          <c:xMode val="edge"/>
          <c:yMode val="edge"/>
          <c:x val="0.26949999356841658"/>
          <c:y val="2.949545255215144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60024788568093E-2"/>
          <c:y val="0.22138513935758031"/>
          <c:w val="0.62523567366581212"/>
          <c:h val="0.6801465441819772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 UEFA Lisansı alan Kulüp Sayısı</c:v>
                </c:pt>
              </c:strCache>
            </c:strRef>
          </c:tx>
          <c:spPr>
            <a:effectLst>
              <a:outerShdw blurRad="292100" dist="1854200" dir="17640000" algn="ctr" rotWithShape="0">
                <a:srgbClr val="000000">
                  <a:alpha val="44000"/>
                </a:srgbClr>
              </a:outerShdw>
            </a:effectLst>
          </c:spPr>
          <c:dPt>
            <c:idx val="0"/>
            <c:explosion val="7"/>
            <c:spPr>
              <a:solidFill>
                <a:srgbClr val="00B0F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1"/>
            <c:explosion val="5"/>
            <c:spPr>
              <a:solidFill>
                <a:schemeClr val="accent6">
                  <a:lumMod val="75000"/>
                </a:schemeClr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2"/>
            <c:explosion val="4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3"/>
            <c:explosion val="2"/>
            <c:spPr>
              <a:solidFill>
                <a:srgbClr val="FF000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4"/>
            <c:explosion val="4"/>
            <c:spPr>
              <a:solidFill>
                <a:srgbClr val="00B05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5"/>
            <c:explosion val="1"/>
            <c:spPr>
              <a:solidFill>
                <a:srgbClr val="FFFF0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4.2255393161888956E-2"/>
                  <c:y val="8.4088393963947225E-2"/>
                </c:manualLayout>
              </c:layout>
              <c:showVal val="1"/>
            </c:dLbl>
            <c:dLbl>
              <c:idx val="1"/>
              <c:layout>
                <c:manualLayout>
                  <c:x val="-8.3589082745931867E-2"/>
                  <c:y val="2.4104045041863201E-2"/>
                </c:manualLayout>
              </c:layout>
              <c:showVal val="1"/>
            </c:dLbl>
            <c:dLbl>
              <c:idx val="2"/>
              <c:layout>
                <c:manualLayout>
                  <c:x val="-9.7996579014677065E-2"/>
                  <c:y val="-0.14216552746210154"/>
                </c:manualLayout>
              </c:layout>
              <c:showVal val="1"/>
            </c:dLbl>
            <c:dLbl>
              <c:idx val="4"/>
              <c:layout>
                <c:manualLayout>
                  <c:x val="6.4321237751956806E-2"/>
                  <c:y val="-0.14395390549796142"/>
                </c:manualLayout>
              </c:layout>
              <c:showVal val="1"/>
            </c:dLbl>
            <c:dLbl>
              <c:idx val="5"/>
              <c:layout>
                <c:manualLayout>
                  <c:x val="6.7484684254688496E-2"/>
                  <c:y val="3.0546194918247348E-2"/>
                </c:manualLayout>
              </c:layout>
              <c:showVal val="1"/>
            </c:dLbl>
            <c:dLbl>
              <c:idx val="6"/>
              <c:layout>
                <c:manualLayout>
                  <c:x val="5.1518500528803982E-2"/>
                  <c:y val="7.419940581305971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</a:defRPr>
                </a:pPr>
                <a:endParaRPr lang="tr-TR"/>
              </a:p>
            </c:txPr>
            <c:showVal val="1"/>
            <c:showLeaderLines val="1"/>
          </c:dLbls>
          <c:cat>
            <c:strRef>
              <c:f>Sayfa1!$A$2:$A$8</c:f>
              <c:strCache>
                <c:ptCount val="7"/>
                <c:pt idx="0">
                  <c:v>2004-2005 Sezonu</c:v>
                </c:pt>
                <c:pt idx="1">
                  <c:v>2005-2006 Sezonu</c:v>
                </c:pt>
                <c:pt idx="2">
                  <c:v>2006-2007 Sezonu</c:v>
                </c:pt>
                <c:pt idx="3">
                  <c:v>2007-2008 Sezonu</c:v>
                </c:pt>
                <c:pt idx="4">
                  <c:v>2008-2009 Sezonu</c:v>
                </c:pt>
                <c:pt idx="5">
                  <c:v>2009-2010 Sezonu</c:v>
                </c:pt>
                <c:pt idx="6">
                  <c:v>2010-2011 Sezonu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14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738934208432263"/>
          <c:y val="0.15773224646664191"/>
          <c:w val="0.35940747713193782"/>
          <c:h val="0.7065815158534916"/>
        </c:manualLayout>
      </c:layout>
      <c:txPr>
        <a:bodyPr/>
        <a:lstStyle/>
        <a:p>
          <a:pPr>
            <a:defRPr sz="1800"/>
          </a:pPr>
          <a:endParaRPr lang="tr-T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tr-TR"/>
              <a:t> UEFA Lisansı alamayan kulüp sayısı</a:t>
            </a:r>
          </a:p>
        </c:rich>
      </c:tx>
      <c:layout>
        <c:manualLayout>
          <c:xMode val="edge"/>
          <c:yMode val="edge"/>
          <c:x val="0.11414566929133858"/>
          <c:y val="2.38095001531750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60024788568093E-2"/>
          <c:y val="0.22138513935758031"/>
          <c:w val="0.62523567366581256"/>
          <c:h val="0.68014654418197729"/>
        </c:manualLayout>
      </c:layout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en-US" dirty="0"/>
              <a:t> UEFA </a:t>
            </a:r>
            <a:r>
              <a:rPr lang="en-US" dirty="0" err="1"/>
              <a:t>Lisansı</a:t>
            </a:r>
            <a:r>
              <a:rPr lang="en-US" dirty="0"/>
              <a:t> </a:t>
            </a:r>
            <a:r>
              <a:rPr lang="en-US" dirty="0" smtClean="0"/>
              <a:t>ala</a:t>
            </a:r>
            <a:r>
              <a:rPr lang="tr-TR" dirty="0" smtClean="0"/>
              <a:t>mayan</a:t>
            </a:r>
            <a:r>
              <a:rPr lang="en-US" dirty="0" smtClean="0"/>
              <a:t> </a:t>
            </a:r>
            <a:r>
              <a:rPr lang="tr-TR" dirty="0"/>
              <a:t>k</a:t>
            </a:r>
            <a:r>
              <a:rPr lang="en-US" dirty="0" err="1"/>
              <a:t>ulüp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ayısı</a:t>
            </a:r>
            <a:endParaRPr lang="en-US" dirty="0"/>
          </a:p>
        </c:rich>
      </c:tx>
      <c:layout>
        <c:manualLayout>
          <c:xMode val="edge"/>
          <c:yMode val="edge"/>
          <c:x val="0.26949999356841658"/>
          <c:y val="2.949545255215144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60024788568093E-2"/>
          <c:y val="0.22138513935758031"/>
          <c:w val="0.62523567366581256"/>
          <c:h val="0.6801465441819772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 UEFA Lisansı alan Kulüp Sayısı</c:v>
                </c:pt>
              </c:strCache>
            </c:strRef>
          </c:tx>
          <c:spPr>
            <a:effectLst>
              <a:outerShdw blurRad="292100" dist="1854200" dir="17640000" algn="ctr" rotWithShape="0">
                <a:srgbClr val="000000">
                  <a:alpha val="44000"/>
                </a:srgbClr>
              </a:outerShdw>
            </a:effectLst>
          </c:spPr>
          <c:dPt>
            <c:idx val="0"/>
            <c:explosion val="7"/>
            <c:spPr>
              <a:solidFill>
                <a:srgbClr val="00B0F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1"/>
            <c:explosion val="5"/>
            <c:spPr>
              <a:solidFill>
                <a:schemeClr val="accent6">
                  <a:lumMod val="75000"/>
                </a:schemeClr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2"/>
            <c:explosion val="4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3"/>
            <c:explosion val="2"/>
            <c:spPr>
              <a:solidFill>
                <a:srgbClr val="FF000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4"/>
            <c:explosion val="4"/>
            <c:spPr>
              <a:solidFill>
                <a:srgbClr val="00B05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Pt>
            <c:idx val="5"/>
            <c:explosion val="1"/>
            <c:spPr>
              <a:solidFill>
                <a:srgbClr val="FFFF00"/>
              </a:solidFill>
              <a:effectLst>
                <a:outerShdw blurRad="292100" dist="1854200" dir="17640000" algn="ctr" rotWithShape="0">
                  <a:srgbClr val="000000">
                    <a:alpha val="44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9091956258170434E-2"/>
                  <c:y val="5.5659087251140583E-2"/>
                </c:manualLayout>
              </c:layout>
              <c:showVal val="1"/>
            </c:dLbl>
            <c:dLbl>
              <c:idx val="1"/>
              <c:layout>
                <c:manualLayout>
                  <c:x val="-8.8393791478984213E-2"/>
                  <c:y val="-0.10382762834516504"/>
                </c:manualLayout>
              </c:layout>
              <c:showVal val="1"/>
            </c:dLbl>
            <c:dLbl>
              <c:idx val="2"/>
              <c:layout>
                <c:manualLayout>
                  <c:x val="-8.3582210391471568E-2"/>
                  <c:y val="-0.16206594196718291"/>
                </c:manualLayout>
              </c:layout>
              <c:showVal val="1"/>
            </c:dLbl>
            <c:dLbl>
              <c:idx val="4"/>
              <c:layout>
                <c:manualLayout>
                  <c:x val="7.8735444759129733E-2"/>
                  <c:y val="-0.19228354208680948"/>
                </c:manualLayout>
              </c:layout>
              <c:showVal val="1"/>
            </c:dLbl>
            <c:dLbl>
              <c:idx val="5"/>
              <c:layout>
                <c:manualLayout>
                  <c:x val="8.1898901056772222E-2"/>
                  <c:y val="-9.1699533782784046E-2"/>
                </c:manualLayout>
              </c:layout>
              <c:showVal val="1"/>
            </c:dLbl>
            <c:dLbl>
              <c:idx val="6"/>
              <c:layout>
                <c:manualLayout>
                  <c:x val="5.1518500528803982E-2"/>
                  <c:y val="7.419940581305971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</a:defRPr>
                </a:pPr>
                <a:endParaRPr lang="tr-TR"/>
              </a:p>
            </c:txPr>
            <c:showVal val="1"/>
            <c:showLeaderLines val="1"/>
          </c:dLbls>
          <c:cat>
            <c:strRef>
              <c:f>Sayfa1!$A$2:$A$8</c:f>
              <c:strCache>
                <c:ptCount val="7"/>
                <c:pt idx="0">
                  <c:v>2004-2005 Sezonu</c:v>
                </c:pt>
                <c:pt idx="1">
                  <c:v>2005-2006 Sezonu</c:v>
                </c:pt>
                <c:pt idx="2">
                  <c:v>2006-2007 Sezonu</c:v>
                </c:pt>
                <c:pt idx="3">
                  <c:v>2007-2008 Sezonu</c:v>
                </c:pt>
                <c:pt idx="4">
                  <c:v>2008-2009 Sezonu</c:v>
                </c:pt>
                <c:pt idx="5">
                  <c:v>2009-2010 Sezonu</c:v>
                </c:pt>
                <c:pt idx="6">
                  <c:v>2010-2011 Sezonu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23</c:v>
                </c:pt>
                <c:pt idx="1">
                  <c:v>13</c:v>
                </c:pt>
                <c:pt idx="2">
                  <c:v>14</c:v>
                </c:pt>
                <c:pt idx="3">
                  <c:v>11</c:v>
                </c:pt>
                <c:pt idx="4">
                  <c:v>17</c:v>
                </c:pt>
                <c:pt idx="5">
                  <c:v>18</c:v>
                </c:pt>
                <c:pt idx="6">
                  <c:v>22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738934208432263"/>
          <c:y val="0.15773224646664197"/>
          <c:w val="0.35940747713193782"/>
          <c:h val="0.7065815158534916"/>
        </c:manualLayout>
      </c:layout>
      <c:txPr>
        <a:bodyPr/>
        <a:lstStyle/>
        <a:p>
          <a:pPr>
            <a:defRPr sz="1800"/>
          </a:pPr>
          <a:endParaRPr lang="tr-T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7"/>
  <c:chart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4.166666666666669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9.0277777777777693E-2"/>
                  <c:y val="7.936507936507953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Transfer Giderleri</c:v>
                </c:pt>
                <c:pt idx="1">
                  <c:v>Personel Giderleri</c:v>
                </c:pt>
              </c:strCache>
            </c:strRef>
          </c:cat>
          <c:val>
            <c:numRef>
              <c:f>Sayfa1!$B$2:$B$3</c:f>
              <c:numCache>
                <c:formatCode>_-* #,##0\ _Y_T_L_-;\-* #,##0\ _Y_T_L_-;_-* "-"??\ _Y_T_L_-;_-@_-</c:formatCode>
                <c:ptCount val="2"/>
                <c:pt idx="0">
                  <c:v>96070829</c:v>
                </c:pt>
                <c:pt idx="1">
                  <c:v>219831341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Transfer Giderleri</c:v>
                </c:pt>
                <c:pt idx="1">
                  <c:v>Personel Giderleri</c:v>
                </c:pt>
              </c:strCache>
            </c:strRef>
          </c:cat>
          <c:val>
            <c:numRef>
              <c:f>Sayfa1!$C$2:$C$3</c:f>
              <c:numCache>
                <c:formatCode>_-* #,##0\ _Y_T_L_-;\-* #,##0\ _Y_T_L_-;_-* "-"??\ _Y_T_L_-;_-@_-</c:formatCode>
                <c:ptCount val="2"/>
                <c:pt idx="0">
                  <c:v>119300945</c:v>
                </c:pt>
                <c:pt idx="1">
                  <c:v>230817753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2D2D8A">
                <a:lumMod val="75000"/>
              </a:srgbClr>
            </a:solidFill>
          </c:spPr>
          <c:dLbls>
            <c:dLbl>
              <c:idx val="0"/>
              <c:layout>
                <c:manualLayout>
                  <c:x val="4.6296296296296597E-3"/>
                  <c:y val="-4.365079365079373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Transfer Giderleri</c:v>
                </c:pt>
                <c:pt idx="1">
                  <c:v>Personel Giderleri</c:v>
                </c:pt>
              </c:strCache>
            </c:strRef>
          </c:cat>
          <c:val>
            <c:numRef>
              <c:f>Sayfa1!$D$2:$D$3</c:f>
              <c:numCache>
                <c:formatCode>_-* #,##0\ _Y_T_L_-;\-* #,##0\ _Y_T_L_-;_-* "-"??\ _Y_T_L_-;_-@_-</c:formatCode>
                <c:ptCount val="2"/>
                <c:pt idx="0">
                  <c:v>127453169</c:v>
                </c:pt>
                <c:pt idx="1">
                  <c:v>293376917</c:v>
                </c:pt>
              </c:numCache>
            </c:numRef>
          </c:val>
        </c:ser>
        <c:axId val="91126400"/>
        <c:axId val="92828032"/>
      </c:barChart>
      <c:catAx>
        <c:axId val="9112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2828032"/>
        <c:crosses val="autoZero"/>
        <c:auto val="1"/>
        <c:lblAlgn val="ctr"/>
        <c:lblOffset val="100"/>
      </c:catAx>
      <c:valAx>
        <c:axId val="92828032"/>
        <c:scaling>
          <c:orientation val="minMax"/>
        </c:scaling>
        <c:axPos val="l"/>
        <c:majorGridlines/>
        <c:numFmt formatCode="_-* #,##0\ _Y_T_L_-;\-* #,##0\ _Y_T_L_-;_-* &quot;-&quot;??\ _Y_T_L_-;_-@_-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1126400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0"/>
          </a:blip>
          <a:srcRect/>
          <a:stretch>
            <a:fillRect/>
          </a:stretch>
        </a:blip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31"/>
  <c:chart>
    <c:plotArea>
      <c:layout>
        <c:manualLayout>
          <c:layoutTarget val="inner"/>
          <c:xMode val="edge"/>
          <c:yMode val="edge"/>
          <c:x val="0.11658172936716243"/>
          <c:y val="3.0159682103651823E-2"/>
          <c:w val="0.77438696898998738"/>
          <c:h val="0.80628956666701612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27000" h="25400"/>
            </a:sp3d>
          </c:spPr>
          <c:dLbls>
            <c:dLbl>
              <c:idx val="1"/>
              <c:layout>
                <c:manualLayout>
                  <c:x val="-5.3997923156802456E-2"/>
                  <c:y val="2.3809523809523812E-2"/>
                </c:manualLayout>
              </c:layout>
              <c:showVal val="1"/>
            </c:dLbl>
            <c:dLbl>
              <c:idx val="2"/>
              <c:layout>
                <c:manualLayout>
                  <c:x val="-3.4722222222222224E-2"/>
                  <c:y val="2.3809523809523812E-2"/>
                </c:manualLayout>
              </c:layout>
              <c:showVal val="1"/>
            </c:dLbl>
            <c:dLbl>
              <c:idx val="3"/>
              <c:layout>
                <c:manualLayout>
                  <c:x val="-3.9460020768431983E-2"/>
                  <c:y val="0.13492063492063489"/>
                </c:manualLayout>
              </c:layout>
              <c:showVal val="1"/>
            </c:dLbl>
            <c:dLbl>
              <c:idx val="4"/>
              <c:layout>
                <c:manualLayout>
                  <c:x val="-3.9351851851851853E-2"/>
                  <c:y val="1.1904761904761921E-2"/>
                </c:manualLayout>
              </c:layout>
              <c:showVal val="1"/>
            </c:dLbl>
            <c:dLbl>
              <c:idx val="5"/>
              <c:layout>
                <c:manualLayout>
                  <c:x val="-5.6074766355140193E-2"/>
                  <c:y val="7.9365079365079413E-3"/>
                </c:manualLayout>
              </c:layout>
              <c:showVal val="1"/>
            </c:dLbl>
            <c:dLbl>
              <c:idx val="6"/>
              <c:layout>
                <c:manualLayout>
                  <c:x val="-4.8611111111111112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5.3882570234276513E-2"/>
                  <c:y val="3.7283621837549942E-2"/>
                </c:manualLayout>
              </c:layout>
              <c:showVal val="1"/>
            </c:dLbl>
            <c:dLbl>
              <c:idx val="9"/>
              <c:layout>
                <c:manualLayout>
                  <c:x val="-8.3073727933541015E-3"/>
                  <c:y val="3.174603174603173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Val val="1"/>
          </c:dLbls>
          <c:cat>
            <c:strRef>
              <c:f>Sayfa1!$A$2:$A$11</c:f>
              <c:strCache>
                <c:ptCount val="10"/>
                <c:pt idx="1">
                  <c:v>Kapı Hasılatı           </c:v>
                </c:pt>
                <c:pt idx="3">
                  <c:v>Sponsorluk Ve     Reklam Geliri     </c:v>
                </c:pt>
                <c:pt idx="5">
                  <c:v>Yayın Geliri       </c:v>
                </c:pt>
                <c:pt idx="7">
                  <c:v>Ticari Gelirler      </c:v>
                </c:pt>
                <c:pt idx="9">
                  <c:v>Diğer Gelirler      </c:v>
                </c:pt>
              </c:strCache>
            </c:strRef>
          </c:cat>
          <c:val>
            <c:numRef>
              <c:f>Sayfa1!$B$2:$B$11</c:f>
              <c:numCache>
                <c:formatCode>_-* #,##0\ _Y_T_L_-;\-* #,##0\ _Y_T_L_-;_-* "-"??\ _Y_T_L_-;_-@_-</c:formatCode>
                <c:ptCount val="10"/>
                <c:pt idx="1">
                  <c:v>69126926</c:v>
                </c:pt>
                <c:pt idx="3">
                  <c:v>88557957</c:v>
                </c:pt>
                <c:pt idx="5">
                  <c:v>84791716</c:v>
                </c:pt>
                <c:pt idx="7">
                  <c:v>77716114</c:v>
                </c:pt>
                <c:pt idx="9">
                  <c:v>167972520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127000" h="44450" prst="angle"/>
              <a:bevelB w="82550" h="44450" prst="angle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0833333333333412E-2"/>
                  <c:y val="3.9682539682539802E-3"/>
                </c:manualLayout>
              </c:layout>
              <c:showVal val="1"/>
            </c:dLbl>
            <c:dLbl>
              <c:idx val="1"/>
              <c:layout>
                <c:manualLayout>
                  <c:x val="-3.5306334371754941E-2"/>
                  <c:y val="1.1904761904761921E-2"/>
                </c:manualLayout>
              </c:layout>
              <c:showVal val="1"/>
            </c:dLbl>
            <c:dLbl>
              <c:idx val="3"/>
              <c:layout>
                <c:manualLayout>
                  <c:x val="-4.4753086419753133E-2"/>
                  <c:y val="-1.0652463382157145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5714285714285678E-2"/>
                </c:manualLayout>
              </c:layout>
              <c:showVal val="1"/>
            </c:dLbl>
            <c:dLbl>
              <c:idx val="5"/>
              <c:layout>
                <c:manualLayout>
                  <c:x val="-1.6614745586708203E-2"/>
                  <c:y val="2.7777465316835406E-2"/>
                </c:manualLayout>
              </c:layout>
              <c:showVal val="1"/>
            </c:dLbl>
            <c:dLbl>
              <c:idx val="6"/>
              <c:layout>
                <c:manualLayout>
                  <c:x val="-2.0833333333333412E-2"/>
                  <c:y val="-3.5714285714285754E-2"/>
                </c:manualLayout>
              </c:layout>
              <c:showVal val="1"/>
            </c:dLbl>
            <c:dLbl>
              <c:idx val="7"/>
              <c:layout>
                <c:manualLayout>
                  <c:x val="-4.4753086419753133E-2"/>
                  <c:y val="1.5872799521897313E-2"/>
                </c:manualLayout>
              </c:layout>
              <c:showVal val="1"/>
            </c:dLbl>
            <c:dLbl>
              <c:idx val="9"/>
              <c:layout>
                <c:manualLayout>
                  <c:x val="-9.4510790317877402E-2"/>
                  <c:y val="2.38095138240875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Val val="1"/>
          </c:dLbls>
          <c:cat>
            <c:strRef>
              <c:f>Sayfa1!$A$2:$A$11</c:f>
              <c:strCache>
                <c:ptCount val="10"/>
                <c:pt idx="1">
                  <c:v>Kapı Hasılatı           </c:v>
                </c:pt>
                <c:pt idx="3">
                  <c:v>Sponsorluk Ve     Reklam Geliri     </c:v>
                </c:pt>
                <c:pt idx="5">
                  <c:v>Yayın Geliri       </c:v>
                </c:pt>
                <c:pt idx="7">
                  <c:v>Ticari Gelirler      </c:v>
                </c:pt>
                <c:pt idx="9">
                  <c:v>Diğer Gelirler      </c:v>
                </c:pt>
              </c:strCache>
            </c:strRef>
          </c:cat>
          <c:val>
            <c:numRef>
              <c:f>Sayfa1!$C$2:$C$11</c:f>
              <c:numCache>
                <c:formatCode>_-* #,##0\ _Y_T_L_-;\-* #,##0\ _Y_T_L_-;_-* "-"??\ _Y_T_L_-;_-@_-</c:formatCode>
                <c:ptCount val="10"/>
                <c:pt idx="1">
                  <c:v>102746642</c:v>
                </c:pt>
                <c:pt idx="3">
                  <c:v>118235405</c:v>
                </c:pt>
                <c:pt idx="5">
                  <c:v>112587540</c:v>
                </c:pt>
                <c:pt idx="7">
                  <c:v>89722687</c:v>
                </c:pt>
                <c:pt idx="9">
                  <c:v>147588395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50"/>
            </a:solidFill>
            <a:effectLst>
              <a:outerShdw blurRad="40000" dist="23000" dir="5400000" rotWithShape="0">
                <a:srgbClr val="FF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h="25400"/>
            </a:sp3d>
          </c:spPr>
          <c:dLbls>
            <c:dLbl>
              <c:idx val="1"/>
              <c:layout>
                <c:manualLayout>
                  <c:x val="5.6074766355140193E-2"/>
                  <c:y val="3.5714285714285712E-2"/>
                </c:manualLayout>
              </c:layout>
              <c:showVal val="1"/>
            </c:dLbl>
            <c:dLbl>
              <c:idx val="9"/>
              <c:layout>
                <c:manualLayout>
                  <c:x val="-8.9015748031496672E-2"/>
                  <c:y val="2.396804260985355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Val val="1"/>
          </c:dLbls>
          <c:cat>
            <c:strRef>
              <c:f>Sayfa1!$A$2:$A$11</c:f>
              <c:strCache>
                <c:ptCount val="10"/>
                <c:pt idx="1">
                  <c:v>Kapı Hasılatı           </c:v>
                </c:pt>
                <c:pt idx="3">
                  <c:v>Sponsorluk Ve     Reklam Geliri     </c:v>
                </c:pt>
                <c:pt idx="5">
                  <c:v>Yayın Geliri       </c:v>
                </c:pt>
                <c:pt idx="7">
                  <c:v>Ticari Gelirler      </c:v>
                </c:pt>
                <c:pt idx="9">
                  <c:v>Diğer Gelirler      </c:v>
                </c:pt>
              </c:strCache>
            </c:strRef>
          </c:cat>
          <c:val>
            <c:numRef>
              <c:f>Sayfa1!$D$2:$D$11</c:f>
              <c:numCache>
                <c:formatCode>#,##0</c:formatCode>
                <c:ptCount val="10"/>
                <c:pt idx="1">
                  <c:v>90623596</c:v>
                </c:pt>
                <c:pt idx="3">
                  <c:v>159022847</c:v>
                </c:pt>
                <c:pt idx="5">
                  <c:v>176768744</c:v>
                </c:pt>
                <c:pt idx="7">
                  <c:v>109776120</c:v>
                </c:pt>
                <c:pt idx="9">
                  <c:v>127238623</c:v>
                </c:pt>
              </c:numCache>
            </c:numRef>
          </c:val>
        </c:ser>
        <c:axId val="96030080"/>
        <c:axId val="96048640"/>
      </c:barChart>
      <c:catAx>
        <c:axId val="96030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6048640"/>
        <c:crosses val="autoZero"/>
        <c:auto val="1"/>
        <c:lblAlgn val="ctr"/>
        <c:lblOffset val="100"/>
      </c:catAx>
      <c:valAx>
        <c:axId val="96048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6030080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5000"/>
          </a:blip>
          <a:srcRect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9923228346456707"/>
          <c:y val="0.405206706019272"/>
          <c:w val="9.1508457276173807E-2"/>
          <c:h val="0.16295521981190444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3148148148148147E-2"/>
                  <c:y val="-4.3650793650793704E-2"/>
                </c:manualLayout>
              </c:layout>
              <c:showVal val="1"/>
            </c:dLbl>
            <c:dLbl>
              <c:idx val="1"/>
              <c:layout>
                <c:manualLayout>
                  <c:x val="-3.4722222222222224E-2"/>
                  <c:y val="-3.96825396825396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Toplam Ciro</c:v>
                </c:pt>
                <c:pt idx="1">
                  <c:v>Toplam Harcamalar</c:v>
                </c:pt>
              </c:strCache>
            </c:strRef>
          </c:cat>
          <c:val>
            <c:numRef>
              <c:f>Sayfa1!$B$2:$B$3</c:f>
              <c:numCache>
                <c:formatCode>_-* #,##0\ _Y_T_L_-;\-* #,##0\ _Y_T_L_-;_-* "-"??\ _Y_T_L_-;_-@_-</c:formatCode>
                <c:ptCount val="2"/>
                <c:pt idx="0">
                  <c:v>488691366</c:v>
                </c:pt>
                <c:pt idx="1">
                  <c:v>446929367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-3.3950617283950615E-2"/>
                  <c:y val="-2.2165669493983936E-2"/>
                </c:manualLayout>
              </c:layout>
              <c:showVal val="1"/>
            </c:dLbl>
            <c:dLbl>
              <c:idx val="1"/>
              <c:layout>
                <c:manualLayout>
                  <c:x val="-3.9351851851851853E-2"/>
                  <c:y val="-2.1966595838277939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Toplam Ciro</c:v>
                </c:pt>
                <c:pt idx="1">
                  <c:v>Toplam Harcamalar</c:v>
                </c:pt>
              </c:strCache>
            </c:strRef>
          </c:cat>
          <c:val>
            <c:numRef>
              <c:f>Sayfa1!$C$2:$C$3</c:f>
              <c:numCache>
                <c:formatCode>_-* #,##0\ _Y_T_L_-;\-* #,##0\ _Y_T_L_-;_-* "-"??\ _Y_T_L_-;_-@_-</c:formatCode>
                <c:ptCount val="2"/>
                <c:pt idx="0">
                  <c:v>570930677</c:v>
                </c:pt>
                <c:pt idx="1">
                  <c:v>567813931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8580246913580292E-3"/>
                  <c:y val="-1.916056317738348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15470983744234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tr-TR"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</c:dLbls>
          <c:cat>
            <c:strRef>
              <c:f>Sayfa1!$A$2:$A$3</c:f>
              <c:strCache>
                <c:ptCount val="2"/>
                <c:pt idx="0">
                  <c:v>Toplam Ciro</c:v>
                </c:pt>
                <c:pt idx="1">
                  <c:v>Toplam Harcamalar</c:v>
                </c:pt>
              </c:strCache>
            </c:strRef>
          </c:cat>
          <c:val>
            <c:numRef>
              <c:f>Sayfa1!$D$2:$D$3</c:f>
              <c:numCache>
                <c:formatCode>_-* #,##0\ _Y_T_L_-;\-* #,##0\ _Y_T_L_-;_-* "-"??\ _Y_T_L_-;_-@_-</c:formatCode>
                <c:ptCount val="2"/>
                <c:pt idx="0">
                  <c:v>663427928</c:v>
                </c:pt>
                <c:pt idx="1">
                  <c:v>650172987</c:v>
                </c:pt>
              </c:numCache>
            </c:numRef>
          </c:val>
        </c:ser>
        <c:shape val="cylinder"/>
        <c:axId val="95791360"/>
        <c:axId val="95805440"/>
        <c:axId val="0"/>
      </c:bar3DChart>
      <c:catAx>
        <c:axId val="957913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tr-TR"/>
          </a:p>
        </c:txPr>
        <c:crossAx val="95805440"/>
        <c:crosses val="autoZero"/>
        <c:auto val="1"/>
        <c:lblAlgn val="ctr"/>
        <c:lblOffset val="100"/>
      </c:catAx>
      <c:valAx>
        <c:axId val="95805440"/>
        <c:scaling>
          <c:orientation val="minMax"/>
        </c:scaling>
        <c:axPos val="l"/>
        <c:majorGridlines/>
        <c:numFmt formatCode="_-* #,##0\ _Y_T_L_-;\-* #,##0\ _Y_T_L_-;_-* &quot;-&quot;??\ _Y_T_L_-;_-@_-" sourceLinked="1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9579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68907358802741"/>
          <c:y val="0.38889557868678998"/>
          <c:w val="9.3051667152717454E-2"/>
          <c:h val="0.18292438537389802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tr-TR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1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t" anchorCtr="0" compatLnSpc="1">
            <a:prstTxWarp prst="textNoShape">
              <a:avLst/>
            </a:prstTxWarp>
          </a:bodyPr>
          <a:lstStyle>
            <a:lvl1pPr defTabSz="953146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70" y="1"/>
            <a:ext cx="29451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t" anchorCtr="0" compatLnSpc="1">
            <a:prstTxWarp prst="textNoShape">
              <a:avLst/>
            </a:prstTxWarp>
          </a:bodyPr>
          <a:lstStyle>
            <a:lvl1pPr algn="r" defTabSz="953146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868"/>
            <a:ext cx="5438140" cy="44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170"/>
            <a:ext cx="2945136" cy="4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b" anchorCtr="0" compatLnSpc="1">
            <a:prstTxWarp prst="textNoShape">
              <a:avLst/>
            </a:prstTxWarp>
          </a:bodyPr>
          <a:lstStyle>
            <a:lvl1pPr defTabSz="953146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70" y="9430170"/>
            <a:ext cx="2945136" cy="4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8" tIns="47629" rIns="95258" bIns="47629" numCol="1" anchor="b" anchorCtr="0" compatLnSpc="1">
            <a:prstTxWarp prst="textNoShape">
              <a:avLst/>
            </a:prstTxWarp>
          </a:bodyPr>
          <a:lstStyle>
            <a:lvl1pPr algn="r" defTabSz="953146">
              <a:defRPr sz="1300"/>
            </a:lvl1pPr>
          </a:lstStyle>
          <a:p>
            <a:pPr>
              <a:defRPr/>
            </a:pPr>
            <a:fld id="{54E5F682-F10A-4AD7-B1B2-50E5428CF3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33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D706D-3FC4-4E95-9FB6-86A116A50962}" type="slidenum">
              <a:rPr lang="tr-TR" smtClean="0"/>
              <a:pPr/>
              <a:t>1</a:t>
            </a:fld>
            <a:endParaRPr lang="tr-T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89245-8E73-4100-A3CC-16F5362971C3}" type="slidenum">
              <a:rPr lang="tr-TR" smtClean="0">
                <a:latin typeface="Arial" pitchFamily="34" charset="0"/>
              </a:rPr>
              <a:pPr/>
              <a:t>7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5A300-36CF-496D-8784-12DE7703AB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1FF5F-03D7-4B26-98C1-1EFAF90F32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A089-3B32-49F1-AACC-4A731CDBA7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8D77-04D2-47C2-B4A5-2DFF339945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286D-D410-404F-8CCF-D535DD1498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FEFC-4CA7-4A76-9A38-72BFA42C9A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4BCE-AB91-4296-AE26-BC4C150EAA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C2F53-90C0-405C-94AE-C81D301B91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86BB-FC1D-46D8-A145-5D78AE4246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91BC-F53C-4C30-A5EB-86FAF3C3FD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1323-64BE-449D-B997-A6662DDAAA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7E52-B66C-4839-AC86-5A2914D559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2F49-3C17-4821-81AC-629DCA864F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BAFB-CF87-4FF8-BB7E-219D42EC0C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D56F-0864-46E5-AACE-ED46484FA1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ED5A-9D7B-433D-826F-6006025CC2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50FF-775A-472D-A783-24F0D8F7EC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E7A1-B3AE-43AB-A261-0DD9FB1341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0C33-F83B-4BDA-9A76-CBB3A29C77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D83B-33E9-43D8-AFCF-8A1F99E576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57E3-C6F5-41FA-90E1-4274326527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5CB9-EC2B-4FD8-B145-9219EA527F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19453-0B05-4DDD-87B7-2EB3AF4A2B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7488-A4DA-4968-B4FC-2B296B98E9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B06DCF-0C0C-4B7F-8801-B25DCEEAC1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1" name="Picture 7" descr="presentation_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F381A0-0E3A-4312-B3D3-ED2010493E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3075" name="Picture 4" descr="presentation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Metin kutusu"/>
          <p:cNvSpPr txBox="1">
            <a:spLocks noChangeArrowheads="1"/>
          </p:cNvSpPr>
          <p:nvPr/>
        </p:nvSpPr>
        <p:spPr bwMode="auto">
          <a:xfrm>
            <a:off x="2571750" y="5072063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42938" y="4437063"/>
            <a:ext cx="8072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 ULUSAL KULÜP </a:t>
            </a:r>
            <a:r>
              <a:rPr lang="tr-TR" sz="2400" b="1" dirty="0">
                <a:solidFill>
                  <a:schemeClr val="bg1"/>
                </a:solidFill>
              </a:rPr>
              <a:t>LİSANS </a:t>
            </a:r>
            <a:r>
              <a:rPr lang="tr-TR" sz="2400" b="1" dirty="0" smtClean="0">
                <a:solidFill>
                  <a:schemeClr val="bg1"/>
                </a:solidFill>
              </a:rPr>
              <a:t>SİSTEMİ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endParaRPr lang="tr-TR" sz="2400" b="1" dirty="0">
              <a:solidFill>
                <a:schemeClr val="bg1"/>
              </a:solidFill>
            </a:endParaRPr>
          </a:p>
          <a:p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afik"/>
          <p:cNvGraphicFramePr/>
          <p:nvPr/>
        </p:nvGraphicFramePr>
        <p:xfrm>
          <a:off x="4214810" y="1928802"/>
          <a:ext cx="3786214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afik"/>
          <p:cNvGraphicFramePr/>
          <p:nvPr/>
        </p:nvGraphicFramePr>
        <p:xfrm>
          <a:off x="642910" y="1214422"/>
          <a:ext cx="7929618" cy="446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928794" y="357166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 Kulüplerinin UEFA Kulüp Lisans Başvuruları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 descr="wembly"/>
          <p:cNvSpPr>
            <a:spLocks noChangeArrowheads="1"/>
          </p:cNvSpPr>
          <p:nvPr/>
        </p:nvSpPr>
        <p:spPr bwMode="auto">
          <a:xfrm>
            <a:off x="2000232" y="1785926"/>
            <a:ext cx="4857784" cy="4000528"/>
          </a:xfrm>
          <a:prstGeom prst="ellipse">
            <a:avLst/>
          </a:prstGeom>
          <a:blipFill dpi="0" rotWithShape="1">
            <a:blip r:embed="rId2" cstate="print">
              <a:alphaModFix amt="60000"/>
            </a:blip>
            <a:srcRect/>
            <a:stretch>
              <a:fillRect/>
            </a:stretch>
          </a:blip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227 Resim" descr="imagesCAQVT4J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8860" y="3000372"/>
            <a:ext cx="857250" cy="733425"/>
          </a:xfrm>
          <a:prstGeom prst="rect">
            <a:avLst/>
          </a:prstGeom>
        </p:spPr>
      </p:pic>
      <p:pic>
        <p:nvPicPr>
          <p:cNvPr id="11" name="224 Resim" descr="imagesCA03KN1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3306" y="3000372"/>
            <a:ext cx="733425" cy="714380"/>
          </a:xfrm>
          <a:prstGeom prst="rect">
            <a:avLst/>
          </a:prstGeom>
        </p:spPr>
      </p:pic>
      <p:pic>
        <p:nvPicPr>
          <p:cNvPr id="12" name="225 Resim" descr="imagesCA3OV2G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4876" y="3000372"/>
            <a:ext cx="657225" cy="714380"/>
          </a:xfrm>
          <a:prstGeom prst="rect">
            <a:avLst/>
          </a:prstGeom>
        </p:spPr>
      </p:pic>
      <p:pic>
        <p:nvPicPr>
          <p:cNvPr id="13" name="226 Resim" descr="imagesCA5SIAVL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3570" y="3000372"/>
            <a:ext cx="828675" cy="714380"/>
          </a:xfrm>
          <a:prstGeom prst="rect">
            <a:avLst/>
          </a:prstGeom>
        </p:spPr>
      </p:pic>
      <p:pic>
        <p:nvPicPr>
          <p:cNvPr id="14" name="222 Resim" descr="istanbulbb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00298" y="3857628"/>
            <a:ext cx="771525" cy="816590"/>
          </a:xfrm>
          <a:prstGeom prst="rect">
            <a:avLst/>
          </a:prstGeom>
        </p:spPr>
      </p:pic>
      <p:pic>
        <p:nvPicPr>
          <p:cNvPr id="15" name="228 Resim" descr="imagesCAWVJ3ZT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43306" y="3857628"/>
            <a:ext cx="857256" cy="857257"/>
          </a:xfrm>
          <a:prstGeom prst="rect">
            <a:avLst/>
          </a:prstGeom>
        </p:spPr>
      </p:pic>
      <p:pic>
        <p:nvPicPr>
          <p:cNvPr id="16" name="229 Resim" descr="imagesCA7VHS1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6314" y="3857628"/>
            <a:ext cx="771525" cy="866775"/>
          </a:xfrm>
          <a:prstGeom prst="rect">
            <a:avLst/>
          </a:prstGeom>
        </p:spPr>
      </p:pic>
      <p:pic>
        <p:nvPicPr>
          <p:cNvPr id="17" name="230 Resim" descr="imagesCAVZ1542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15008" y="3857628"/>
            <a:ext cx="771525" cy="866775"/>
          </a:xfrm>
          <a:prstGeom prst="rect">
            <a:avLst/>
          </a:prstGeom>
        </p:spPr>
      </p:pic>
      <p:sp>
        <p:nvSpPr>
          <p:cNvPr id="18" name="17 Metin kutusu"/>
          <p:cNvSpPr txBox="1"/>
          <p:nvPr/>
        </p:nvSpPr>
        <p:spPr>
          <a:xfrm>
            <a:off x="1571604" y="357166"/>
            <a:ext cx="757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2009-2010 &amp; 2010-2011 Sezonu İçin UEFA </a:t>
            </a:r>
          </a:p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Kulüp Lisansını Alan Kulüpler 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214282" y="1428736"/>
            <a:ext cx="2500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2009-2010 Sezonu;</a:t>
            </a:r>
          </a:p>
          <a:p>
            <a:endParaRPr lang="tr-TR" b="1" i="1" dirty="0" smtClean="0"/>
          </a:p>
          <a:p>
            <a:r>
              <a:rPr lang="tr-TR" b="1" i="1" dirty="0" smtClean="0"/>
              <a:t>Beşiktaş</a:t>
            </a:r>
          </a:p>
          <a:p>
            <a:r>
              <a:rPr lang="tr-TR" b="1" i="1" dirty="0" smtClean="0"/>
              <a:t>Bursaspor</a:t>
            </a:r>
            <a:endParaRPr lang="tr-TR" dirty="0" smtClean="0"/>
          </a:p>
          <a:p>
            <a:r>
              <a:rPr lang="tr-TR" b="1" i="1" dirty="0" smtClean="0"/>
              <a:t>Fenerbahçe</a:t>
            </a:r>
          </a:p>
          <a:p>
            <a:r>
              <a:rPr lang="tr-TR" b="1" i="1" dirty="0" smtClean="0"/>
              <a:t>Galatasaray</a:t>
            </a:r>
          </a:p>
          <a:p>
            <a:r>
              <a:rPr lang="tr-TR" b="1" i="1" dirty="0" smtClean="0"/>
              <a:t>İstanbul B.B</a:t>
            </a:r>
          </a:p>
          <a:p>
            <a:r>
              <a:rPr lang="tr-TR" b="1" i="1" dirty="0" err="1" smtClean="0"/>
              <a:t>Kayserispor</a:t>
            </a:r>
            <a:endParaRPr lang="tr-TR" b="1" i="1" dirty="0" smtClean="0"/>
          </a:p>
          <a:p>
            <a:r>
              <a:rPr lang="tr-TR" b="1" i="1" dirty="0" err="1" smtClean="0"/>
              <a:t>Sivasspor</a:t>
            </a:r>
            <a:endParaRPr lang="tr-TR" b="1" i="1" dirty="0" smtClean="0"/>
          </a:p>
          <a:p>
            <a:r>
              <a:rPr lang="tr-TR" b="1" i="1" dirty="0" smtClean="0"/>
              <a:t>Trabzonspor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6357950" y="1428736"/>
            <a:ext cx="2500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u="sng" dirty="0" smtClean="0"/>
              <a:t>2010-2011 Sezonu;</a:t>
            </a:r>
          </a:p>
          <a:p>
            <a:endParaRPr lang="tr-TR" dirty="0" smtClean="0"/>
          </a:p>
          <a:p>
            <a:pPr algn="r"/>
            <a:r>
              <a:rPr lang="tr-TR" b="1" i="1" dirty="0" smtClean="0"/>
              <a:t>Beşiktaş</a:t>
            </a:r>
          </a:p>
          <a:p>
            <a:pPr algn="r"/>
            <a:r>
              <a:rPr lang="tr-TR" b="1" i="1" dirty="0" smtClean="0"/>
              <a:t>Bursaspor</a:t>
            </a:r>
          </a:p>
          <a:p>
            <a:pPr algn="r"/>
            <a:r>
              <a:rPr lang="tr-TR" b="1" i="1" dirty="0" smtClean="0"/>
              <a:t>Fenerbahçe</a:t>
            </a:r>
          </a:p>
          <a:p>
            <a:pPr algn="r"/>
            <a:r>
              <a:rPr lang="tr-TR" b="1" i="1" dirty="0" smtClean="0"/>
              <a:t>Galatasaray</a:t>
            </a:r>
          </a:p>
          <a:p>
            <a:pPr algn="r"/>
            <a:r>
              <a:rPr lang="tr-TR" b="1" i="1" dirty="0" smtClean="0"/>
              <a:t>İstanbul B.B</a:t>
            </a:r>
          </a:p>
          <a:p>
            <a:pPr algn="r"/>
            <a:r>
              <a:rPr lang="tr-TR" b="1" i="1" dirty="0" err="1" smtClean="0"/>
              <a:t>Kayserispor</a:t>
            </a:r>
            <a:endParaRPr lang="tr-TR" b="1" i="1" dirty="0" smtClean="0"/>
          </a:p>
          <a:p>
            <a:pPr algn="r"/>
            <a:r>
              <a:rPr lang="tr-TR" b="1" i="1" dirty="0" smtClean="0"/>
              <a:t>Trabzonspor</a:t>
            </a:r>
          </a:p>
        </p:txBody>
      </p:sp>
      <p:pic>
        <p:nvPicPr>
          <p:cNvPr id="21" name="Picture 2" descr="tff sponso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Kulübün Mali Bilgileri (TL)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Gelir Özeti (TL)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214414" y="5857892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* Diğer Gelirler (Yatırımlar, Bağışlar, Kira Gelirler vs)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57256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Toplam Gelir ve Giderlerinin karşılaştırılması</a:t>
            </a:r>
            <a:b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(Transferler dahil edilmemiştir): (</a:t>
            </a:r>
            <a:r>
              <a:rPr lang="tr-T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543956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71603" y="321447"/>
            <a:ext cx="7572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2007-2009 arasındaki Yılsonu Zarar karşılaştırılması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(Transfer gelir/giderleri dâhildir): (TL)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714480" y="35716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Kulüpleri Zorlayan UEFA Kriterleri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071670" y="1214422"/>
            <a:ext cx="4500594" cy="4643470"/>
          </a:xfrm>
          <a:prstGeom prst="rect">
            <a:avLst/>
          </a:prstGeom>
          <a:blipFill>
            <a:blip r:embed="rId2" cstate="print">
              <a:lum bright="62000" contrast="-86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Bağımsız Denetim Yükümlüğü</a:t>
            </a:r>
          </a:p>
          <a:p>
            <a:pPr algn="ctr">
              <a:buFont typeface="Arial" charset="0"/>
              <a:buChar char="•"/>
            </a:pP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Vadesi Geçmiş Borcun Bulunmaması</a:t>
            </a:r>
          </a:p>
          <a:p>
            <a:pPr algn="ctr">
              <a:buFont typeface="Arial" charset="0"/>
              <a:buChar char="•"/>
            </a:pP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Gelir Gider Dengesini Sağlamak</a:t>
            </a:r>
          </a:p>
          <a:p>
            <a:pPr algn="ctr">
              <a:buFont typeface="Arial" charset="0"/>
              <a:buChar char="•"/>
            </a:pP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Geleceğe Yönelik Mali Bilgiler</a:t>
            </a:r>
          </a:p>
          <a:p>
            <a:pPr algn="ctr">
              <a:buFont typeface="Arial" charset="0"/>
              <a:buChar char="•"/>
            </a:pP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Transfer Giderlerinin Azaltılması</a:t>
            </a:r>
          </a:p>
          <a:p>
            <a:pPr algn="ctr">
              <a:buFont typeface="Arial" charset="0"/>
              <a:buChar char="•"/>
            </a:pPr>
            <a:endParaRPr lang="tr-T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Altyapıya Yatırımların Arttırılması</a:t>
            </a:r>
          </a:p>
          <a:p>
            <a:pPr algn="ctr">
              <a:buFont typeface="Arial" charset="0"/>
              <a:buChar char="•"/>
            </a:pP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2004 – 2012 Arası Uygulanan UEFA Kriterleri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atat%FCrk+olimpiyat+stad%FD.jpg"/>
          <p:cNvPicPr>
            <a:picLocks noChangeAspect="1"/>
          </p:cNvPicPr>
          <p:nvPr/>
        </p:nvPicPr>
        <p:blipFill>
          <a:blip r:embed="rId2" cstate="print">
            <a:lum bright="32000"/>
          </a:blip>
          <a:stretch>
            <a:fillRect/>
          </a:stretch>
        </p:blipFill>
        <p:spPr>
          <a:xfrm>
            <a:off x="571472" y="1214422"/>
            <a:ext cx="8143932" cy="4714908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1714480" y="1428736"/>
            <a:ext cx="5143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2004/2005 Versiyon 1</a:t>
            </a:r>
          </a:p>
          <a:p>
            <a:pPr algn="ctr">
              <a:buFontTx/>
              <a:buNone/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2006/2007 Versiyon 1.1</a:t>
            </a:r>
          </a:p>
          <a:p>
            <a:pPr algn="ctr">
              <a:buFontTx/>
              <a:buNone/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2008/2009 Versiyon 2</a:t>
            </a:r>
          </a:p>
          <a:p>
            <a:pPr algn="ctr">
              <a:buFontTx/>
              <a:buNone/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2009/2010 Versiyon 3</a:t>
            </a:r>
          </a:p>
          <a:p>
            <a:pPr algn="ctr">
              <a:buFontTx/>
              <a:buNone/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2011/2012 Versiyon 4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00px-UEFA_logo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00174"/>
            <a:ext cx="1712504" cy="1571181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85786" y="3571876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Mevcut Uygulama</a:t>
            </a:r>
          </a:p>
          <a:p>
            <a:pPr algn="ctr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2008-2011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 descr="imagesCAMMVO7I"/>
          <p:cNvSpPr txBox="1">
            <a:spLocks noChangeArrowheads="1"/>
          </p:cNvSpPr>
          <p:nvPr/>
        </p:nvSpPr>
        <p:spPr bwMode="auto">
          <a:xfrm>
            <a:off x="142844" y="1214422"/>
            <a:ext cx="8786874" cy="4929222"/>
          </a:xfrm>
          <a:prstGeom prst="rect">
            <a:avLst/>
          </a:prstGeom>
          <a:blipFill dpi="0" rotWithShape="1">
            <a:blip r:embed="rId3" cstate="print">
              <a:alphaModFix amt="30000"/>
              <a:lum bright="10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M-1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Bildirimde Bulunan Kuruluş</a:t>
            </a: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M-2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Yıllık Mali Tablolar</a:t>
            </a:r>
          </a:p>
          <a:p>
            <a:pPr lvl="0"/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M-3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Ara Dönem Mali Tablolar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M-4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Diğer Futbol Kulüplerine Gecikmiş Borcun Bulunmaması</a:t>
            </a:r>
          </a:p>
          <a:p>
            <a:pPr lvl="0"/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M-5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Personele, Sosyal Güvenlik Kurumuna (SGK) ve                                                     	         	 Vergi Dairelerine Gecikmiş Borcun Bulunmaması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600" b="1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M-6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Lisans Verme Kararı Öncesinde Sunulması Gereken Beyanlar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M-7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Gelecek Döneme İlişkin Mali Bilgiler</a:t>
            </a:r>
          </a:p>
          <a:p>
            <a:pPr lvl="0"/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M-8 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Gelecek Döneme İlişkin Mali Bilgilerin Güncellenmesi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M-9 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Lisans Verme Kararı Sonrasında Ortaya Çıkan Değişikliklerin Bildirilmesi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tr-TR" sz="1600" b="1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428728" y="445898"/>
            <a:ext cx="7379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lang="tr-TR" sz="2000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2008-2011 UEFA Mali Kriterler (Versiyon 3)</a:t>
            </a:r>
          </a:p>
        </p:txBody>
      </p:sp>
      <p:pic>
        <p:nvPicPr>
          <p:cNvPr id="9" name="8 Resim" descr="600px-UEFA_logo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428736"/>
            <a:ext cx="1714492" cy="1571616"/>
          </a:xfrm>
          <a:prstGeom prst="rect">
            <a:avLst/>
          </a:prstGeom>
        </p:spPr>
      </p:pic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49275"/>
            <a:ext cx="7848600" cy="5688013"/>
          </a:xfrm>
        </p:spPr>
        <p:txBody>
          <a:bodyPr/>
          <a:lstStyle/>
          <a:p>
            <a:endParaRPr lang="tr-TR" sz="2400" b="1" dirty="0" smtClean="0">
              <a:latin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</a:endParaRPr>
          </a:p>
          <a:p>
            <a:endParaRPr lang="tr-TR" sz="2400" b="1" dirty="0" smtClean="0"/>
          </a:p>
          <a:p>
            <a:endParaRPr lang="tr-TR" sz="2400" b="1" dirty="0" smtClean="0"/>
          </a:p>
          <a:p>
            <a:r>
              <a:rPr lang="tr-TR" sz="2000" b="1" dirty="0" smtClean="0">
                <a:latin typeface="Times New Roman" pitchFamily="18" charset="0"/>
              </a:rPr>
              <a:t>ULUSAL KULÜP LİSANS KRİTERLERİ</a:t>
            </a:r>
          </a:p>
          <a:p>
            <a:endParaRPr lang="tr-TR" sz="2000" b="1" dirty="0" smtClean="0">
              <a:latin typeface="Times New Roman" pitchFamily="18" charset="0"/>
            </a:endParaRPr>
          </a:p>
          <a:p>
            <a:r>
              <a:rPr lang="tr-TR" sz="1600" b="1" dirty="0" smtClean="0">
                <a:latin typeface="Times New Roman" pitchFamily="18" charset="0"/>
              </a:rPr>
              <a:t>TFF KULÜP LİSANS MÜDÜRLÜĞÜ</a:t>
            </a:r>
          </a:p>
          <a:p>
            <a:r>
              <a:rPr lang="tr-TR" sz="1600" b="1" dirty="0" smtClean="0">
                <a:latin typeface="Times New Roman" pitchFamily="18" charset="0"/>
              </a:rPr>
              <a:t>Tarafından hazırlanmıştır</a:t>
            </a:r>
          </a:p>
          <a:p>
            <a:endParaRPr lang="tr-TR" sz="1600" b="1" dirty="0" smtClean="0">
              <a:latin typeface="Times New Roman" pitchFamily="18" charset="0"/>
            </a:endParaRPr>
          </a:p>
          <a:p>
            <a:endParaRPr lang="en-GB" sz="1600" b="1" dirty="0" smtClean="0">
              <a:latin typeface="Times New Roman" pitchFamily="18" charset="0"/>
            </a:endParaRPr>
          </a:p>
        </p:txBody>
      </p:sp>
      <p:pic>
        <p:nvPicPr>
          <p:cNvPr id="4101" name="31 Resim" descr="imagesCAC7E0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652963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 dirty="0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0" y="1428750"/>
            <a:ext cx="2044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1100" dirty="0">
                <a:latin typeface="Calibri" pitchFamily="34" charset="0"/>
                <a:cs typeface="Times New Roman" pitchFamily="18" charset="0"/>
              </a:rPr>
              <a:t>		 </a:t>
            </a:r>
            <a:endParaRPr lang="tr-TR" dirty="0"/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0" y="3089275"/>
            <a:ext cx="1352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1100" dirty="0">
                <a:latin typeface="Calibri" pitchFamily="34" charset="0"/>
                <a:cs typeface="Times New Roman" pitchFamily="18" charset="0"/>
              </a:rPr>
              <a:t>	        </a:t>
            </a:r>
            <a:endParaRPr lang="tr-TR" dirty="0"/>
          </a:p>
        </p:txBody>
      </p:sp>
      <p:pic>
        <p:nvPicPr>
          <p:cNvPr id="10" name="9 Resim" descr="spor-toto-super-ligi-basliy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714884"/>
            <a:ext cx="2033588" cy="1081085"/>
          </a:xfrm>
          <a:prstGeom prst="rect">
            <a:avLst/>
          </a:prstGeom>
        </p:spPr>
      </p:pic>
      <p:pic>
        <p:nvPicPr>
          <p:cNvPr id="11" name="3 Resim" descr="spor-toto-super-ligi-basliy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14287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ff spons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00px-UEFA_logo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285860"/>
            <a:ext cx="1712504" cy="1571181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85720" y="2571744"/>
            <a:ext cx="86439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2011-2012   -   2014-2015 </a:t>
            </a:r>
          </a:p>
          <a:p>
            <a:pPr algn="ctr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Geçiş Süreci</a:t>
            </a:r>
          </a:p>
          <a:p>
            <a:pPr algn="ctr"/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3Yeni Mali kriter</a:t>
            </a:r>
          </a:p>
          <a:p>
            <a:pPr algn="ctr">
              <a:buFont typeface="Arial" charset="0"/>
              <a:buChar char="•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Daha Sık Vadesi Geçmiş Borç Bulundurmama kontrolleri</a:t>
            </a:r>
          </a:p>
          <a:p>
            <a:pPr algn="ctr">
              <a:buFont typeface="Arial" charset="0"/>
              <a:buChar char="•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Kulüpler ve Lisans veren arasında daha sık diyalog</a:t>
            </a:r>
          </a:p>
          <a:p>
            <a:pPr algn="ctr">
              <a:buFont typeface="Arial" charset="0"/>
              <a:buChar char="•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Kulüplerin Ulusal ve UEFA kriterlerine ilişkin eğitim programlarının başlatılması</a:t>
            </a:r>
          </a:p>
          <a:p>
            <a:pPr algn="ctr"/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 descr="imagesCAMMVO7I"/>
          <p:cNvSpPr txBox="1">
            <a:spLocks noChangeArrowheads="1"/>
          </p:cNvSpPr>
          <p:nvPr/>
        </p:nvSpPr>
        <p:spPr bwMode="auto">
          <a:xfrm>
            <a:off x="142844" y="1214422"/>
            <a:ext cx="8786874" cy="4929222"/>
          </a:xfrm>
          <a:prstGeom prst="rect">
            <a:avLst/>
          </a:prstGeom>
          <a:blipFill dpi="0" rotWithShape="1">
            <a:blip r:embed="rId2" cstate="print">
              <a:alphaModFix amt="30000"/>
              <a:lum bright="10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M-1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Bildirimde Bulunan Kuruluş</a:t>
            </a: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M-2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Yıllık Mali Tablolar</a:t>
            </a:r>
          </a:p>
          <a:p>
            <a:pPr lvl="0"/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M-3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Ara Dönem Mali Tablolar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M-4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Diğer Futbol Kulüplerine Gecikmiş Borcun Bulunmaması</a:t>
            </a:r>
          </a:p>
          <a:p>
            <a:pPr lvl="0"/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M-5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Personele, Sosyal Güvenlik Kurumuna (SGK) ve                                                     	         	    Vergi Dairelerine Gecikmiş Borcun Bulunmaması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600" b="1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M-6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 Lisans Verme Kararı Öncesinde Sunulması Gereken Beyanlar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M-7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 Gelecek Döneme İlişkin Mali Bilgiler</a:t>
            </a:r>
          </a:p>
          <a:p>
            <a:pPr lvl="0">
              <a:spcAft>
                <a:spcPts val="1000"/>
              </a:spcAft>
            </a:pPr>
            <a:r>
              <a:rPr lang="tr-TR" sz="1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UEFA M-8 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: Lisans Verme Kararı Sonrasında Ortaya Çıkan Değişikliklerin Bildirilmesi</a:t>
            </a:r>
          </a:p>
          <a:p>
            <a:pPr lvl="0" eaLnBrk="0" hangingPunct="0">
              <a:tabLst>
                <a:tab pos="2400300" algn="l"/>
              </a:tabLst>
            </a:pPr>
            <a:r>
              <a:rPr lang="tr-TR" sz="1600" b="1" dirty="0" smtClean="0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UEFA M-9 :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tr-TR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Yeni Madde:</a:t>
            </a:r>
            <a:r>
              <a:rPr 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Vadesi Geçmiş Borcun Bulunmaması – </a:t>
            </a: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Devamlı</a:t>
            </a: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Takip</a:t>
            </a:r>
            <a:endParaRPr lang="tr-TR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400300" algn="l"/>
              </a:tabLst>
            </a:pPr>
            <a:r>
              <a:rPr lang="tr-TR" sz="1600" b="1" dirty="0" smtClean="0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UEFA M-10 </a:t>
            </a:r>
            <a:r>
              <a:rPr lang="tr-TR" sz="16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tr-TR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Yeni Madde: </a:t>
            </a: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Geleceğe Yönelik Mali Bilgiler – Devamlı Takip</a:t>
            </a:r>
          </a:p>
          <a:p>
            <a:pPr eaLnBrk="0" hangingPunct="0">
              <a:tabLst>
                <a:tab pos="2400300" algn="l"/>
              </a:tabLst>
            </a:pPr>
            <a:r>
              <a:rPr lang="tr-TR" sz="1600" b="1" dirty="0" smtClean="0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UEFA M-11 :  </a:t>
            </a:r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tr-TR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Yeni Madde: </a:t>
            </a: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Gelir Gider Denge Zorunluluğu</a:t>
            </a:r>
          </a:p>
          <a:p>
            <a:pPr lvl="0" eaLnBrk="0" hangingPunct="0">
              <a:tabLst>
                <a:tab pos="2400300" algn="l"/>
              </a:tabLst>
            </a:pPr>
            <a:endParaRPr lang="tr-TR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600" b="1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428728" y="76567"/>
            <a:ext cx="73795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2400300" algn="l"/>
              </a:tabLst>
            </a:pPr>
            <a:endParaRPr lang="tr-TR" sz="2400" b="1" u="sng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2400300" algn="l"/>
              </a:tabLst>
            </a:pPr>
            <a:r>
              <a:rPr lang="tr-TR" sz="2000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2011-2015 Arası UEFA Mali Kriterler (Versiyon 4)</a:t>
            </a:r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endParaRPr lang="tr-TR" sz="2400" b="1" u="sng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8 Resim" descr="600px-UEFA_log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428736"/>
            <a:ext cx="1714492" cy="1571616"/>
          </a:xfrm>
          <a:prstGeom prst="rect">
            <a:avLst/>
          </a:prstGeom>
        </p:spPr>
      </p:pic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tr-TR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Ulusal Kulüp Lisans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tff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14678" y="1500174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ve UEFA Kulüp Lisanslama Sistemi</a:t>
            </a:r>
          </a:p>
        </p:txBody>
      </p:sp>
      <p:cxnSp>
        <p:nvCxnSpPr>
          <p:cNvPr id="9" name="8 Düz Bağlayıcı"/>
          <p:cNvCxnSpPr/>
          <p:nvPr/>
        </p:nvCxnSpPr>
        <p:spPr>
          <a:xfrm rot="5400000">
            <a:off x="-71470" y="3857628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rot="5400000">
            <a:off x="7858148" y="3857628"/>
            <a:ext cx="10001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428596" y="4357694"/>
            <a:ext cx="79296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 rot="5400000">
            <a:off x="2893210" y="3036089"/>
            <a:ext cx="2643207" cy="6"/>
          </a:xfrm>
          <a:prstGeom prst="line">
            <a:avLst/>
          </a:prstGeom>
          <a:ln w="28575">
            <a:prstDash val="sysDash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Dikdörtgen"/>
          <p:cNvSpPr/>
          <p:nvPr/>
        </p:nvSpPr>
        <p:spPr>
          <a:xfrm>
            <a:off x="500034" y="3857628"/>
            <a:ext cx="3643338" cy="35719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UEFA Kulüp Lisans Sistemi</a:t>
            </a:r>
            <a:endParaRPr lang="tr-TR" dirty="0"/>
          </a:p>
        </p:txBody>
      </p:sp>
      <p:cxnSp>
        <p:nvCxnSpPr>
          <p:cNvPr id="19" name="18 Düz Bağlayıcı"/>
          <p:cNvCxnSpPr/>
          <p:nvPr/>
        </p:nvCxnSpPr>
        <p:spPr>
          <a:xfrm rot="5400000">
            <a:off x="250001" y="4464851"/>
            <a:ext cx="3571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Bağlayıcı"/>
          <p:cNvCxnSpPr/>
          <p:nvPr/>
        </p:nvCxnSpPr>
        <p:spPr>
          <a:xfrm rot="5400000">
            <a:off x="2000232" y="4500570"/>
            <a:ext cx="2857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 rot="5400000">
            <a:off x="4071934" y="4500570"/>
            <a:ext cx="2857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Bağlayıcı"/>
          <p:cNvCxnSpPr/>
          <p:nvPr/>
        </p:nvCxnSpPr>
        <p:spPr>
          <a:xfrm rot="5400000">
            <a:off x="8215338" y="4500570"/>
            <a:ext cx="2857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Metin kutusu"/>
          <p:cNvSpPr txBox="1"/>
          <p:nvPr/>
        </p:nvSpPr>
        <p:spPr>
          <a:xfrm>
            <a:off x="142844" y="46434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2003</a:t>
            </a:r>
            <a:endParaRPr lang="tr-TR" dirty="0"/>
          </a:p>
        </p:txBody>
      </p:sp>
      <p:sp>
        <p:nvSpPr>
          <p:cNvPr id="34" name="33 Metin kutusu"/>
          <p:cNvSpPr txBox="1"/>
          <p:nvPr/>
        </p:nvSpPr>
        <p:spPr>
          <a:xfrm>
            <a:off x="1785918" y="46434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2007</a:t>
            </a:r>
            <a:endParaRPr lang="tr-TR" dirty="0"/>
          </a:p>
        </p:txBody>
      </p:sp>
      <p:sp>
        <p:nvSpPr>
          <p:cNvPr id="35" name="34 Metin kutusu"/>
          <p:cNvSpPr txBox="1"/>
          <p:nvPr/>
        </p:nvSpPr>
        <p:spPr>
          <a:xfrm>
            <a:off x="3786182" y="46434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2011</a:t>
            </a:r>
            <a:endParaRPr lang="tr-TR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7929586" y="46434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2015</a:t>
            </a:r>
            <a:endParaRPr lang="tr-TR" dirty="0"/>
          </a:p>
        </p:txBody>
      </p:sp>
      <p:sp>
        <p:nvSpPr>
          <p:cNvPr id="38" name="37 Dikdörtgen"/>
          <p:cNvSpPr/>
          <p:nvPr/>
        </p:nvSpPr>
        <p:spPr>
          <a:xfrm>
            <a:off x="4286248" y="3357562"/>
            <a:ext cx="4000528" cy="357190"/>
          </a:xfrm>
          <a:prstGeom prst="rect">
            <a:avLst/>
          </a:prstGeom>
          <a:solidFill>
            <a:srgbClr val="FF0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ULUSAL Kulüp Lisans Sistemi</a:t>
            </a:r>
            <a:endParaRPr lang="tr-TR" dirty="0"/>
          </a:p>
        </p:txBody>
      </p:sp>
      <p:pic>
        <p:nvPicPr>
          <p:cNvPr id="47" name="46 Resim" descr="600px-UEFA_logo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357430"/>
            <a:ext cx="928674" cy="857236"/>
          </a:xfrm>
          <a:prstGeom prst="rect">
            <a:avLst/>
          </a:prstGeom>
        </p:spPr>
      </p:pic>
      <p:pic>
        <p:nvPicPr>
          <p:cNvPr id="48" name="47 Resim" descr="600px-UEFA_logo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357430"/>
            <a:ext cx="928674" cy="857236"/>
          </a:xfrm>
          <a:prstGeom prst="rect">
            <a:avLst/>
          </a:prstGeom>
        </p:spPr>
      </p:pic>
      <p:sp>
        <p:nvSpPr>
          <p:cNvPr id="50" name="49 Artı"/>
          <p:cNvSpPr/>
          <p:nvPr/>
        </p:nvSpPr>
        <p:spPr>
          <a:xfrm>
            <a:off x="6357950" y="2571744"/>
            <a:ext cx="357190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1" name="50 Resim" descr="tff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214554"/>
            <a:ext cx="928684" cy="971545"/>
          </a:xfrm>
          <a:prstGeom prst="rect">
            <a:avLst/>
          </a:prstGeom>
        </p:spPr>
      </p:pic>
      <p:sp>
        <p:nvSpPr>
          <p:cNvPr id="52" name="51 Dikdörtgen"/>
          <p:cNvSpPr/>
          <p:nvPr/>
        </p:nvSpPr>
        <p:spPr>
          <a:xfrm>
            <a:off x="4286248" y="3857628"/>
            <a:ext cx="4000528" cy="35719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UEFA Kulüp Lisans Sistemi</a:t>
            </a:r>
            <a:endParaRPr lang="tr-TR" dirty="0"/>
          </a:p>
        </p:txBody>
      </p:sp>
      <p:sp>
        <p:nvSpPr>
          <p:cNvPr id="53" name="52 Metin kutusu"/>
          <p:cNvSpPr txBox="1"/>
          <p:nvPr/>
        </p:nvSpPr>
        <p:spPr>
          <a:xfrm>
            <a:off x="214282" y="5072074"/>
            <a:ext cx="100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UEFA Lisans Sisteminin</a:t>
            </a:r>
          </a:p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başlangıcı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1643042" y="5072074"/>
            <a:ext cx="1000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UEFA Lisans Sisteminin</a:t>
            </a:r>
          </a:p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Güncel kriterleri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54 Metin kutusu"/>
          <p:cNvSpPr txBox="1"/>
          <p:nvPr/>
        </p:nvSpPr>
        <p:spPr>
          <a:xfrm>
            <a:off x="3071802" y="5000636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UEFA Finansal ‘</a:t>
            </a:r>
            <a:r>
              <a:rPr lang="tr-TR" sz="1400" dirty="0" err="1" smtClean="0">
                <a:latin typeface="Times New Roman" pitchFamily="18" charset="0"/>
                <a:cs typeface="Times New Roman" pitchFamily="18" charset="0"/>
              </a:rPr>
              <a:t>Fairplay</a:t>
            </a:r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’ Paneli tarafından onaylanan yeni UEFA  Kriterlerinin </a:t>
            </a:r>
          </a:p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ve Ulusal Kulüp Lisans Sisteminin </a:t>
            </a:r>
          </a:p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yürürlüğe girmesi 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6429388" y="4786322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Geçiş sürecinin tamamlanması, kulüplerimizin hedeflediğimiz seviyeye  ve yeni belirlenecek projelerin başlangıcı </a:t>
            </a:r>
          </a:p>
        </p:txBody>
      </p:sp>
      <p:pic>
        <p:nvPicPr>
          <p:cNvPr id="26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77 Resim" descr="wembl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4857784"/>
          </a:xfrm>
          <a:prstGeom prst="rect">
            <a:avLst/>
          </a:prstGeom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2419360"/>
            <a:ext cx="18669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Spor Toto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Süper Lig Kriterlerinin uygulanması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1685935"/>
            <a:ext cx="1866900" cy="323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2011-2012 Sezonu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305050" y="1685935"/>
            <a:ext cx="1866900" cy="323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600" b="1" dirty="0" smtClean="0">
                <a:latin typeface="Calibri" pitchFamily="34" charset="0"/>
                <a:cs typeface="Arial" pitchFamily="34" charset="0"/>
              </a:rPr>
              <a:t>2012-2013 Sezonu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610100" y="1685935"/>
            <a:ext cx="1866900" cy="323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2013-2014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Sezonu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915150" y="1685935"/>
            <a:ext cx="1866900" cy="3238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2014-2015 Sezonu</a:t>
            </a:r>
            <a:endParaRPr kumimoji="0" lang="tr-T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305050" y="2419360"/>
            <a:ext cx="18669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Kulüplerin Kriterleri yerine getirecek seviyeye ulaşması 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610100" y="2419360"/>
            <a:ext cx="18669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Spor Toto Süper Lig Kriterlerinin değerlendirilmesi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6876256" y="2276872"/>
            <a:ext cx="2086006" cy="1153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 Spor Toto 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Süper Lig Kriterlerinin ve seviyesinin UEFA kriterlerine (versiyon 4) eşit olması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7150" y="3657610"/>
            <a:ext cx="18669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Bank Asya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1.Lig Kriterlerinin uygulanması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57150" y="4857760"/>
            <a:ext cx="1866900" cy="742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Spor Toto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2.Lig Kriterlerinin uygulanması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1866900" y="271463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4171950" y="271463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6477000" y="271463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2362200" y="3657610"/>
            <a:ext cx="18669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Kulüplerin Kriterleri yerine getirecek seviyeye ulaşması 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667250" y="3657610"/>
            <a:ext cx="18669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Bank Asya 1.Lig Kriterlerinin değerlendirilmesi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6972300" y="3657610"/>
            <a:ext cx="2028856" cy="9143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Bank Asya 1.Lig Kriterlerinin (Versiyon 3) UEFA kriterlerine ve seviyesine  eşit olması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1924050" y="395288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>
            <a:off x="4229100" y="395288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6534150" y="395288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2362200" y="4857760"/>
            <a:ext cx="18669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Kulüplerin Kriterleri yerine getirecek seviyeye ulaşması 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4667250" y="4857760"/>
            <a:ext cx="18669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Spor Toto 2. Lig Kriterlerinin değerlendirilmesi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6972300" y="4857760"/>
            <a:ext cx="2028856" cy="1163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Spor Toto 2.Lig Kriterlerine TFF tarafından uygun görülen kriterlerin eklenmesi</a:t>
            </a:r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1924050" y="515303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4229100" y="515303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>
            <a:off x="6534150" y="5153035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1866900" y="1733560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4171950" y="1733560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213" name="AutoShape 29"/>
          <p:cNvSpPr>
            <a:spLocks noChangeArrowheads="1"/>
          </p:cNvSpPr>
          <p:nvPr/>
        </p:nvSpPr>
        <p:spPr bwMode="auto">
          <a:xfrm>
            <a:off x="6477000" y="1733560"/>
            <a:ext cx="438150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32 Metin kutusu"/>
          <p:cNvSpPr txBox="1"/>
          <p:nvPr/>
        </p:nvSpPr>
        <p:spPr>
          <a:xfrm>
            <a:off x="2428860" y="0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	   	      	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Hedefimiz </a:t>
            </a: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91" grpId="0" animBg="1"/>
      <p:bldP spid="93192" grpId="0" animBg="1"/>
      <p:bldP spid="93193" grpId="0" animBg="1"/>
      <p:bldP spid="93194" grpId="0" animBg="1"/>
      <p:bldP spid="93195" grpId="0" animBg="1"/>
      <p:bldP spid="93196" grpId="0" animBg="1"/>
      <p:bldP spid="93197" grpId="0" animBg="1"/>
      <p:bldP spid="93198" grpId="0" animBg="1"/>
      <p:bldP spid="93199" grpId="0" animBg="1"/>
      <p:bldP spid="93200" grpId="0" animBg="1"/>
      <p:bldP spid="93201" grpId="0" animBg="1"/>
      <p:bldP spid="93202" grpId="0" animBg="1"/>
      <p:bldP spid="93203" grpId="0" animBg="1"/>
      <p:bldP spid="93204" grpId="0" animBg="1"/>
      <p:bldP spid="93205" grpId="0" animBg="1"/>
      <p:bldP spid="93206" grpId="0" animBg="1"/>
      <p:bldP spid="93207" grpId="0" animBg="1"/>
      <p:bldP spid="93208" grpId="0" animBg="1"/>
      <p:bldP spid="93209" grpId="0" animBg="1"/>
      <p:bldP spid="932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Ulusal Kulüp Lisans Kriterlerin </a:t>
            </a:r>
            <a:b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Seviyesi ve Zaman Çerçevesi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571768"/>
          </a:xfrm>
        </p:spPr>
        <p:txBody>
          <a:bodyPr/>
          <a:lstStyle/>
          <a:p>
            <a:pPr>
              <a:buNone/>
            </a:pPr>
            <a:endParaRPr lang="tr-TR" sz="2000" dirty="0" smtClean="0"/>
          </a:p>
          <a:p>
            <a:pPr>
              <a:spcBef>
                <a:spcPts val="600"/>
              </a:spcBef>
            </a:pPr>
            <a:r>
              <a:rPr lang="pt-BR" sz="2000" dirty="0" smtClean="0">
                <a:latin typeface="Times New Roman" pitchFamily="18" charset="0"/>
              </a:rPr>
              <a:t>Ocak 2008’de UEFA’nın yürürlülüğe koyduğu güncellestirilmiş talimatı ulusal kulüp lisans kriterleri olarak  </a:t>
            </a:r>
            <a:r>
              <a:rPr lang="tr-TR" sz="2000" dirty="0" smtClean="0">
                <a:latin typeface="Times New Roman" pitchFamily="18" charset="0"/>
              </a:rPr>
              <a:t>Spor Toto </a:t>
            </a:r>
            <a:r>
              <a:rPr lang="pt-BR" sz="2000" dirty="0" smtClean="0">
                <a:latin typeface="Times New Roman" pitchFamily="18" charset="0"/>
              </a:rPr>
              <a:t>Süper Lig</a:t>
            </a:r>
            <a:r>
              <a:rPr lang="tr-TR" sz="2000" dirty="0" smtClean="0">
                <a:latin typeface="Times New Roman" pitchFamily="18" charset="0"/>
              </a:rPr>
              <a:t>’e</a:t>
            </a:r>
            <a:r>
              <a:rPr lang="pt-BR" sz="2000" dirty="0" smtClean="0">
                <a:latin typeface="Times New Roman" pitchFamily="18" charset="0"/>
              </a:rPr>
              <a:t> uygulamak</a:t>
            </a:r>
            <a:r>
              <a:rPr lang="pt-BR" sz="2000" dirty="0" smtClean="0"/>
              <a:t>. </a:t>
            </a:r>
            <a:endParaRPr lang="tr-TR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dirty="0" smtClean="0">
                <a:latin typeface="Times New Roman" pitchFamily="18" charset="0"/>
              </a:rPr>
              <a:t>2003 yılında UEFA’nın yürürlülüğe koymuş olduğu UEFA kulüp lisans</a:t>
            </a:r>
            <a:r>
              <a:rPr lang="tr-TR" sz="2000" dirty="0" smtClean="0">
                <a:latin typeface="Times New Roman" pitchFamily="18" charset="0"/>
              </a:rPr>
              <a:t> k</a:t>
            </a:r>
            <a:r>
              <a:rPr lang="pt-BR" sz="2000" dirty="0" smtClean="0">
                <a:latin typeface="Times New Roman" pitchFamily="18" charset="0"/>
              </a:rPr>
              <a:t>riterlerini </a:t>
            </a:r>
            <a:r>
              <a:rPr lang="tr-TR" sz="2000" dirty="0" smtClean="0">
                <a:latin typeface="Times New Roman" pitchFamily="18" charset="0"/>
              </a:rPr>
              <a:t>Bank Asya 1.Lig’e</a:t>
            </a:r>
            <a:r>
              <a:rPr lang="pt-BR" sz="2000" dirty="0" smtClean="0">
                <a:latin typeface="Times New Roman" pitchFamily="18" charset="0"/>
              </a:rPr>
              <a:t> uygulamak. </a:t>
            </a:r>
            <a:endParaRPr lang="tr-TR" sz="2000" dirty="0" smtClean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tr-TR" sz="2000" dirty="0" smtClean="0">
                <a:latin typeface="Times New Roman" pitchFamily="18" charset="0"/>
                <a:ea typeface="+mn-ea"/>
                <a:cs typeface="+mn-cs"/>
              </a:rPr>
              <a:t>Spor Toto </a:t>
            </a:r>
            <a:r>
              <a:rPr lang="pt-BR" sz="2000" dirty="0" smtClean="0">
                <a:latin typeface="Times New Roman" pitchFamily="18" charset="0"/>
                <a:ea typeface="+mn-ea"/>
                <a:cs typeface="+mn-cs"/>
              </a:rPr>
              <a:t>2. Lig</a:t>
            </a:r>
            <a:r>
              <a:rPr lang="tr-TR" sz="2000" dirty="0" smtClean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2000" dirty="0" smtClean="0">
                <a:latin typeface="Times New Roman" pitchFamily="18" charset="0"/>
                <a:ea typeface="+mn-ea"/>
                <a:cs typeface="+mn-cs"/>
              </a:rPr>
              <a:t>kulüplerine </a:t>
            </a:r>
            <a:r>
              <a:rPr lang="tr-TR" sz="2000" dirty="0" smtClean="0">
                <a:latin typeface="Times New Roman" pitchFamily="18" charset="0"/>
                <a:ea typeface="+mn-ea"/>
                <a:cs typeface="+mn-cs"/>
              </a:rPr>
              <a:t>u</a:t>
            </a:r>
            <a:r>
              <a:rPr lang="pt-BR" sz="2000" dirty="0" smtClean="0">
                <a:latin typeface="Times New Roman" pitchFamily="18" charset="0"/>
                <a:ea typeface="+mn-ea"/>
                <a:cs typeface="+mn-cs"/>
              </a:rPr>
              <a:t>lusal Mali </a:t>
            </a:r>
            <a:r>
              <a:rPr lang="tr-TR" sz="2000" dirty="0" smtClean="0">
                <a:latin typeface="Times New Roman" pitchFamily="18" charset="0"/>
                <a:ea typeface="+mn-ea"/>
                <a:cs typeface="+mn-cs"/>
              </a:rPr>
              <a:t>k</a:t>
            </a:r>
            <a:r>
              <a:rPr lang="pt-BR" sz="2000" dirty="0" smtClean="0">
                <a:latin typeface="Times New Roman" pitchFamily="18" charset="0"/>
                <a:ea typeface="+mn-ea"/>
                <a:cs typeface="+mn-cs"/>
              </a:rPr>
              <a:t>riterler</a:t>
            </a:r>
            <a:r>
              <a:rPr lang="tr-TR" sz="2000" dirty="0" smtClean="0">
                <a:latin typeface="Times New Roman" pitchFamily="18" charset="0"/>
                <a:ea typeface="+mn-ea"/>
                <a:cs typeface="+mn-cs"/>
              </a:rPr>
              <a:t>in uygulanması.</a:t>
            </a:r>
            <a:endParaRPr lang="en-US" sz="2000" dirty="0" smtClean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3 Resim" descr="1194986806906859364football_pitch__andy_bur_01_svg_hi.png"/>
          <p:cNvPicPr>
            <a:picLocks noChangeAspect="1"/>
          </p:cNvPicPr>
          <p:nvPr/>
        </p:nvPicPr>
        <p:blipFill>
          <a:blip r:embed="rId2" cstate="print">
            <a:lum bright="38000"/>
          </a:blip>
          <a:stretch>
            <a:fillRect/>
          </a:stretch>
        </p:blipFill>
        <p:spPr>
          <a:xfrm>
            <a:off x="428596" y="4000504"/>
            <a:ext cx="8429684" cy="214314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500034" y="4000504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u="sng" dirty="0" smtClean="0"/>
              <a:t>Kriterler	       2011-2012	   2012-2013         2013-2014          2014-2015 </a:t>
            </a:r>
          </a:p>
          <a:p>
            <a:pPr>
              <a:buNone/>
            </a:pPr>
            <a:endParaRPr lang="tr-TR" u="sng" dirty="0" smtClean="0"/>
          </a:p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Süper Lig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UEFA (Ver. 3)	   UEFA (Ver.4)	UEFA (Ver.4)	 UEFA (Ver.4)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1.Lig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       UEFA (Ver. 2)	   UEFA (Ver.2)	UEFA (Ver.3)	 UEFA (Ver.3)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2.Lig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       2.Lig Kriterleri    2.Lig Kriterleri     2.Lig Kriterleri 	Güncel 2.Lig </a:t>
            </a: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Sisteminin Önemli Konuları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28596" y="1285860"/>
            <a:ext cx="8286808" cy="4786346"/>
          </a:xfrm>
          <a:prstGeom prst="rect">
            <a:avLst/>
          </a:prstGeom>
          <a:blipFill>
            <a:blip r:embed="rId2" cstate="print">
              <a:lum bright="-5000" contrast="-59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42910" y="1643050"/>
            <a:ext cx="2000264" cy="1641934"/>
          </a:xfrm>
          <a:prstGeom prst="rect">
            <a:avLst/>
          </a:prstGeom>
          <a:solidFill>
            <a:schemeClr val="accent1">
              <a:alpha val="83000"/>
            </a:schemeClr>
          </a:solidFill>
          <a:effectLst>
            <a:outerShdw blurRad="88900" dist="317500" dir="222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Spor Toto Süper Lig, Bank Asya 1.Lig ve Spor Toto 2. Lig Ulusal  Kulüp Lisans kriterleri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428992" y="1643050"/>
            <a:ext cx="2000264" cy="1428760"/>
          </a:xfrm>
          <a:prstGeom prst="rect">
            <a:avLst/>
          </a:prstGeom>
          <a:solidFill>
            <a:schemeClr val="accent1">
              <a:alpha val="83000"/>
            </a:schemeClr>
          </a:solidFill>
          <a:effectLst>
            <a:outerShdw blurRad="88900" dist="317500" dir="222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2014-2015 sezonuna kadar ve sonrasında uygulanacak cezalar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6286512" y="1643050"/>
            <a:ext cx="2000264" cy="1428760"/>
          </a:xfrm>
          <a:prstGeom prst="rect">
            <a:avLst/>
          </a:prstGeom>
          <a:solidFill>
            <a:schemeClr val="accent1">
              <a:alpha val="83000"/>
            </a:schemeClr>
          </a:solidFill>
          <a:effectLst>
            <a:outerShdw blurRad="88900" dist="317500" dir="222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Denetime ilişkin 2012-2013 sezonu itibariyle yeni uygulamalar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42910" y="3643314"/>
            <a:ext cx="2000264" cy="1928826"/>
          </a:xfrm>
          <a:prstGeom prst="rect">
            <a:avLst/>
          </a:prstGeom>
          <a:solidFill>
            <a:schemeClr val="accent1">
              <a:alpha val="83000"/>
            </a:schemeClr>
          </a:solidFill>
          <a:effectLst>
            <a:outerShdw blurRad="88900" dist="317500" dir="222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Ulusal Kulüp Lisans talimatının yayınlanmasıyla başlayacak kulüp eğitim programları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571868" y="3643314"/>
            <a:ext cx="2000264" cy="1928826"/>
          </a:xfrm>
          <a:prstGeom prst="rect">
            <a:avLst/>
          </a:prstGeom>
          <a:solidFill>
            <a:schemeClr val="accent1">
              <a:alpha val="83000"/>
            </a:schemeClr>
          </a:solidFill>
          <a:effectLst>
            <a:outerShdw blurRad="88900" dist="317500" dir="222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Ulusal Lisans Sistemini uygulayan diğer Federasyonların sistemlerin işleyişi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357950" y="3643314"/>
            <a:ext cx="2000264" cy="1928826"/>
          </a:xfrm>
          <a:prstGeom prst="rect">
            <a:avLst/>
          </a:prstGeom>
          <a:solidFill>
            <a:schemeClr val="accent1">
              <a:alpha val="83000"/>
            </a:schemeClr>
          </a:solidFill>
          <a:effectLst>
            <a:outerShdw blurRad="88900" dist="317500" dir="222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Ulusal Kulüp Lisans Sisteminin Türk futboluna faydaları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 descr="imagesCAM1TNW9"/>
          <p:cNvSpPr>
            <a:spLocks noChangeArrowheads="1"/>
          </p:cNvSpPr>
          <p:nvPr/>
        </p:nvSpPr>
        <p:spPr bwMode="auto">
          <a:xfrm>
            <a:off x="0" y="1357298"/>
            <a:ext cx="9144000" cy="1116012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2011-2012 SEZONU İTİBARİYLE  SPOR</a:t>
            </a:r>
            <a:r>
              <a:rPr kumimoji="0" lang="tr-TR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TOTO </a:t>
            </a:r>
            <a:r>
              <a:rPr kumimoji="0" lang="tr-T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SÜPER LİG, BANK ASYA 1.LİG VE SPOR TOTO 2.LİGE UYGULANACAK ULUSAL</a:t>
            </a:r>
            <a:r>
              <a:rPr kumimoji="0" lang="tr-TR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KULÜP </a:t>
            </a:r>
            <a:r>
              <a:rPr kumimoji="0" lang="tr-T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LİSANS KRİTERLERİ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42845" y="2928934"/>
            <a:ext cx="2071702" cy="2357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2011-2012 sezonu itibariyle  Spor Toto Süper Lig, </a:t>
            </a:r>
            <a:r>
              <a:rPr kumimoji="0" 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Bank Asya 1.Lig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ve Spor Toto 2.Lig kriterleri yürürlüğe girecek</a:t>
            </a:r>
            <a:r>
              <a:rPr kumimoji="0" 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ve uygulanmaya başlanacaktır.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57422" y="2920985"/>
            <a:ext cx="2000265" cy="2365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Hedef,  Spor Toto Süper Lig Kriterlerinin UEFA Kriterlerine ve Bank Asya 1.Lig kriterlerinin  Spor Toto Süper Lig kriterleri seviyesine getirilmesidir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572000" y="2928934"/>
            <a:ext cx="2143140" cy="2357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2012-13 ve 2014-2015 yılları </a:t>
            </a:r>
            <a:r>
              <a:rPr lang="tr-TR" sz="1600" b="1" dirty="0" smtClean="0">
                <a:latin typeface="Calibri" pitchFamily="34" charset="0"/>
                <a:cs typeface="Arial" pitchFamily="34" charset="0"/>
              </a:rPr>
              <a:t>arası ödül ve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yaptırım yürürlüğe girecek ve kriterlere uymayan kulüplere para,</a:t>
            </a:r>
            <a:r>
              <a:rPr kumimoji="0" 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transfer yasağı ve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puan silinme /lige alınmama cezaları</a:t>
            </a:r>
            <a:r>
              <a:rPr kumimoji="0" 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uygulanacaktır.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6929454" y="2928934"/>
            <a:ext cx="1982621" cy="2357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Uygulanacak kriterler yıllardır UEFA tarafından UEFA Kulüp Lisans sisteminde yer alan ve uygulanan kriterlerdir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1142976" y="2500306"/>
            <a:ext cx="237507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3214678" y="2500306"/>
            <a:ext cx="237507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5429256" y="2500306"/>
            <a:ext cx="237507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7858148" y="2500306"/>
            <a:ext cx="237507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 animBg="1"/>
      <p:bldP spid="97284" grpId="0" build="allAtOnce" animBg="1"/>
      <p:bldP spid="97285" grpId="0" build="allAtOnce" animBg="1"/>
      <p:bldP spid="97286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 descr="imagesCAM1TNW9"/>
          <p:cNvSpPr>
            <a:spLocks noChangeArrowheads="1"/>
          </p:cNvSpPr>
          <p:nvPr/>
        </p:nvSpPr>
        <p:spPr bwMode="auto">
          <a:xfrm>
            <a:off x="0" y="1365246"/>
            <a:ext cx="9144000" cy="1116013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2011-2012</a:t>
            </a:r>
            <a:r>
              <a:rPr kumimoji="0" lang="tr-TR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&amp; 2014-2015</a:t>
            </a:r>
            <a:r>
              <a:rPr kumimoji="0" lang="tr-T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SEZONLARI</a:t>
            </a:r>
            <a:r>
              <a:rPr kumimoji="0" lang="tr-TR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ARASI GEÇİŞ SÜRECİ</a:t>
            </a:r>
            <a:endParaRPr kumimoji="0" lang="tr-T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42844" y="2928934"/>
            <a:ext cx="1980884" cy="3000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2011- 2012 &amp; 2014-2015 arası Türk Futbolu için önemli bir geçiş süreci olacaktır. Kulüpler ulusal müsabakalara katılmak için ilk defa lisans için başvuracaklardır. Ulusal futbolumuzda bu bir ilk olacaktır.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339752" y="2928934"/>
            <a:ext cx="2375124" cy="3000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Hedef her bir Lige uygulanan kriter seviyesinin 2014-2015 sezonuna kadar bir üst ligin seviyesine getirilmesidir. Örneğin Bank Asya 1.Lig kriterlerinin Spor Toto Süper Lig seviyesine getirilecektir. Süper Lig kriterlerin UEFA seviyesine getirilecektir.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786314" y="2928934"/>
            <a:ext cx="1866650" cy="3000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Kriterleri yerine getiremeyen kulüplere öncelikle uyarı, sonra para ve ardından puan</a:t>
            </a:r>
            <a:r>
              <a:rPr kumimoji="0" 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cezası veya transfer yasağı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cezası uygulanacaktır. 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786578" y="2928934"/>
            <a:ext cx="2086530" cy="3000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2004’den beri UEFA kendi kriterlerini güncellemektedir. Bu durum Türk Futbolu için uygulanan kriterlerin UEFA seviyesine eşit tutulması ülke futbolu adına çok önemlidir.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1447466" y="2481259"/>
            <a:ext cx="237506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3428992" y="2500306"/>
            <a:ext cx="237506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5500694" y="2500306"/>
            <a:ext cx="237506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7643834" y="2500306"/>
            <a:ext cx="237506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allAtOnce" animBg="1"/>
      <p:bldP spid="98308" grpId="0" build="allAtOnce" animBg="1"/>
      <p:bldP spid="98309" grpId="0" build="allAtOnce" animBg="1"/>
      <p:bldP spid="98310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 descr="imagesCAM1TNW9"/>
          <p:cNvSpPr>
            <a:spLocks noChangeArrowheads="1"/>
          </p:cNvSpPr>
          <p:nvPr/>
        </p:nvSpPr>
        <p:spPr bwMode="auto">
          <a:xfrm>
            <a:off x="0" y="1357298"/>
            <a:ext cx="9144000" cy="1116013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TFF TARAFINDAN BELİRLENEN BAĞIMSIZ DENETİM FIRMASI, KULÜPLERİN  DENETLENMİŞ</a:t>
            </a:r>
            <a:r>
              <a:rPr kumimoji="0" lang="tr-TR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MALİ DOSYALARINI </a:t>
            </a:r>
            <a:r>
              <a:rPr lang="tr-TR" sz="2400" b="1" i="1" dirty="0" smtClean="0">
                <a:latin typeface="Times New Roman" pitchFamily="18" charset="0"/>
                <a:cs typeface="Arial" pitchFamily="34" charset="0"/>
              </a:rPr>
              <a:t>İNCELEYECEKTİR</a:t>
            </a:r>
            <a:endParaRPr kumimoji="0" lang="tr-T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85720" y="2928934"/>
            <a:ext cx="2714644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Türkiye Futbol Federasyonu bir denetim şirketiyle anlaşarak, Ulusal Kulüp Lisansı için başvuran kulüplerin </a:t>
            </a:r>
            <a:r>
              <a:rPr lang="tr-TR" sz="1700" b="1" dirty="0" smtClean="0">
                <a:latin typeface="Calibri" pitchFamily="34" charset="0"/>
                <a:cs typeface="Arial" pitchFamily="34" charset="0"/>
              </a:rPr>
              <a:t>sunacağı denetlenmiş mali dosyalarını inceletecektir. Bu Türkiye Futbol  Federasyona destek olarak verilen bir hizmet olacaktır.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143240" y="2928934"/>
            <a:ext cx="2714644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Türkiye Futbol Federasyonu tarafından belirlenen denetim firmasının ücretini Türkiye Futbol Federasyonu karşılayacaktır.</a:t>
            </a:r>
            <a:r>
              <a:rPr kumimoji="0" lang="tr-TR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000760" y="2928934"/>
            <a:ext cx="2928958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2012-2013 Yılı itibariyle uygulama Spor Toto Süper Ligde yürürlüğe girecektir. Spor Toto Süper Lig Kulüpleri sadece SPK’ ye</a:t>
            </a:r>
            <a:r>
              <a:rPr kumimoji="0" lang="tr-TR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kayıtlı olan bağımsız denetim şirketleriyle anlaşabileceklerdir.</a:t>
            </a:r>
            <a:r>
              <a:rPr kumimoji="0" 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2014-2015 sezonunda bu yükümlülük</a:t>
            </a:r>
            <a:r>
              <a:rPr kumimoji="0" lang="tr-TR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Bank Asya 1.Lige de getirilecektir.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1500166" y="2500306"/>
            <a:ext cx="261935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4143372" y="2500306"/>
            <a:ext cx="287358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7000892" y="2500306"/>
            <a:ext cx="285786" cy="447675"/>
          </a:xfrm>
          <a:prstGeom prst="downArrow">
            <a:avLst>
              <a:gd name="adj1" fmla="val 50000"/>
              <a:gd name="adj2" fmla="val 73438"/>
            </a:avLst>
          </a:prstGeom>
          <a:solidFill>
            <a:srgbClr val="D84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allAtOnce" animBg="1"/>
      <p:bldP spid="95236" grpId="0" build="allAtOnce" animBg="1"/>
      <p:bldP spid="9523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329642" cy="49514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tr-TR" sz="2000" dirty="0" smtClean="0"/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Kulüplerin Sportif, Altyapı, Mali, Hukuki ve Personel/İdari yapısını daha güçlü, sağlam ve şeffaf hale getirmek.</a:t>
            </a:r>
          </a:p>
          <a:p>
            <a:pPr>
              <a:lnSpc>
                <a:spcPct val="80000"/>
              </a:lnSpc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Yeni kriter yaratmak yerine var olan kriterleri Türkiye Liglerine uygulamak.</a:t>
            </a:r>
          </a:p>
          <a:p>
            <a:pPr>
              <a:lnSpc>
                <a:spcPct val="80000"/>
              </a:lnSpc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Kulüp Lisans Sistemini Ulusal seviyede 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ZORUNLU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hale getirmek.</a:t>
            </a:r>
          </a:p>
          <a:p>
            <a:pPr>
              <a:lnSpc>
                <a:spcPct val="80000"/>
              </a:lnSpc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2014-2015 Sezonuna kadar Spor Toto Süper Lig kriterlerini UEFA seviyesine, Bank Asya1.Lig Kriterlerini Spor Toto Süper Lig seviyesine ve Spor Toto 2.Lig Kriterlerini bir yüksek seviyeye getirmek.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786050" y="42860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Amaç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tr-TR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Başvuru Bilgileri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tff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714488"/>
            <a:ext cx="1857388" cy="141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İçerik Yer Tutucusu" descr="tff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93930" y="1785926"/>
            <a:ext cx="1441759" cy="141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İçerik Yer Tutucusu" descr="tff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8216" y="1857364"/>
            <a:ext cx="1513847" cy="141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tff spons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Ulusal Kulüp Lisans Başvuru Süreci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28596" y="1785926"/>
            <a:ext cx="1285884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ULUSAL KULÜP LİSANS BAŞVURUSU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2071670" y="1714488"/>
            <a:ext cx="24288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BAŞVURU DEĞERLENDİRMESİ 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Sağ Ok"/>
          <p:cNvSpPr/>
          <p:nvPr/>
        </p:nvSpPr>
        <p:spPr>
          <a:xfrm>
            <a:off x="1714480" y="2071678"/>
            <a:ext cx="357190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Sağ Ok"/>
          <p:cNvSpPr/>
          <p:nvPr/>
        </p:nvSpPr>
        <p:spPr>
          <a:xfrm>
            <a:off x="4500562" y="2071678"/>
            <a:ext cx="357190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4857752" y="1785926"/>
            <a:ext cx="1571636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LİSANSA UYGUNLUK KARARI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6858016" y="1785926"/>
            <a:ext cx="1285884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KULÜBE ULUSAL KULÜP LİSANS VERİLMESİ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Sağ Ok"/>
          <p:cNvSpPr/>
          <p:nvPr/>
        </p:nvSpPr>
        <p:spPr>
          <a:xfrm>
            <a:off x="6429388" y="2143116"/>
            <a:ext cx="428628" cy="2143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20 Aşağı Ok"/>
          <p:cNvSpPr/>
          <p:nvPr/>
        </p:nvSpPr>
        <p:spPr>
          <a:xfrm>
            <a:off x="3071802" y="2714620"/>
            <a:ext cx="285752" cy="3571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2500298" y="3071810"/>
            <a:ext cx="1428760" cy="6429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EKSİK BAŞVURU TESPİTİ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Aşağı Ok"/>
          <p:cNvSpPr/>
          <p:nvPr/>
        </p:nvSpPr>
        <p:spPr>
          <a:xfrm>
            <a:off x="3071802" y="3714752"/>
            <a:ext cx="285752" cy="3571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Dikdörtgen"/>
          <p:cNvSpPr/>
          <p:nvPr/>
        </p:nvSpPr>
        <p:spPr>
          <a:xfrm>
            <a:off x="2571736" y="4071942"/>
            <a:ext cx="1428760" cy="100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KULÜBE EKSİK BELGE BİLDİRİMİ + TAMAMLAMA SÜRECİ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Sağ Ok"/>
          <p:cNvSpPr/>
          <p:nvPr/>
        </p:nvSpPr>
        <p:spPr>
          <a:xfrm>
            <a:off x="4000496" y="4357694"/>
            <a:ext cx="714380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25 Dikdörtgen"/>
          <p:cNvSpPr/>
          <p:nvPr/>
        </p:nvSpPr>
        <p:spPr>
          <a:xfrm>
            <a:off x="4714876" y="4000504"/>
            <a:ext cx="1714512" cy="100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KULÜBÜN </a:t>
            </a: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EKSİKLİKLERİ TAMAMLAMASI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7000892" y="4000504"/>
            <a:ext cx="1428760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KULÜBE ULUSAL KULÜP LİSANS VERİLME KARARI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Yukarı Bükülü Ok"/>
          <p:cNvSpPr/>
          <p:nvPr/>
        </p:nvSpPr>
        <p:spPr>
          <a:xfrm rot="5400000">
            <a:off x="3679025" y="4607727"/>
            <a:ext cx="571504" cy="1500198"/>
          </a:xfrm>
          <a:prstGeom prst="bent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5" name="34 Dikdörtgen"/>
          <p:cNvSpPr/>
          <p:nvPr/>
        </p:nvSpPr>
        <p:spPr>
          <a:xfrm>
            <a:off x="4714876" y="5143512"/>
            <a:ext cx="1714512" cy="1000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KULÜBÜN </a:t>
            </a: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EKSİKLİKLERİ TAMAMLAMAMASI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Sağ Ok"/>
          <p:cNvSpPr/>
          <p:nvPr/>
        </p:nvSpPr>
        <p:spPr>
          <a:xfrm>
            <a:off x="6429388" y="5357826"/>
            <a:ext cx="500066" cy="2143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7" name="36 Sağ Ok"/>
          <p:cNvSpPr/>
          <p:nvPr/>
        </p:nvSpPr>
        <p:spPr>
          <a:xfrm>
            <a:off x="6429388" y="4357694"/>
            <a:ext cx="500066" cy="2143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8" name="37 Dikdörtgen"/>
          <p:cNvSpPr/>
          <p:nvPr/>
        </p:nvSpPr>
        <p:spPr>
          <a:xfrm>
            <a:off x="7000892" y="5143512"/>
            <a:ext cx="1428760" cy="1000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LİSANS VERİLMEME + UYGULANACAK CEZALAR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357158" y="121442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MART	     NİSAN		   MAYIS		     MAYIS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tr-TR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Ulusal Kulüp Lisans Sisteminin TFF Statüsü ve Kulüp Lisans Talimatındaki Yeri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582594"/>
          </a:xfrm>
        </p:spPr>
        <p:txBody>
          <a:bodyPr/>
          <a:lstStyle/>
          <a:p>
            <a:r>
              <a:rPr lang="tr-TR" sz="1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Ulusal Kulüp Lisans Sisteminin TFF Statüsündeki Yeri </a:t>
            </a: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85688" y="1192398"/>
            <a:ext cx="850115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Türkiye Futbol Federasyonun Statüsünde, Kulüp Lisans Sistemi 75’inci madde de yer almaktadır.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endParaRPr lang="tr-TR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Kulüp Lisans Sistemine ilişkin açıklamalar şu şekildedir: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Madde 75 Kulüp Lisans Sistemi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Bir profesyonel futbol kulübünün ulusal müsabakalara ve UEFA kulüp müsabakalarına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katılımı yetkili Kulüp Lisans Kurulu tarafından verilecek lisansa tabiidir.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TFF müsabakaları açısından lisans verme süreci, yetkili organlar ve kriterler Yönetim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Kurulu tarafından çıkarılan TFF Kulüp Lisans Talimatında belirlenmiştir.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UEFA kulüp müsabakaları açısından mukabil UEFA talimatları geçerlidir.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ff-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2857500" cy="3371850"/>
          </a:xfrm>
        </p:spPr>
      </p:pic>
      <p:sp>
        <p:nvSpPr>
          <p:cNvPr id="5" name="4 Metin kutusu"/>
          <p:cNvSpPr txBox="1"/>
          <p:nvPr/>
        </p:nvSpPr>
        <p:spPr>
          <a:xfrm>
            <a:off x="1643042" y="4714884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Ulusal Kulüp Lisans Sistemi </a:t>
            </a:r>
          </a:p>
          <a:p>
            <a:pPr algn="ctr"/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2011 – 2012’den İtibaren Uygulanacak Ulusal Kulüp Lisans Kriterleri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3 Resim" descr="spor-toto-super-ligi-basliy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357313"/>
            <a:ext cx="37814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339752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2011 – 2012 Sezonunda Uygulanacak Ulusal Lisans Kriterleri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14282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Bildirimde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Bulunan 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Kuruluş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Yıllık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Mali Tablolar</a:t>
            </a: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Ara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Dönem Mali Tablolar</a:t>
            </a: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Diğer Futbol Kulüplerine Gecikmiş Borcun Bulunmaması</a:t>
            </a:r>
          </a:p>
          <a:p>
            <a:pPr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Başvuru dosyasında bulunan Personele,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Sosyal Güvenlik Kurumuna (SGK) ve                                                       Vergi Dairelerine Gecikmiş Borcun Bulunmaması</a:t>
            </a:r>
          </a:p>
          <a:p>
            <a:pPr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 Verme Kararı Öncesinde Sunulması Gereken Beyanlar</a:t>
            </a:r>
          </a:p>
          <a:p>
            <a:pPr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Gelecek Döneme İlişkin Mali Bilgiler</a:t>
            </a:r>
          </a:p>
          <a:p>
            <a:pPr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 Verme Kararı Sonrasında Ortaya Çıkan Değişikliklerin Bildirilmesi</a:t>
            </a: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dirty="0"/>
          </a:p>
        </p:txBody>
      </p:sp>
      <p:sp>
        <p:nvSpPr>
          <p:cNvPr id="10" name="9 Dikdörtgen"/>
          <p:cNvSpPr/>
          <p:nvPr/>
        </p:nvSpPr>
        <p:spPr>
          <a:xfrm>
            <a:off x="2000250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Sağlık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Muayeneleri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Hakemlik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Futbol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Kuralları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Irksal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Eşitlik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Uygulaması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Tescili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Profesyonel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oyuncularla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sözleşme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imzalanması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786188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Müsabakalarının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Oynanacağı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Antrenman Tesisleri ve Kullanımı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ve Güvenlik Talimatı</a:t>
            </a: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5572132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Sekreterliği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Genel Müdür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Mali İşler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Medya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Tıp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Doktoru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Fizyoterapist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Masör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*Etik Temsilcisi</a:t>
            </a: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*Taraftar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Kulüp Lisans   Sistemi Yetkilisi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Emniyet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Organizasyonu</a:t>
            </a:r>
            <a:r>
              <a:rPr lang="en-GB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-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6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Görevliler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Yardımcısı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Haklar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Yükümlülükler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Lisanslama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Sezonunda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Değişiklik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Yapma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Yükümlülüğü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00" b="1" dirty="0"/>
          </a:p>
        </p:txBody>
      </p:sp>
      <p:sp>
        <p:nvSpPr>
          <p:cNvPr id="13" name="12 Dikdörtgen"/>
          <p:cNvSpPr/>
          <p:nvPr/>
        </p:nvSpPr>
        <p:spPr>
          <a:xfrm>
            <a:off x="7358070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Kulüp Müsabakalarına Katılım Taahhütnamesi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Asgari Olarak Verilmesi Zorunlu Hukuki Bilgiler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33798" name="13 Metin kutusu"/>
          <p:cNvSpPr txBox="1">
            <a:spLocks noChangeArrowheads="1"/>
          </p:cNvSpPr>
          <p:nvPr/>
        </p:nvSpPr>
        <p:spPr bwMode="auto">
          <a:xfrm>
            <a:off x="28575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  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MALİ</a:t>
            </a:r>
          </a:p>
        </p:txBody>
      </p:sp>
      <p:sp>
        <p:nvSpPr>
          <p:cNvPr id="33799" name="14 Metin kutusu"/>
          <p:cNvSpPr txBox="1">
            <a:spLocks noChangeArrowheads="1"/>
          </p:cNvSpPr>
          <p:nvPr/>
        </p:nvSpPr>
        <p:spPr bwMode="auto">
          <a:xfrm>
            <a:off x="2071688" y="357188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SPORTİF</a:t>
            </a:r>
          </a:p>
        </p:txBody>
      </p:sp>
      <p:sp>
        <p:nvSpPr>
          <p:cNvPr id="33800" name="15 Metin kutusu"/>
          <p:cNvSpPr txBox="1">
            <a:spLocks noChangeArrowheads="1"/>
          </p:cNvSpPr>
          <p:nvPr/>
        </p:nvSpPr>
        <p:spPr bwMode="auto">
          <a:xfrm>
            <a:off x="3857625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ALTYAPI</a:t>
            </a:r>
          </a:p>
        </p:txBody>
      </p:sp>
      <p:sp>
        <p:nvSpPr>
          <p:cNvPr id="33801" name="17 Metin kutusu"/>
          <p:cNvSpPr txBox="1">
            <a:spLocks noChangeArrowheads="1"/>
          </p:cNvSpPr>
          <p:nvPr/>
        </p:nvSpPr>
        <p:spPr bwMode="auto">
          <a:xfrm>
            <a:off x="742950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HUKUKİ</a:t>
            </a:r>
          </a:p>
        </p:txBody>
      </p:sp>
      <p:sp>
        <p:nvSpPr>
          <p:cNvPr id="33802" name="18 Metin kutusu"/>
          <p:cNvSpPr txBox="1">
            <a:spLocks noChangeArrowheads="1"/>
          </p:cNvSpPr>
          <p:nvPr/>
        </p:nvSpPr>
        <p:spPr bwMode="auto">
          <a:xfrm>
            <a:off x="5643563" y="3571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PERSONEL</a:t>
            </a:r>
          </a:p>
        </p:txBody>
      </p:sp>
      <p:sp>
        <p:nvSpPr>
          <p:cNvPr id="33803" name="16 Metin kutusu"/>
          <p:cNvSpPr txBox="1">
            <a:spLocks noChangeArrowheads="1"/>
          </p:cNvSpPr>
          <p:nvPr/>
        </p:nvSpPr>
        <p:spPr bwMode="auto">
          <a:xfrm>
            <a:off x="1403648" y="0"/>
            <a:ext cx="6241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u="sng" dirty="0" smtClean="0"/>
              <a:t>2011-2012 </a:t>
            </a:r>
            <a:r>
              <a:rPr lang="tr-TR" b="1" u="sng" dirty="0"/>
              <a:t>Sezonu İ</a:t>
            </a:r>
            <a:r>
              <a:rPr lang="tr-TR" b="1" u="sng" dirty="0" smtClean="0"/>
              <a:t>çin Spor Toto Süper </a:t>
            </a:r>
            <a:r>
              <a:rPr lang="tr-TR" b="1" u="sng" dirty="0"/>
              <a:t>Lig </a:t>
            </a:r>
            <a:r>
              <a:rPr lang="tr-TR" b="1" u="sng" dirty="0" smtClean="0"/>
              <a:t>Kriterleri 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Geçiş Süreci – Spor Toto Süper Lig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572529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1937"/>
                <a:gridCol w="2685371"/>
                <a:gridCol w="299522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Lisans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Alınacak Sezon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İncelenecek Mali Tabloların</a:t>
                      </a:r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Tarihi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Yeni Kriterler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2011)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01.01.2010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31.12.2010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Mevcut Ulusal  Kriterler </a:t>
                      </a:r>
                    </a:p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EK.1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2012)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01.01.2011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Vadesi Geçmiş Borcun Bulunmaması - Devamlı Takip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algn="l" defTabSz="914400" rtl="0" eaLnBrk="1" latinLnBrk="0" hangingPunct="1"/>
                      <a:endParaRPr lang="tr-TR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Anti- doping hakkında eğitim</a:t>
                      </a: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programı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Geleceğe Yönelik Mali Bilgiler – Devamlı Takip  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  <a:endParaRPr lang="tr-TR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2013)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01.01.2012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31.12.2012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Çocuk Koruma Politikası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</a:t>
                      </a:r>
                      <a:endParaRPr lang="tr-TR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2014)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01.01.2013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31.12.2013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Gelir Gider Denge Zorunluluğu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endParaRPr lang="tr-TR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3 Resim" descr="spor-toto-super-ligi-basliy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1357313"/>
            <a:ext cx="29337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41176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2011 – 2012 Sezonunda Uygulanacak Ulusal Lisans Kriterleri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1431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Yıllık Mali Tablolar</a:t>
            </a:r>
          </a:p>
          <a:p>
            <a:pPr algn="ctr"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Ara Dönem Mali Tablolar</a:t>
            </a:r>
          </a:p>
          <a:p>
            <a:pPr algn="ctr"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Diğer Futbol Kulüplerine Gecikmiş Borcun Bulunmaması</a:t>
            </a: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Başvuru dosyasında bulunan Personele </a:t>
            </a: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Gecikmiş Borcun Bulunmaması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Gelecek Döneme İlişkin Mali Bilgiler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dirty="0"/>
          </a:p>
        </p:txBody>
      </p:sp>
      <p:sp>
        <p:nvSpPr>
          <p:cNvPr id="10" name="9 Dikdörtgen"/>
          <p:cNvSpPr/>
          <p:nvPr/>
        </p:nvSpPr>
        <p:spPr>
          <a:xfrm>
            <a:off x="2000250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en-GB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Sağlık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Muayeneleri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Hakemlik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Futbol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Kuralları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Irksal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Eşitlik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Uygulaması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Tescili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Profesyonel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oyuncularla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sözleşme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imzalanması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786188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Müsabakalarının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Oynanacağı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Stadyumlar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Antrenman Tesisleri ve Kullanımı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ve Güvenlik Talimatı</a:t>
            </a: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5572125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Sekreterliği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Genel Müdür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Mali İşler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Medya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s-U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</a:t>
            </a:r>
            <a:r>
              <a:rPr lang="es-UY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Tıp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Doktoru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Fizyoterapist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Masör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Geliştirme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Programı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Sorumlusu</a:t>
            </a: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*Etik Temsilcisi</a:t>
            </a:r>
          </a:p>
          <a:p>
            <a:pPr>
              <a:spcAft>
                <a:spcPts val="0"/>
              </a:spcAft>
              <a:defRPr/>
            </a:pPr>
            <a:endParaRPr lang="tr-TR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Taraftar Sorumlusu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 Kulüp Lisans  Sistemi Yetkilisi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Emniyet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Organizasyonu-Görevliler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Takım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Teknik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Sorumlu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Yardımcısı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Haklar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ve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Yükümlülükler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*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Lisanslama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Sezonunda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Değişiklik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Yapma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Yükümlülüğü</a:t>
            </a:r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00" b="1" dirty="0"/>
          </a:p>
        </p:txBody>
      </p:sp>
      <p:sp>
        <p:nvSpPr>
          <p:cNvPr id="13" name="12 Dikdörtgen"/>
          <p:cNvSpPr/>
          <p:nvPr/>
        </p:nvSpPr>
        <p:spPr>
          <a:xfrm>
            <a:off x="735806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TFF</a:t>
            </a: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 Kulüp Müsabakalarına Katılım Taahhütnamesi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Asgari Olarak Verilmesi Zorunlu Hukuki Bilgiler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37894" name="13 Metin kutusu"/>
          <p:cNvSpPr txBox="1">
            <a:spLocks noChangeArrowheads="1"/>
          </p:cNvSpPr>
          <p:nvPr/>
        </p:nvSpPr>
        <p:spPr bwMode="auto">
          <a:xfrm>
            <a:off x="285750" y="357188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MALİ</a:t>
            </a:r>
          </a:p>
        </p:txBody>
      </p:sp>
      <p:sp>
        <p:nvSpPr>
          <p:cNvPr id="37895" name="14 Metin kutusu"/>
          <p:cNvSpPr txBox="1">
            <a:spLocks noChangeArrowheads="1"/>
          </p:cNvSpPr>
          <p:nvPr/>
        </p:nvSpPr>
        <p:spPr bwMode="auto">
          <a:xfrm>
            <a:off x="2071688" y="357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SPORTİF</a:t>
            </a:r>
          </a:p>
        </p:txBody>
      </p:sp>
      <p:sp>
        <p:nvSpPr>
          <p:cNvPr id="37896" name="15 Metin kutusu"/>
          <p:cNvSpPr txBox="1">
            <a:spLocks noChangeArrowheads="1"/>
          </p:cNvSpPr>
          <p:nvPr/>
        </p:nvSpPr>
        <p:spPr bwMode="auto">
          <a:xfrm>
            <a:off x="3857625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ALTYAPI</a:t>
            </a:r>
          </a:p>
        </p:txBody>
      </p:sp>
      <p:sp>
        <p:nvSpPr>
          <p:cNvPr id="37897" name="17 Metin kutusu"/>
          <p:cNvSpPr txBox="1">
            <a:spLocks noChangeArrowheads="1"/>
          </p:cNvSpPr>
          <p:nvPr/>
        </p:nvSpPr>
        <p:spPr bwMode="auto">
          <a:xfrm>
            <a:off x="742950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HUKUKİ</a:t>
            </a:r>
          </a:p>
        </p:txBody>
      </p:sp>
      <p:sp>
        <p:nvSpPr>
          <p:cNvPr id="37898" name="18 Metin kutusu"/>
          <p:cNvSpPr txBox="1">
            <a:spLocks noChangeArrowheads="1"/>
          </p:cNvSpPr>
          <p:nvPr/>
        </p:nvSpPr>
        <p:spPr bwMode="auto">
          <a:xfrm>
            <a:off x="5643563" y="3571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PERSONEL</a:t>
            </a:r>
          </a:p>
        </p:txBody>
      </p:sp>
      <p:sp>
        <p:nvSpPr>
          <p:cNvPr id="37899" name="16 Metin kutusu"/>
          <p:cNvSpPr txBox="1">
            <a:spLocks noChangeArrowheads="1"/>
          </p:cNvSpPr>
          <p:nvPr/>
        </p:nvSpPr>
        <p:spPr bwMode="auto">
          <a:xfrm>
            <a:off x="1928813" y="0"/>
            <a:ext cx="550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u="sng" dirty="0"/>
              <a:t>2011-2012 Sezonu </a:t>
            </a:r>
            <a:r>
              <a:rPr lang="tr-TR" b="1" u="sng" dirty="0" smtClean="0"/>
              <a:t>İçin Bank Asya 1</a:t>
            </a:r>
            <a:r>
              <a:rPr lang="tr-TR" b="1" u="sng" dirty="0"/>
              <a:t>. Lig </a:t>
            </a:r>
            <a:r>
              <a:rPr lang="tr-TR" b="1" u="sng" dirty="0" smtClean="0"/>
              <a:t>Kriterleri 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0 Resim" descr="Football_Stadium_Wallpap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15720"/>
            <a:ext cx="8858312" cy="4899362"/>
          </a:xfrm>
          <a:prstGeom prst="rect">
            <a:avLst/>
          </a:prstGeom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66725" y="1357298"/>
            <a:ext cx="172402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2010-2011 SEZONU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924175" y="1357298"/>
            <a:ext cx="36385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2011-2012  - 2013-2014 SEZONLARI ARASINDA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7000892" y="1357298"/>
            <a:ext cx="172402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2014-2015 SEZONU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66725" y="2052623"/>
            <a:ext cx="178117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Ulusal Kulüp Lisans Sisteminin Kurulması ve lisans başvuruları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9100" y="3014648"/>
            <a:ext cx="192405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Spor Toto Süper-Lig, Bank Asya 1.Lig, </a:t>
            </a: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S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por Toto 2.Lig Kriterlerinin belirlenmesi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1152525" y="1700198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286116" y="2000240"/>
            <a:ext cx="250507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Uyarı, Para,</a:t>
            </a:r>
            <a:r>
              <a:rPr kumimoji="0" lang="tr-T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Puan ve Transfer Yasağı Cezalarının uygulanması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1209675" y="2700323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4357686" y="1643050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286116" y="2928934"/>
            <a:ext cx="250507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Süper Lig Kriterlerinin UEFA  (Versiyon 4) kriterleri seviyesine getirilmesi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3357554" y="4000504"/>
            <a:ext cx="2505075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Bank Asya 1.Lig Kriterlerinin Spor Toto Süper Lig (versiyon 3) kriterleri seviyesine getirilmesi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4429124" y="3714752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357554" y="5214950"/>
            <a:ext cx="2647950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Yeni  denetim/inceleme sisteminin uygulanması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4500562" y="4857760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428596" y="5357826"/>
            <a:ext cx="1924050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İlk  Ulusal Lisansların</a:t>
            </a:r>
            <a:r>
              <a:rPr kumimoji="0" lang="tr-T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verilmesi  (2011-2012 sezonu için)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auto">
          <a:xfrm>
            <a:off x="1214414" y="3786190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9650" name="AutoShape 18"/>
          <p:cNvSpPr>
            <a:spLocks noChangeArrowheads="1"/>
          </p:cNvSpPr>
          <p:nvPr/>
        </p:nvSpPr>
        <p:spPr bwMode="auto">
          <a:xfrm>
            <a:off x="7500958" y="1714488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429388" y="2071678"/>
            <a:ext cx="2509839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Uyarı, Para, Puan ve Transfer Yasağı Cezalarının ardından lisans için</a:t>
            </a:r>
            <a:r>
              <a:rPr kumimoji="0" lang="tr-T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başvurmayan kulüplere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l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ige alınmama cezalarının uygulanması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6357950" y="3786190"/>
            <a:ext cx="2581277" cy="1010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Tüm Spor Toto Süper Lig kulüplerinin UEFA Kriterlerini yerine getirecek seviyeye gelmesi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54" name="AutoShape 22"/>
          <p:cNvSpPr>
            <a:spLocks noChangeArrowheads="1"/>
          </p:cNvSpPr>
          <p:nvPr/>
        </p:nvSpPr>
        <p:spPr bwMode="auto">
          <a:xfrm>
            <a:off x="7596336" y="4797152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4357686" y="2643182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7572396" y="3429000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" name="27 Metin kutusu"/>
          <p:cNvSpPr txBox="1"/>
          <p:nvPr/>
        </p:nvSpPr>
        <p:spPr>
          <a:xfrm>
            <a:off x="1714480" y="35716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Ulusal Kulüp Lisans Sisteminin Hedefi 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6372200" y="5157192"/>
            <a:ext cx="2581277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Geçiş sürecinin ardından yeni projelerin belirlenmesi ve başlangıcı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285852" y="5000636"/>
            <a:ext cx="295275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28596" y="4143380"/>
            <a:ext cx="1924050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1400" b="1" dirty="0" smtClean="0">
                <a:latin typeface="Calibri" pitchFamily="34" charset="0"/>
                <a:cs typeface="Arial" pitchFamily="34" charset="0"/>
              </a:rPr>
              <a:t>Kulüplerin eğitim programlarının başlangıcı 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Geçiş Süreci – Bank Asya 1.Lig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214282" y="1214423"/>
          <a:ext cx="8643999" cy="47256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337"/>
                <a:gridCol w="1733447"/>
                <a:gridCol w="3786215"/>
              </a:tblGrid>
              <a:tr h="507139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Lisans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Alınacak Sezon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İncelenecek Mali Tabloların</a:t>
                      </a:r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Tarihi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Yeni Kriterler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949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</a:p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(Başvuru Mart</a:t>
                      </a:r>
                      <a:r>
                        <a:rPr lang="tr-T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2011)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01.01.2010 – </a:t>
                      </a:r>
                    </a:p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31.12.2010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Mevcut Ulusal  Kriterler </a:t>
                      </a:r>
                    </a:p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EK.1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4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2012)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01.01.2011 –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Yeni Kriter Yok</a:t>
                      </a:r>
                    </a:p>
                  </a:txBody>
                  <a:tcPr/>
                </a:tc>
              </a:tr>
              <a:tr h="25121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2013)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01.01.2012 –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31.12.2012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Bildirimde Bulunan Kuruluş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(Mali)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*Sosyal Güvenlik Kurumuna (SGK) ve Vergi Dairelerine Gecikmiş Borcun Bulunmaması </a:t>
                      </a:r>
                      <a:r>
                        <a:rPr lang="tr-TR" sz="1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Mali)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*Lisans Verme Kararı Öncesinde Sunulması    gereken Beyanlar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*Lisans Verme Kararı Sonrasında Ortaya Çıkan Değişikliklerin Bildirilmesi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Anti-</a:t>
                      </a: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Doping hakkında eğitim programı 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 </a:t>
                      </a: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Çocuk Koruma Politikası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 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3 Resim" descr="spor-toto-super-ligi-basliy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736"/>
            <a:ext cx="22891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41176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2011 – 2012 Sezonunda Uygulanacak Ulusal Lisans Kriterleri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1431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SMM Tarafından denetlenmiş Mali Tablolar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200" dirty="0"/>
          </a:p>
        </p:txBody>
      </p:sp>
      <p:sp>
        <p:nvSpPr>
          <p:cNvPr id="10" name="9 Dikdörtgen"/>
          <p:cNvSpPr/>
          <p:nvPr/>
        </p:nvSpPr>
        <p:spPr>
          <a:xfrm>
            <a:off x="2000243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r>
              <a:rPr lang="tr-TR" sz="1400" b="1" dirty="0" smtClean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Gençlik </a:t>
            </a:r>
            <a:r>
              <a:rPr lang="tr-TR" sz="1400" b="1" dirty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Geliştirme Programı</a:t>
            </a: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r>
              <a:rPr lang="tr-TR" sz="1400" b="1" dirty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Genç Oyuncuların </a:t>
            </a:r>
            <a:r>
              <a:rPr lang="tr-TR" sz="1400" b="1" dirty="0" smtClean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Eğitimi</a:t>
            </a:r>
          </a:p>
          <a:p>
            <a:endParaRPr lang="tr-TR" sz="14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r>
              <a:rPr lang="tr-TR" sz="1400" b="1" dirty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Hakemlik ve Futbol Oyun </a:t>
            </a:r>
            <a:r>
              <a:rPr lang="tr-TR" sz="1400" b="1" dirty="0" smtClean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Kuralları</a:t>
            </a: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1400" b="1" dirty="0" smtClean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endParaRPr lang="tr-TR" sz="28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tr-TR" sz="1000" b="1" dirty="0">
              <a:solidFill>
                <a:srgbClr val="0D0D0D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786188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</a:t>
            </a: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Talimatı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 Kullanım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Belgesi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5572125" y="714375"/>
            <a:ext cx="1643063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Müdürü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Stadyum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Müdürü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Doktor </a:t>
            </a: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Masör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– Takım Teknik sorumlusu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 – Takım Teknik Sor. yardımcısı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Gençlik Geliştirme teknik sorumlusu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Kaleci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Antrenörü</a:t>
            </a:r>
          </a:p>
          <a:p>
            <a:pPr>
              <a:defRPr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Güvenlik sorumlusu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Kulüp Sekreteri</a:t>
            </a:r>
          </a:p>
          <a:p>
            <a:pPr>
              <a:defRPr/>
            </a:pPr>
            <a:endParaRPr lang="tr-TR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Akreditasyon Sorumlusu</a:t>
            </a: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tr-TR" sz="1000" b="1" dirty="0"/>
          </a:p>
        </p:txBody>
      </p:sp>
      <p:sp>
        <p:nvSpPr>
          <p:cNvPr id="13" name="12 Dikdörtgen"/>
          <p:cNvSpPr/>
          <p:nvPr/>
        </p:nvSpPr>
        <p:spPr>
          <a:xfrm>
            <a:off x="7358063" y="714375"/>
            <a:ext cx="1643062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Sisteme Uyma Taahhütnamesi</a:t>
            </a:r>
          </a:p>
          <a:p>
            <a:pPr>
              <a:defRPr/>
            </a:pPr>
            <a:r>
              <a: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pitchFamily="34" charset="0"/>
              </a:rPr>
              <a:t>Ana Statü/Tüzük</a:t>
            </a: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tr-TR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90" name="13 Metin kutusu"/>
          <p:cNvSpPr txBox="1">
            <a:spLocks noChangeArrowheads="1"/>
          </p:cNvSpPr>
          <p:nvPr/>
        </p:nvSpPr>
        <p:spPr bwMode="auto">
          <a:xfrm>
            <a:off x="285750" y="357188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MALİ</a:t>
            </a:r>
          </a:p>
        </p:txBody>
      </p:sp>
      <p:sp>
        <p:nvSpPr>
          <p:cNvPr id="41991" name="14 Metin kutusu"/>
          <p:cNvSpPr txBox="1">
            <a:spLocks noChangeArrowheads="1"/>
          </p:cNvSpPr>
          <p:nvPr/>
        </p:nvSpPr>
        <p:spPr bwMode="auto">
          <a:xfrm>
            <a:off x="2071688" y="357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SPORTİF</a:t>
            </a:r>
          </a:p>
        </p:txBody>
      </p:sp>
      <p:sp>
        <p:nvSpPr>
          <p:cNvPr id="41992" name="15 Metin kutusu"/>
          <p:cNvSpPr txBox="1">
            <a:spLocks noChangeArrowheads="1"/>
          </p:cNvSpPr>
          <p:nvPr/>
        </p:nvSpPr>
        <p:spPr bwMode="auto">
          <a:xfrm>
            <a:off x="3857625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ALTYAPI</a:t>
            </a:r>
          </a:p>
        </p:txBody>
      </p:sp>
      <p:sp>
        <p:nvSpPr>
          <p:cNvPr id="41993" name="17 Metin kutusu"/>
          <p:cNvSpPr txBox="1">
            <a:spLocks noChangeArrowheads="1"/>
          </p:cNvSpPr>
          <p:nvPr/>
        </p:nvSpPr>
        <p:spPr bwMode="auto">
          <a:xfrm>
            <a:off x="7429500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HUKUKİ</a:t>
            </a:r>
          </a:p>
        </p:txBody>
      </p:sp>
      <p:sp>
        <p:nvSpPr>
          <p:cNvPr id="41994" name="18 Metin kutusu"/>
          <p:cNvSpPr txBox="1">
            <a:spLocks noChangeArrowheads="1"/>
          </p:cNvSpPr>
          <p:nvPr/>
        </p:nvSpPr>
        <p:spPr bwMode="auto">
          <a:xfrm>
            <a:off x="5643563" y="3571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 </a:t>
            </a:r>
            <a:r>
              <a:rPr lang="tr-T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PERSONEL</a:t>
            </a:r>
          </a:p>
        </p:txBody>
      </p:sp>
      <p:sp>
        <p:nvSpPr>
          <p:cNvPr id="41995" name="16 Metin kutusu"/>
          <p:cNvSpPr txBox="1">
            <a:spLocks noChangeArrowheads="1"/>
          </p:cNvSpPr>
          <p:nvPr/>
        </p:nvSpPr>
        <p:spPr bwMode="auto">
          <a:xfrm>
            <a:off x="1928813" y="0"/>
            <a:ext cx="5667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u="sng" dirty="0"/>
              <a:t>2011-2012 Sezonu </a:t>
            </a:r>
            <a:r>
              <a:rPr lang="tr-TR" b="1" u="sng" dirty="0" smtClean="0"/>
              <a:t>İçin Spor Toto 2</a:t>
            </a:r>
            <a:r>
              <a:rPr lang="tr-TR" b="1" u="sng" dirty="0"/>
              <a:t>. Lig </a:t>
            </a:r>
            <a:r>
              <a:rPr lang="tr-TR" b="1" u="sng" dirty="0" smtClean="0"/>
              <a:t>Kriterleri 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Geçiş Süreci – Spor Toto 2.Lig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152525"/>
          <a:ext cx="8572528" cy="53481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4"/>
                <a:gridCol w="1571601"/>
                <a:gridCol w="4143403"/>
              </a:tblGrid>
              <a:tr h="49437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Lisans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Alınacak Sezon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İncelenecek Mali Tabloların</a:t>
                      </a:r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Tarihi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Yeni Kriterler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2011)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01.01.2010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31.12.2010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 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Mevcut Ulusal Kriterler </a:t>
                      </a:r>
                    </a:p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EK.1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31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2012)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01.01.2011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Vergi Dairelerine ve SGK’ ya Gecikmiş Borcun Bulunmaması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 Kulüplere Vadesi Geçmiş Borcunun Bulunmaması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 Vadesi Geçmiş Borcunun Bulunmaması 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(Mali)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tr-TR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2013)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01.01.2012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31.12.2012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Yeni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Kriter yoktur</a:t>
                      </a:r>
                      <a:endParaRPr lang="tr-TR" sz="14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9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(Başvuru Mart 2014)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01.01.2013 –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31.12.2013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Tesis Kullanım Belgesi </a:t>
                      </a:r>
                      <a:r>
                        <a:rPr lang="tr-TR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(Altyapı)</a:t>
                      </a:r>
                      <a:endParaRPr lang="tr-TR" sz="14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Gençlik Geliştirme Programı (Detaylandırılmış)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(Sportif)</a:t>
                      </a:r>
                      <a:endParaRPr lang="tr-TR" sz="14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Oyuncuların Sağlık Muayenesi 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Sportif)</a:t>
                      </a:r>
                      <a:endParaRPr lang="tr-TR" sz="1400" b="1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Irksal eşitlik uygulaması</a:t>
                      </a:r>
                      <a:r>
                        <a:rPr lang="tr-TR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(Sportif)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ff-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2857500" cy="3371850"/>
          </a:xfrm>
        </p:spPr>
      </p:pic>
      <p:sp>
        <p:nvSpPr>
          <p:cNvPr id="5" name="4 Metin kutusu"/>
          <p:cNvSpPr txBox="1"/>
          <p:nvPr/>
        </p:nvSpPr>
        <p:spPr>
          <a:xfrm>
            <a:off x="1643042" y="4714884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Ulusal Kulüp Lisans Sistemi </a:t>
            </a:r>
          </a:p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2011 – 2012</a:t>
            </a:r>
          </a:p>
          <a:p>
            <a:pPr algn="ctr"/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İLK LİSANSLAMA DÖNEMİ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2011-2012; Ulusal Kulüp Lisans Döneminin Özeti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3214678" y="1500174"/>
            <a:ext cx="2357454" cy="1214446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Aralık 2010 : 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Ulusal Kulüp Lisans Sistemi: Tanıtımı </a:t>
            </a:r>
            <a:endParaRPr lang="tr-T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Sağ Ok"/>
          <p:cNvSpPr/>
          <p:nvPr/>
        </p:nvSpPr>
        <p:spPr>
          <a:xfrm rot="10800000">
            <a:off x="5572132" y="3571876"/>
            <a:ext cx="71438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6286512" y="3214686"/>
            <a:ext cx="2357454" cy="150019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Mart 2011 : 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Ulusal Kulüp Lisans Sistemi: Kulüplerin 2011-2012 sezonu için Ulusal Kulüp Lisans başvurusu</a:t>
            </a:r>
          </a:p>
        </p:txBody>
      </p:sp>
      <p:sp>
        <p:nvSpPr>
          <p:cNvPr id="15" name="14 Sağ Ok"/>
          <p:cNvSpPr/>
          <p:nvPr/>
        </p:nvSpPr>
        <p:spPr>
          <a:xfrm rot="10800000">
            <a:off x="2571736" y="3643314"/>
            <a:ext cx="64294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214678" y="3214686"/>
            <a:ext cx="2357454" cy="150019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Nisan 2011 : 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Ulusal Kulüp Lisans Sistemi: Kulüplere eksik belge bildirimi</a:t>
            </a:r>
          </a:p>
          <a:p>
            <a:pPr algn="ctr"/>
            <a:endParaRPr lang="tr-T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Sağ Ok"/>
          <p:cNvSpPr/>
          <p:nvPr/>
        </p:nvSpPr>
        <p:spPr>
          <a:xfrm rot="5400000">
            <a:off x="1035819" y="4536289"/>
            <a:ext cx="500066" cy="285752"/>
          </a:xfrm>
          <a:prstGeom prst="rightArrow">
            <a:avLst>
              <a:gd name="adj1" fmla="val 5711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214282" y="3214686"/>
            <a:ext cx="2357454" cy="1214446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Mayıs 2011 : 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Ulusal Kulüp Lisans Sistemi: Kulüplerin Lisans kararları</a:t>
            </a:r>
            <a:endParaRPr lang="tr-T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214282" y="4929198"/>
            <a:ext cx="2357454" cy="1214446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Haziran/Temmuz 2011 : 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İlk Ulusal Kulüp Lisans döneminin tamamlanması</a:t>
            </a:r>
          </a:p>
        </p:txBody>
      </p:sp>
      <p:sp>
        <p:nvSpPr>
          <p:cNvPr id="21" name="20 Sağ Ok"/>
          <p:cNvSpPr/>
          <p:nvPr/>
        </p:nvSpPr>
        <p:spPr>
          <a:xfrm>
            <a:off x="5572132" y="2000240"/>
            <a:ext cx="71438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6286512" y="1500174"/>
            <a:ext cx="2357454" cy="1214446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Ocak/Şubat 2010 : 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Ulusal Kulüp Lisans Sistemi: kulüp eğitim programları</a:t>
            </a:r>
            <a:endParaRPr lang="tr-T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3143240" y="4929198"/>
            <a:ext cx="2357454" cy="1214446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Ağustos 2011 : 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Ulusal Liglerin başlangıcı</a:t>
            </a:r>
            <a:endParaRPr lang="tr-T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Sağ Ok"/>
          <p:cNvSpPr/>
          <p:nvPr/>
        </p:nvSpPr>
        <p:spPr>
          <a:xfrm>
            <a:off x="2571736" y="5357826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1" name="30 Sağ Ok"/>
          <p:cNvSpPr/>
          <p:nvPr/>
        </p:nvSpPr>
        <p:spPr>
          <a:xfrm rot="5400000">
            <a:off x="7250925" y="2821777"/>
            <a:ext cx="500066" cy="285752"/>
          </a:xfrm>
          <a:prstGeom prst="rightArrow">
            <a:avLst>
              <a:gd name="adj1" fmla="val 5711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2" name="31 Aşağı Ok"/>
          <p:cNvSpPr/>
          <p:nvPr/>
        </p:nvSpPr>
        <p:spPr>
          <a:xfrm rot="16200000">
            <a:off x="2071670" y="1428736"/>
            <a:ext cx="92869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3" name="32 Aşağı Ok"/>
          <p:cNvSpPr/>
          <p:nvPr/>
        </p:nvSpPr>
        <p:spPr>
          <a:xfrm rot="16200000">
            <a:off x="5715008" y="4929198"/>
            <a:ext cx="92869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0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2011-2012 Sezonuyla İlgili Detaylar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Kulüpler 2011-2012 Sezonunun lisansını alabilmek için en geç 31 Mart 2011’de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TFF’ye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başvurmaları gerekmektedir.</a:t>
            </a:r>
          </a:p>
          <a:p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Kulüpler 31 Mart 2011’da teslim edilen dosyalarında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01/01/2010 -31/12/2010 tarihler arası mali bilgilerini sunacaklardır. </a:t>
            </a: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2011-2012 sezonu için lisans alamayan kulüplere sadece uyarı cezası verilecektir.</a:t>
            </a: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ff-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2857500" cy="3371850"/>
          </a:xfrm>
        </p:spPr>
      </p:pic>
      <p:sp>
        <p:nvSpPr>
          <p:cNvPr id="5" name="4 Metin kutusu"/>
          <p:cNvSpPr txBox="1"/>
          <p:nvPr/>
        </p:nvSpPr>
        <p:spPr>
          <a:xfrm>
            <a:off x="1643042" y="4714884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Ulusal Kulüp Lisans Sistemi </a:t>
            </a:r>
          </a:p>
          <a:p>
            <a:pPr algn="ctr"/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Eğitim Programları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Lisans Sistemi: Eğitim Programları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4840303"/>
          </a:xfrm>
        </p:spPr>
        <p:txBody>
          <a:bodyPr/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Kulüp eğitim programları 2 aşamalı olarak yapılacaktır.</a:t>
            </a:r>
          </a:p>
          <a:p>
            <a:pPr>
              <a:buNone/>
            </a:pPr>
            <a:endParaRPr lang="tr-TR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Eğitim programları dışında yıl içerisinde ‘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Workshoplar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’    düzenlenecektir.</a:t>
            </a:r>
          </a:p>
          <a:p>
            <a:endParaRPr lang="tr-T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Hedeflerin arasında kulüplerde Kulüp Lisans Sorumlusu yetiştirmek yer almaktadır.</a:t>
            </a:r>
          </a:p>
          <a:p>
            <a:endParaRPr lang="tr-T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Eğitim programları dışında düzenli kulüp ziyaretleri gerçekleştirilecektir.</a:t>
            </a:r>
          </a:p>
          <a:p>
            <a:pPr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Eğitim Programlarında İşlenecek Konular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85720" y="1357298"/>
            <a:ext cx="2643206" cy="178595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Ulusal Kulüp Lisans Sistemin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Temeli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14678" y="1357298"/>
            <a:ext cx="2643206" cy="178595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UEFA ve TFF Ulusal Kulüp Lisans Sisteminin Farklılıkları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215074" y="1357298"/>
            <a:ext cx="2643206" cy="178595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5 Ana Kriterin Açıklanması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85720" y="3643314"/>
            <a:ext cx="2643206" cy="178595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Ulusal Kulüp Lisans Başvurusu ve Ulusal Kulüp Lisans Alabilme Koşulları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214678" y="3643314"/>
            <a:ext cx="2643206" cy="178595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Teknik Tanımlar ve Evrak Sunum Esasları</a:t>
            </a:r>
          </a:p>
        </p:txBody>
      </p:sp>
      <p:sp>
        <p:nvSpPr>
          <p:cNvPr id="9" name="8 Dikdörtgen"/>
          <p:cNvSpPr/>
          <p:nvPr/>
        </p:nvSpPr>
        <p:spPr>
          <a:xfrm>
            <a:off x="6215074" y="3643314"/>
            <a:ext cx="2643206" cy="178595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İleriki Dönemlere İlişkin Hazırlıklar</a:t>
            </a:r>
          </a:p>
        </p:txBody>
      </p:sp>
      <p:pic>
        <p:nvPicPr>
          <p:cNvPr id="10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00px-UEFA_logo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214422"/>
            <a:ext cx="4027499" cy="3643322"/>
          </a:xfrm>
        </p:spPr>
      </p:pic>
      <p:sp>
        <p:nvSpPr>
          <p:cNvPr id="5" name="4 Metin kutusu"/>
          <p:cNvSpPr txBox="1"/>
          <p:nvPr/>
        </p:nvSpPr>
        <p:spPr>
          <a:xfrm>
            <a:off x="714348" y="492919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UEFA Kulüp Lisans Kriterleri</a:t>
            </a:r>
          </a:p>
          <a:p>
            <a:pPr algn="ctr"/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Geçmiş, Mevcut ve Gelecek Kriterlerin Özeti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tr-TR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Ulusal Kulüp Lisans Sistemi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Yaptırımlar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tff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00430" y="1500174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Diğer Ülkelerde Uygulanan Cezalar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Ulusal Kulüp Lisans Sisteminin cezalarını belirlemeden diğer ülkelerin ceza sistemleri incelenmiş, ve toplantılar esnasında fikir alışverişinde bulunulmuştur.</a:t>
            </a:r>
          </a:p>
          <a:p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Her federasyon kendi ülkesinin kanunlarına, yapılarına, sosyal kültürüne ve ülkenin sistemine uyacak şekilde bir ceza sistemi oluşturmuş ve aynısının yapılmasını önermiştir.</a:t>
            </a: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Federasyonlar arasındaki ortak görüşler:</a:t>
            </a:r>
          </a:p>
          <a:p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arenR"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Mali sıkıntı yaşayan ve vadesi geçmiş borçları olan kulübe para cezası uygulamak mantıklı değildir.    </a:t>
            </a:r>
          </a:p>
          <a:p>
            <a:pPr>
              <a:buAutoNum type="arabicParenR"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Kulübe ceza uygulamadan önce bir uyarı ve eksiklikleri tamamlaması için süre verilmeli, sonrasında ceza uygulanmalıdır.  </a:t>
            </a:r>
          </a:p>
          <a:p>
            <a:pPr>
              <a:buAutoNum type="arabicParenR"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Diğer Ülkelerde Uygulanan Cezalar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20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536"/>
                <a:gridCol w="890905"/>
                <a:gridCol w="1037921"/>
                <a:gridCol w="1071570"/>
                <a:gridCol w="1000132"/>
                <a:gridCol w="1071570"/>
                <a:gridCol w="1071570"/>
              </a:tblGrid>
              <a:tr h="64109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                   Ceza  </a:t>
                      </a:r>
                      <a:r>
                        <a:rPr lang="tr-TR" sz="1600" baseline="0" dirty="0" smtClean="0"/>
                        <a:t>                             </a:t>
                      </a:r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Federasyon</a:t>
                      </a:r>
                      <a:endParaRPr lang="tr-TR" sz="16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   Uyarı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Para Cezası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/>
                        <a:t>Transfer Yasağı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/>
                        <a:t>Puan Silme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Lige almama/ Düşürme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 Kapatma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AZERBAYCAN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8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BELARUS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BOSNA HERSEK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BULGARİSTAN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ÇEK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CUMHURİYETİ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DANİMARKA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ERMENİSTAN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ESTONYA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FİNLANDİYA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GÜRCİSTAN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İRLANDA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Diğer Ülkelerde Uygulanan Cezalar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20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536"/>
                <a:gridCol w="890905"/>
                <a:gridCol w="1037921"/>
                <a:gridCol w="1071570"/>
                <a:gridCol w="1000132"/>
                <a:gridCol w="1071570"/>
                <a:gridCol w="1071570"/>
              </a:tblGrid>
              <a:tr h="64109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                   Ceza  </a:t>
                      </a:r>
                      <a:r>
                        <a:rPr lang="tr-TR" sz="1600" baseline="0" dirty="0" smtClean="0"/>
                        <a:t>                             </a:t>
                      </a:r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Federasyon</a:t>
                      </a:r>
                      <a:endParaRPr lang="tr-TR" sz="16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   Uyarı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Para Cezası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/>
                        <a:t>Transfer Yasağı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/>
                        <a:t>Puan Silme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Lige almama/ Düşürme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 Kapatma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İSRAİL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8282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İZLANDA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İSVEÇ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GALLER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UKRAYNA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SLOVAKYA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SAN MARINO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RUSYA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ROMANYA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PORTEKİZ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POLONYA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Diğer Ülkelerde Uygulanan Cezalar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204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536"/>
                <a:gridCol w="890905"/>
                <a:gridCol w="1037921"/>
                <a:gridCol w="1071570"/>
                <a:gridCol w="1000132"/>
                <a:gridCol w="1071570"/>
                <a:gridCol w="1071570"/>
              </a:tblGrid>
              <a:tr h="64109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                   Ceza  </a:t>
                      </a:r>
                      <a:r>
                        <a:rPr lang="tr-TR" sz="1600" baseline="0" dirty="0" smtClean="0"/>
                        <a:t>                             </a:t>
                      </a:r>
                      <a:endParaRPr lang="tr-TR" sz="1600" dirty="0" smtClean="0"/>
                    </a:p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Federasyon</a:t>
                      </a:r>
                      <a:endParaRPr lang="tr-TR" sz="16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   Uyarı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Para Cezası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/>
                        <a:t>Transfer Yasağı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/>
                        <a:t>Puan Silme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/>
                        <a:t>Lige almama/ Düşürme</a:t>
                      </a:r>
                      <a:endParaRPr lang="tr-TR" sz="16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 Kapatma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61000"/>
                      </a:schemeClr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AVUSTURYA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8282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İNGİLTERE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HOLLANDA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ALMANYA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YUNANİSTAN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İSPANYA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FRANSA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TFF Ulusal Kulüp Lisans Sisteminin Cezaları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285860"/>
            <a:ext cx="8686800" cy="4840303"/>
          </a:xfrm>
        </p:spPr>
        <p:txBody>
          <a:bodyPr/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2011-2012 Sezonundan itibaren başlayarak, profesyonel liglerimize Ulusal Kulüp Lisans Sistemiyle beraber cezalandırma sistemi uygulanacaktır. Ancak 2011-2012 sezonu için kulüplere sadece Ulusal Kulüp Lisansa başvurmama ve geç başvuru para cezası uygulanacaktır.</a:t>
            </a: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Cezaların aşamaları; </a:t>
            </a: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Uyarı, Para,  Para + Transfer Yasağı,  Puan Silme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(2014-2015 sezonu itibariyle Ulusal Kulüp Lisans başvurusunda bulunmayan kulüpler lige alınmayacaktır)</a:t>
            </a:r>
          </a:p>
          <a:p>
            <a:pPr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Ceza sisteminin amacı kulüpleri cezalandırmak değil, kulüplerin, Ulusal Kulüp Lisans Sistemine kendi gelişimleri için Ulusal Kulüp Lisans Sisteminin ne kadar önemli olduğunu vurgulamaktır. </a:t>
            </a:r>
          </a:p>
          <a:p>
            <a:pPr>
              <a:buNone/>
            </a:pPr>
            <a:endParaRPr lang="tr-TR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2014-2015 Sezonuna Kadar Ceza Sistemi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71472" y="1285860"/>
            <a:ext cx="2000264" cy="1214446"/>
          </a:xfrm>
          <a:prstGeom prst="rect">
            <a:avLst/>
          </a:prstGeom>
          <a:gradFill>
            <a:gsLst>
              <a:gs pos="100000">
                <a:srgbClr val="FF0000">
                  <a:alpha val="34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Eksik kriterlerin tespiti </a:t>
            </a:r>
          </a:p>
          <a:p>
            <a:pPr algn="ctr"/>
            <a:r>
              <a:rPr lang="tr-TR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(Nisan)</a:t>
            </a:r>
            <a:endParaRPr lang="tr-TR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71472" y="3000372"/>
            <a:ext cx="2000264" cy="1214446"/>
          </a:xfrm>
          <a:prstGeom prst="rect">
            <a:avLst/>
          </a:prstGeom>
          <a:gradFill>
            <a:gsLst>
              <a:gs pos="100000">
                <a:srgbClr val="FF0000">
                  <a:alpha val="34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Eksiklerin kulübe bildirimi</a:t>
            </a:r>
          </a:p>
          <a:p>
            <a:pPr algn="ctr"/>
            <a:r>
              <a:rPr lang="tr-TR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(Nisan)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571472" y="4714884"/>
            <a:ext cx="2000264" cy="1214446"/>
          </a:xfrm>
          <a:prstGeom prst="rect">
            <a:avLst/>
          </a:prstGeom>
          <a:gradFill>
            <a:gsLst>
              <a:gs pos="100000">
                <a:srgbClr val="FF0000">
                  <a:alpha val="34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Eksiklerin tamamlanması için verilen süre</a:t>
            </a:r>
          </a:p>
          <a:p>
            <a:pPr algn="ctr"/>
            <a:r>
              <a:rPr lang="tr-TR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(Nisan/ Mayıs)</a:t>
            </a:r>
            <a:endParaRPr lang="tr-TR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1285852" y="2500306"/>
            <a:ext cx="428628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8 Aşağı Ok"/>
          <p:cNvSpPr/>
          <p:nvPr/>
        </p:nvSpPr>
        <p:spPr>
          <a:xfrm>
            <a:off x="1285852" y="4214818"/>
            <a:ext cx="428628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3929058" y="4500570"/>
            <a:ext cx="2000264" cy="1214446"/>
          </a:xfrm>
          <a:prstGeom prst="rect">
            <a:avLst/>
          </a:prstGeom>
          <a:gradFill>
            <a:gsLst>
              <a:gs pos="100000">
                <a:srgbClr val="FF0000">
                  <a:alpha val="34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Eksiklerin tamamlanması durumunda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929058" y="1643050"/>
            <a:ext cx="2000264" cy="1214446"/>
          </a:xfrm>
          <a:prstGeom prst="rect">
            <a:avLst/>
          </a:prstGeom>
          <a:gradFill>
            <a:gsLst>
              <a:gs pos="100000">
                <a:srgbClr val="FF0000">
                  <a:alpha val="34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Eksiklerin tamamlanmaması durumunda</a:t>
            </a:r>
            <a:endParaRPr lang="tr-TR" dirty="0"/>
          </a:p>
        </p:txBody>
      </p:sp>
      <p:sp>
        <p:nvSpPr>
          <p:cNvPr id="12" name="11 Sağ Ok"/>
          <p:cNvSpPr/>
          <p:nvPr/>
        </p:nvSpPr>
        <p:spPr>
          <a:xfrm>
            <a:off x="2571736" y="5143512"/>
            <a:ext cx="1357322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4" name="13 Düz Bağlayıcı"/>
          <p:cNvCxnSpPr>
            <a:stCxn id="10" idx="0"/>
            <a:endCxn id="11" idx="2"/>
          </p:cNvCxnSpPr>
          <p:nvPr/>
        </p:nvCxnSpPr>
        <p:spPr>
          <a:xfrm rot="5400000" flipH="1" flipV="1">
            <a:off x="4107653" y="3679033"/>
            <a:ext cx="1643074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Sağ Ok"/>
          <p:cNvSpPr/>
          <p:nvPr/>
        </p:nvSpPr>
        <p:spPr>
          <a:xfrm>
            <a:off x="5929322" y="2071678"/>
            <a:ext cx="642942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Sağ Ok"/>
          <p:cNvSpPr/>
          <p:nvPr/>
        </p:nvSpPr>
        <p:spPr>
          <a:xfrm>
            <a:off x="5929322" y="4929198"/>
            <a:ext cx="642942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6572264" y="1643050"/>
            <a:ext cx="2214578" cy="2500330"/>
          </a:xfrm>
          <a:prstGeom prst="rect">
            <a:avLst/>
          </a:prstGeom>
          <a:gradFill>
            <a:gsLst>
              <a:gs pos="100000">
                <a:srgbClr val="FF0000">
                  <a:alpha val="34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Ulusal Kulüp Lisansı verilmemesi ve cezaların uygulanması</a:t>
            </a:r>
            <a:endParaRPr lang="tr-TR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Para Cezası</a:t>
            </a:r>
          </a:p>
          <a:p>
            <a:pPr algn="ctr">
              <a:buFont typeface="Arial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Transfer Yasağı</a:t>
            </a:r>
          </a:p>
          <a:p>
            <a:pPr algn="ctr">
              <a:buFont typeface="Arial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Puan Silme </a:t>
            </a:r>
          </a:p>
          <a:p>
            <a:pPr algn="ctr">
              <a:buFont typeface="Arial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Lige Alınmama Cezası</a:t>
            </a:r>
            <a:endParaRPr lang="tr-T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6572264" y="4500570"/>
            <a:ext cx="2214578" cy="1214446"/>
          </a:xfrm>
          <a:prstGeom prst="rect">
            <a:avLst/>
          </a:prstGeom>
          <a:gradFill>
            <a:gsLst>
              <a:gs pos="100000">
                <a:srgbClr val="FF0000">
                  <a:alpha val="34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Ulusal Kulüp Lisansı verilmesi</a:t>
            </a:r>
          </a:p>
          <a:p>
            <a:pPr algn="ctr"/>
            <a:r>
              <a:rPr lang="tr-TR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(Mayıs)</a:t>
            </a:r>
          </a:p>
          <a:p>
            <a:pPr algn="ctr"/>
            <a:r>
              <a:rPr lang="tr-TR" dirty="0" smtClean="0">
                <a:solidFill>
                  <a:srgbClr val="0070C0"/>
                </a:solidFill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için Başvurmama Cezası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2400" b="1" u="sng" kern="1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86808" cy="2752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0377"/>
                <a:gridCol w="1560377"/>
                <a:gridCol w="1746635"/>
                <a:gridCol w="1746635"/>
                <a:gridCol w="1672784"/>
              </a:tblGrid>
              <a:tr h="53765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Sezon</a:t>
                      </a:r>
                    </a:p>
                    <a:p>
                      <a:pPr algn="l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  <a:endParaRPr lang="tr-TR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2012-2013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2013-2014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2014-2015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416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 Toto Süper Lig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Lige Alınmama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4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Bank Asya 1.Lig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Lige Alınmama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4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 Toto 2.Lig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Lige Alınmama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için Geç Başvuru Cezası                </a:t>
            </a:r>
            <a:b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16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(01-10 Nisan arası başvurusu)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b="1" u="sng" kern="1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625" y="1285875"/>
          <a:ext cx="8429684" cy="37905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60"/>
                <a:gridCol w="1857388"/>
                <a:gridCol w="1714512"/>
                <a:gridCol w="1714512"/>
                <a:gridCol w="1714512"/>
              </a:tblGrid>
              <a:tr h="134027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Ulusal Kulüp Lisans</a:t>
                      </a:r>
                      <a:r>
                        <a:rPr lang="tr-TR" sz="1400" baseline="0" dirty="0" smtClean="0"/>
                        <a:t> Dönemi</a:t>
                      </a:r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Lig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2011-2012</a:t>
                      </a:r>
                    </a:p>
                    <a:p>
                      <a:pPr algn="ctr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Başvuru  Mart</a:t>
                      </a:r>
                      <a:r>
                        <a:rPr lang="tr-T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endParaRPr lang="tr-T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Mali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Tablo Dönemi: 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01.01.10 – 31.12.10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2012-2013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2012</a:t>
                      </a:r>
                    </a:p>
                    <a:p>
                      <a:endParaRPr lang="tr-TR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01.01.11 – 31.12.11</a:t>
                      </a:r>
                    </a:p>
                    <a:p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01.01.12 – 31.12.12</a:t>
                      </a:r>
                    </a:p>
                    <a:p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2014</a:t>
                      </a:r>
                    </a:p>
                    <a:p>
                      <a:pPr marL="0" algn="l" defTabSz="914400" rtl="0" eaLnBrk="1" latinLnBrk="0" hangingPunct="1"/>
                      <a:endParaRPr lang="tr-TR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01.01.13 – 31.12.13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774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 Toto Süper Lig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7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Bank Asya 1.Lig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30.000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7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 Toto 2.Lig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15.000</a:t>
                      </a:r>
                      <a:r>
                        <a:rPr lang="tr-T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20.000 TL</a:t>
                      </a: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330" name="4 Metin kutusu"/>
          <p:cNvSpPr txBox="1">
            <a:spLocks noChangeArrowheads="1"/>
          </p:cNvSpPr>
          <p:nvPr/>
        </p:nvSpPr>
        <p:spPr bwMode="auto">
          <a:xfrm>
            <a:off x="1643063" y="1143000"/>
            <a:ext cx="585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	</a:t>
            </a:r>
            <a:endParaRPr lang="tr-TR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 Toto Süper Lig</a:t>
            </a:r>
            <a:b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Kriterleri Cezaları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786843" cy="4693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9250"/>
                <a:gridCol w="1161901"/>
                <a:gridCol w="2251183"/>
                <a:gridCol w="2212807"/>
                <a:gridCol w="2071702"/>
              </a:tblGrid>
              <a:tr h="34698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2011-2012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Hukuki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54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Sportif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Altyapı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25.000TL + 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25.000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75.000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285728"/>
            <a:ext cx="6972300" cy="654050"/>
          </a:xfrm>
        </p:spPr>
        <p:txBody>
          <a:bodyPr/>
          <a:lstStyle/>
          <a:p>
            <a:pPr algn="l"/>
            <a:r>
              <a:rPr lang="tr-TR" sz="2000" b="1" i="1" dirty="0" smtClean="0">
                <a:latin typeface="Times New Roman" pitchFamily="18" charset="0"/>
              </a:rPr>
              <a:t>   </a:t>
            </a:r>
            <a:r>
              <a:rPr lang="tr-TR" sz="2400" b="1" i="1" dirty="0" smtClean="0">
                <a:solidFill>
                  <a:schemeClr val="bg1"/>
                </a:solidFill>
                <a:latin typeface="Times New Roman" pitchFamily="18" charset="0"/>
              </a:rPr>
              <a:t>UEFA ve FİNANSAL FAIR PLAY</a:t>
            </a:r>
            <a:r>
              <a:rPr lang="tr-TR" sz="2000" b="1" i="1" dirty="0" smtClean="0"/>
              <a:t>	</a:t>
            </a:r>
            <a:r>
              <a:rPr lang="en-GB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422"/>
            <a:ext cx="8786874" cy="500066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Hedefler;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ulüplere daha fazla mali disiplin ve kontrol getirmek  </a:t>
            </a:r>
          </a:p>
          <a:p>
            <a:pPr marL="457200" indent="-457200">
              <a:buNone/>
            </a:pP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ulüplerin maaş/Transfer baskısını azaltmak ve futbolun içerisindeki enflasyonu sınırlamak</a:t>
            </a:r>
          </a:p>
          <a:p>
            <a:pPr marL="457200" indent="-457200">
              <a:buNone/>
            </a:pP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ulüplerin gelir gider dengesini sağlamak</a:t>
            </a:r>
          </a:p>
          <a:p>
            <a:pPr marL="457200" indent="-457200">
              <a:buNone/>
            </a:pP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ulüplerin  fiziki altyapısına ve genç futbolcularına uzun vadeli yatırım yapmalarını sağlamak </a:t>
            </a:r>
          </a:p>
          <a:p>
            <a:pPr>
              <a:buNone/>
            </a:pP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ulüplerin yükümlülüklerini zamanında karşılamalarını sağlamak</a:t>
            </a:r>
          </a:p>
          <a:p>
            <a:pPr>
              <a:lnSpc>
                <a:spcPct val="90000"/>
              </a:lnSpc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36 Resim" descr="imagesCAQDYH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143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Süper Lig</a:t>
            </a:r>
            <a:b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Mali kriterler için cezalar (2011-2012 Sezonu için Ceza Yok)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786844" cy="4508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0015"/>
                <a:gridCol w="2257703"/>
                <a:gridCol w="2214578"/>
                <a:gridCol w="2214548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Madde STS-M1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Bildirimde Bulunan Kuruluş</a:t>
                      </a:r>
                      <a:endParaRPr lang="tr-T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Yıllık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100.000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 Dönem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50.000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 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100.000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 Futbol Kulüplerine Gecikmiş Borcun Bulunmaması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  <a:p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  <a:p>
                      <a:endParaRPr lang="tr-TR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Personele, Sosyal Güvenlik Kurumuna (SGK) ve Vergi Dairelerine Gecikmiş Borcun Bulunmaması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Süper Lig</a:t>
            </a: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2" y="1428750"/>
          <a:ext cx="8643967" cy="3201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482"/>
                <a:gridCol w="2286016"/>
                <a:gridCol w="2214578"/>
                <a:gridCol w="2428891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Öncesinde Sunulması Gereken Beyanlar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Gün 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Gelecek Döneme İlişkin Mali Bilgiler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25.000 TL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50.000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100.000 TL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Sonrasında Ortaya Çıkan Değişikliklerin Bildirilmesi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60.000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Süper Lig</a:t>
            </a: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572529" cy="30190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919"/>
                <a:gridCol w="1928826"/>
                <a:gridCol w="2286016"/>
                <a:gridCol w="2571768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Vadesi Geçmiş Borcun Bulunmaması - </a:t>
                      </a: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Devamlı </a:t>
                      </a: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Takip</a:t>
                      </a: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Geleceğe Yönelik Mali Bilgiler – Devamlı Takip</a:t>
                      </a: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 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STS-M11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Arial" pitchFamily="34" charset="0"/>
                        </a:rPr>
                        <a:t>Gelir Gider Denge Zorunluluğu</a:t>
                      </a: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Geçersiz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Geçersiz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 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Bank Asya 1. Lig</a:t>
            </a:r>
            <a:b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Ulusal Kulüp Lisans kriterleri cezaları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643966" cy="441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539"/>
                <a:gridCol w="1000132"/>
                <a:gridCol w="2631638"/>
                <a:gridCol w="1970356"/>
                <a:gridCol w="1970301"/>
              </a:tblGrid>
              <a:tr h="34698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1547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Hukuki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9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Sportif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39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Altyapı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10.000TL +  30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 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30.000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Bank Asya 1. Lig</a:t>
            </a: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86843" cy="44820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5868"/>
                <a:gridCol w="2278754"/>
                <a:gridCol w="2227643"/>
                <a:gridCol w="2214578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Madde- 1L -M1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Bildirimde Bulunan Kuruluş</a:t>
                      </a:r>
                      <a:endParaRPr lang="tr-TR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Geçersiz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4.000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8.000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 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8.000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- 1L-M2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Yıllık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20.000 TL 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 Dönem Mali Tablolar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20.000 TL 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40.000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 Futbol Kulüplerine Gecikmiş Borcun Bulunmaması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</a:t>
                      </a:r>
                    </a:p>
                    <a:p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Personele, Sosyal Güvenlik Kurumuna (SGK) ve Vergi Dairelerine Gecikmiş Borcun Bulunmaması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 </a:t>
                      </a:r>
                    </a:p>
                    <a:p>
                      <a:endParaRPr lang="tr-TR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 + 30 Gün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3 Puan Silme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Bank Asya 1. Lig</a:t>
            </a:r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15405" cy="32019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57"/>
                <a:gridCol w="2143140"/>
                <a:gridCol w="2357454"/>
                <a:gridCol w="2357454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- 1L-M6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Öncesinde Sunulması Gereken Beyanlar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</a:p>
                    <a:p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– 1L-M7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Gelecek Döneme İlişkin Mali Bilgiler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+ 15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40.000 TL + 15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 </a:t>
                      </a:r>
                      <a:endParaRPr lang="tr-TR" sz="14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-1L-M8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Lisans Verme Kararı Sonrasında Ortaya Çıkan Değişikliklerin Bildirilmesi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Geçersiz</a:t>
                      </a:r>
                      <a:endParaRPr lang="tr-TR" sz="14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20.000 TL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20.000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 Puan Silme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 Toto 2. Lig</a:t>
            </a:r>
            <a:b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Kriterleri Cezaları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572561" cy="4937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725"/>
                <a:gridCol w="1063725"/>
                <a:gridCol w="2690693"/>
                <a:gridCol w="1814608"/>
                <a:gridCol w="1939810"/>
              </a:tblGrid>
              <a:tr h="34698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2011-2012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Hukuki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  TL +15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Sportif 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Transfer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Personel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Transfer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70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Altyapı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Ceza Yok</a:t>
                      </a:r>
                      <a:endParaRPr lang="tr-TR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</a:t>
                      </a:r>
                      <a:endParaRPr lang="tr-TR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Süre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+ 30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Transfer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Spor Toto 2.Lig</a:t>
            </a:r>
            <a:br>
              <a:rPr lang="tr-TR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18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Mali kriterler için cezalar (2011-2012 Sezonu için Ceza Yok) </a:t>
            </a:r>
            <a:endParaRPr lang="tr-TR" sz="1800" b="1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313" y="1428750"/>
          <a:ext cx="8715405" cy="3841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919"/>
                <a:gridCol w="2286016"/>
                <a:gridCol w="2286016"/>
                <a:gridCol w="2357454"/>
              </a:tblGrid>
              <a:tr h="458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Yıllık</a:t>
                      </a: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Mali Tablolar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(Bilgisayar Ortamında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5.000 TL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5.000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10.000 TL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10.000 TL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+ 15 Gün 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15.000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TL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+ 15 Gün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Süre</a:t>
                      </a:r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Transfer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Yasağı</a:t>
                      </a:r>
                      <a:endParaRPr lang="tr-TR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Diğer</a:t>
                      </a: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Kulüplere Vadesi Geçmiş Borcunun Bulunmaması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Personele</a:t>
                      </a: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Vadesi Geçmiş Borcunun Bulunmaması 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Uyarı + 30 Gün Süre 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</a:tr>
              <a:tr h="649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Madde 2L-M4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Vergi Dairesine ve SGK’ ya Vadesi Geçmiş Borcunun Bulunmaması </a:t>
                      </a:r>
                      <a:endParaRPr lang="tr-TR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1)Uyarı + 30 Gün Süre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Uyarı + 30 Gün Süre </a:t>
                      </a:r>
                    </a:p>
                    <a:p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Uyarı + 30 Gün Süre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Transfer Yasağı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tr-TR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Denetim Sisteminin İçeriği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tff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00430" y="1500174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844873" y="3857628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Ulusal Kulüp Lisans Sistemi </a:t>
            </a: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86 Resim" descr="London_Corporate_Services_lettings.jpg"/>
          <p:cNvPicPr/>
          <p:nvPr/>
        </p:nvPicPr>
        <p:blipFill>
          <a:blip r:embed="rId2" cstate="print">
            <a:lum bright="61000" contrast="-42000"/>
          </a:blip>
          <a:stretch>
            <a:fillRect/>
          </a:stretch>
        </p:blipFill>
        <p:spPr>
          <a:xfrm>
            <a:off x="52387" y="1285860"/>
            <a:ext cx="9039225" cy="4857784"/>
          </a:xfrm>
          <a:prstGeom prst="rect">
            <a:avLst/>
          </a:prstGeom>
        </p:spPr>
      </p:pic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214678" y="3071810"/>
            <a:ext cx="2524125" cy="533400"/>
          </a:xfrm>
          <a:prstGeom prst="rect">
            <a:avLst/>
          </a:prstGeom>
          <a:solidFill>
            <a:srgbClr val="FFFFFF">
              <a:alpha val="33000"/>
            </a:srgb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Mevcut Uygulama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85720" y="1571612"/>
            <a:ext cx="2857520" cy="4286280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tr-TR" sz="2400" b="1" dirty="0" smtClean="0">
                <a:latin typeface="Times New Roman" pitchFamily="18" charset="0"/>
                <a:cs typeface="Arial" pitchFamily="34" charset="0"/>
              </a:rPr>
              <a:t>Kulüpler, UEFA Kulüp Lisans başvuruları için kendileri tarafından seçilen ve anlaşılan Yeminli Mali Müşavir’e veya Bağımsız Denetim Şirketlerine Mali dosyalarını denetletmektedir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5857884" y="1500174"/>
            <a:ext cx="2357454" cy="4429156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Denetim firmaları, kulüplerden alınan bilgiler ve Kulüp Lisans Talimatı</a:t>
            </a:r>
            <a:r>
              <a:rPr kumimoji="0" lang="tr-T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doğrultusunda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denetim yapmaktadırlar.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3196047" y="354934"/>
            <a:ext cx="2751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Denetim Prosedürü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654050"/>
          </a:xfrm>
        </p:spPr>
        <p:txBody>
          <a:bodyPr/>
          <a:lstStyle/>
          <a:p>
            <a:pPr algn="l"/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ÜYE FEDERASYON LİSANS KARARLARI</a:t>
            </a:r>
            <a:b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EN ÜST LİGLER İÇİN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tr-TR" sz="1400" dirty="0" smtClean="0"/>
              <a:t/>
            </a:r>
            <a:br>
              <a:rPr lang="tr-TR" sz="1400" dirty="0" smtClean="0"/>
            </a:br>
            <a:endParaRPr lang="en-US" sz="1400" dirty="0" smtClean="0"/>
          </a:p>
        </p:txBody>
      </p:sp>
      <p:sp>
        <p:nvSpPr>
          <p:cNvPr id="20483" name="7 İçerik Yer Tutucusu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4972050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sz="2000" b="1" u="sng" dirty="0" smtClean="0"/>
              <a:t>2009/2010 Sezonu</a:t>
            </a:r>
          </a:p>
          <a:p>
            <a:pPr>
              <a:buFontTx/>
              <a:buNone/>
            </a:pPr>
            <a:endParaRPr lang="tr-TR" sz="2000" u="sng" dirty="0" smtClean="0"/>
          </a:p>
          <a:p>
            <a:pPr algn="just"/>
            <a:r>
              <a:rPr lang="tr-TR" sz="1600" dirty="0" smtClean="0"/>
              <a:t>Toplam 608 kulüp, lisans sistemine tabi tutuldu. (%83)</a:t>
            </a:r>
          </a:p>
          <a:p>
            <a:pPr algn="just"/>
            <a:r>
              <a:rPr lang="tr-TR" sz="1600" dirty="0" smtClean="0"/>
              <a:t>498 kulüp lisans almaya hak kazandı.</a:t>
            </a:r>
          </a:p>
          <a:p>
            <a:pPr algn="just">
              <a:buFontTx/>
              <a:buNone/>
            </a:pPr>
            <a:r>
              <a:rPr lang="tr-TR" sz="1600" dirty="0" smtClean="0"/>
              <a:t>	(%82)</a:t>
            </a:r>
          </a:p>
          <a:p>
            <a:pPr algn="just"/>
            <a:r>
              <a:rPr lang="tr-TR" sz="1600" dirty="0" smtClean="0"/>
              <a:t>110 lisans reddedildi. (%18)</a:t>
            </a:r>
          </a:p>
          <a:p>
            <a:pPr algn="just"/>
            <a:endParaRPr lang="tr-TR" sz="1600" dirty="0" smtClean="0"/>
          </a:p>
          <a:p>
            <a:pPr algn="just"/>
            <a:endParaRPr lang="tr-TR" sz="1600" dirty="0" smtClean="0"/>
          </a:p>
          <a:p>
            <a:pPr algn="just"/>
            <a:endParaRPr lang="tr-TR" sz="1600" dirty="0" smtClean="0"/>
          </a:p>
          <a:p>
            <a:pPr lvl="1" algn="just">
              <a:buNone/>
            </a:pPr>
            <a:r>
              <a:rPr lang="tr-TR" sz="1600" dirty="0" smtClean="0">
                <a:ea typeface="+mn-ea"/>
                <a:cs typeface="+mn-cs"/>
              </a:rPr>
              <a:t>      Lisans için başvurmayanlar</a:t>
            </a:r>
          </a:p>
          <a:p>
            <a:pPr>
              <a:buNone/>
            </a:pPr>
            <a:endParaRPr lang="tr-TR" sz="1600" dirty="0" smtClean="0"/>
          </a:p>
          <a:p>
            <a:pPr>
              <a:buFontTx/>
              <a:buNone/>
            </a:pPr>
            <a:r>
              <a:rPr lang="tr-TR" sz="1600" dirty="0" smtClean="0"/>
              <a:t>            Lisans başvurusu reddedilenler</a:t>
            </a:r>
          </a:p>
          <a:p>
            <a:pPr>
              <a:buFontTx/>
              <a:buNone/>
            </a:pPr>
            <a:endParaRPr lang="tr-TR" sz="1600" dirty="0" smtClean="0"/>
          </a:p>
          <a:p>
            <a:pPr>
              <a:buFontTx/>
              <a:buNone/>
            </a:pPr>
            <a:r>
              <a:rPr lang="tr-TR" sz="1600" dirty="0" smtClean="0"/>
              <a:t>            Lisans alanlar</a:t>
            </a:r>
            <a:endParaRPr lang="en-US" sz="1600" dirty="0" smtClean="0"/>
          </a:p>
        </p:txBody>
      </p:sp>
      <p:pic>
        <p:nvPicPr>
          <p:cNvPr id="20484" name="9 İçerik Yer Tutucusu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3787" t="6560" b="4593"/>
          <a:stretch>
            <a:fillRect/>
          </a:stretch>
        </p:blipFill>
        <p:spPr>
          <a:xfrm>
            <a:off x="212725" y="1935163"/>
            <a:ext cx="4216400" cy="3856037"/>
          </a:xfrm>
        </p:spPr>
      </p:pic>
      <p:sp>
        <p:nvSpPr>
          <p:cNvPr id="11" name="10 Dikdörtgen"/>
          <p:cNvSpPr/>
          <p:nvPr/>
        </p:nvSpPr>
        <p:spPr>
          <a:xfrm>
            <a:off x="4714876" y="4214818"/>
            <a:ext cx="500063" cy="357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Dikdörtgen"/>
          <p:cNvSpPr/>
          <p:nvPr/>
        </p:nvSpPr>
        <p:spPr>
          <a:xfrm>
            <a:off x="4714876" y="4786322"/>
            <a:ext cx="50006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12 Dikdörtgen"/>
          <p:cNvSpPr/>
          <p:nvPr/>
        </p:nvSpPr>
        <p:spPr>
          <a:xfrm>
            <a:off x="4714876" y="5357826"/>
            <a:ext cx="500063" cy="357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86 Resim" descr="London_Corporate_Services_lettings.jpg"/>
          <p:cNvPicPr/>
          <p:nvPr/>
        </p:nvPicPr>
        <p:blipFill>
          <a:blip r:embed="rId2" cstate="print">
            <a:lum bright="66000"/>
          </a:blip>
          <a:stretch>
            <a:fillRect/>
          </a:stretch>
        </p:blipFill>
        <p:spPr>
          <a:xfrm>
            <a:off x="142844" y="1214422"/>
            <a:ext cx="8858312" cy="4929222"/>
          </a:xfrm>
          <a:prstGeom prst="rect">
            <a:avLst/>
          </a:prstGeom>
        </p:spPr>
      </p:pic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643306" y="3214686"/>
            <a:ext cx="1714512" cy="1085872"/>
          </a:xfrm>
          <a:prstGeom prst="rect">
            <a:avLst/>
          </a:prstGeom>
          <a:solidFill>
            <a:srgbClr val="FFFFFF">
              <a:alpha val="33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Yeni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Uygulama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55619" y="1357298"/>
            <a:ext cx="3078163" cy="2214578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Türkiye Futbol Federasyonu  bir bağımsız denetim şirketiyle anlaşarak Lisans için başvuran kulüplerin mali dosyalarını uzmanlarla  ve anlaştığı </a:t>
            </a:r>
            <a:r>
              <a:rPr lang="tr-TR" b="1" dirty="0" smtClean="0">
                <a:latin typeface="Times New Roman" pitchFamily="18" charset="0"/>
                <a:cs typeface="Arial" pitchFamily="34" charset="0"/>
              </a:rPr>
              <a:t>şirketle beraber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inceleyecektir.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572132" y="1357298"/>
            <a:ext cx="2998787" cy="19335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Kendi denetim ücretlerini kulüpler </a:t>
            </a:r>
            <a:r>
              <a:rPr lang="tr-TR" b="1" dirty="0" smtClean="0">
                <a:latin typeface="Times New Roman" pitchFamily="18" charset="0"/>
                <a:cs typeface="Arial" pitchFamily="34" charset="0"/>
              </a:rPr>
              <a:t>kendileri karşılayacaklar ancak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Türkiye Futbol Federasyonu</a:t>
            </a:r>
            <a:r>
              <a:rPr kumimoji="0" lang="tr-T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kendi anlaşmalı olduğu denetim şirketinin ücretini kendisi karşılayacaktır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55618" y="4100498"/>
            <a:ext cx="3044811" cy="1828832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Türkiye Futbol Federasyonu lisans dönemi başlamadan önce denetim şirketiyle düzenleyeceği toplantıda tüm talimat ve kriter değişiklikleri denetim şirketine sunacaktır. 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500694" y="4000504"/>
            <a:ext cx="3065462" cy="2000264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Türkiye Futbol Federasyonun anlaştığı bağımsız denetim şirketin sorumlulukları ve yükümlülükleri kulüplere ve onlarla varılan anlaşmaya karşı değil, Kulüp Lisans Sistemine karşı olacaktır. Dolayısıyla denetim kalitesi artacaktır.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3 İçerik Yer Tutucusu" descr="corporat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6000" contrast="-36000"/>
          </a:blip>
          <a:srcRect/>
          <a:stretch>
            <a:fillRect/>
          </a:stretch>
        </p:blipFill>
        <p:spPr>
          <a:xfrm>
            <a:off x="214313" y="1214438"/>
            <a:ext cx="8572500" cy="4929187"/>
          </a:xfrm>
        </p:spPr>
      </p:pic>
      <p:sp>
        <p:nvSpPr>
          <p:cNvPr id="5" name="4 Dikdörtgen"/>
          <p:cNvSpPr/>
          <p:nvPr/>
        </p:nvSpPr>
        <p:spPr>
          <a:xfrm>
            <a:off x="500063" y="1357313"/>
            <a:ext cx="3143250" cy="1214437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Lisans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adayının mali dosyası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(denetim şirketi/YMM/SMM tarafından)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denetlenecektir</a:t>
            </a:r>
          </a:p>
        </p:txBody>
      </p:sp>
      <p:sp>
        <p:nvSpPr>
          <p:cNvPr id="6" name="5 Aşağı Ok"/>
          <p:cNvSpPr/>
          <p:nvPr/>
        </p:nvSpPr>
        <p:spPr>
          <a:xfrm>
            <a:off x="1714500" y="2571750"/>
            <a:ext cx="285750" cy="428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51204" name="6 Dikdörtgen"/>
          <p:cNvSpPr>
            <a:spLocks noChangeArrowheads="1"/>
          </p:cNvSpPr>
          <p:nvPr/>
        </p:nvSpPr>
        <p:spPr bwMode="auto">
          <a:xfrm>
            <a:off x="3571875" y="428625"/>
            <a:ext cx="2032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u="sng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Denetim Sistemi </a:t>
            </a:r>
            <a:endParaRPr lang="tr-T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00063" y="3000375"/>
            <a:ext cx="3143250" cy="121443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Lisans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adayı denetlenmiş mali dosyasını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ve Denetleme Kurulu Raporunu Türkiye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Futbol Federasyonuna sunacaktır</a:t>
            </a:r>
          </a:p>
        </p:txBody>
      </p:sp>
      <p:sp>
        <p:nvSpPr>
          <p:cNvPr id="9" name="8 Aşağı Ok"/>
          <p:cNvSpPr/>
          <p:nvPr/>
        </p:nvSpPr>
        <p:spPr>
          <a:xfrm>
            <a:off x="1785938" y="4214813"/>
            <a:ext cx="285750" cy="428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571500" y="4643438"/>
            <a:ext cx="3071813" cy="152186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TFF’nin anlaştığı denetim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şirketi,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kulübün denetlenmiş mali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dosyasının ve Denetleme Kurulunun Raporunun incelenmesinde danışmanlık hizmeti verecektir. </a:t>
            </a:r>
            <a:endParaRPr lang="tr-TR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3643313" y="5214938"/>
            <a:ext cx="1643062" cy="285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5286375" y="4643438"/>
            <a:ext cx="3071813" cy="144985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Mali kriterler uzmanı kulübün tüm mali dosya ve raporlarını inceleyecektir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endParaRPr lang="tr-TR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12 Yukarı Ok"/>
          <p:cNvSpPr/>
          <p:nvPr/>
        </p:nvSpPr>
        <p:spPr>
          <a:xfrm>
            <a:off x="6572250" y="2571745"/>
            <a:ext cx="285766" cy="207169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5214942" y="1357298"/>
            <a:ext cx="3143250" cy="121443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TFF </a:t>
            </a:r>
            <a:r>
              <a:rPr lang="tr-TR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Kulüp Lisans Kurulu </a:t>
            </a:r>
            <a:r>
              <a:rPr lang="tr-TR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varsa eksikliklerin tamamlanması için kulübe süre verecektir </a:t>
            </a:r>
          </a:p>
        </p:txBody>
      </p:sp>
      <p:pic>
        <p:nvPicPr>
          <p:cNvPr id="15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tr-TR" sz="20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Denetim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472518" cy="49227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4404"/>
                <a:gridCol w="1857388"/>
                <a:gridCol w="1785950"/>
                <a:gridCol w="1857388"/>
                <a:gridCol w="1857388"/>
              </a:tblGrid>
              <a:tr h="113782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itchFamily="18" charset="0"/>
                          <a:cs typeface="Times New Roman" pitchFamily="18" charset="0"/>
                        </a:rPr>
                        <a:t>   2011-2012</a:t>
                      </a:r>
                    </a:p>
                    <a:p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Başvuru  Mart</a:t>
                      </a:r>
                      <a:r>
                        <a:rPr lang="tr-T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endParaRPr lang="tr-TR" sz="1200" dirty="0" smtClean="0"/>
                    </a:p>
                    <a:p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Mali</a:t>
                      </a:r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Tablo Dönemi: </a:t>
                      </a:r>
                    </a:p>
                    <a:p>
                      <a:r>
                        <a:rPr lang="tr-T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01.01.10 – 31.12.10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2012</a:t>
                      </a:r>
                    </a:p>
                    <a:p>
                      <a:endParaRPr lang="tr-TR" sz="1200" kern="1200" dirty="0" smtClean="0"/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01.01.11 – 31.12.11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2013-2014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kern="1200" dirty="0" smtClean="0"/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01.01.12 – 31.12.12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2014-2015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Başvuru  Mart 2014</a:t>
                      </a:r>
                    </a:p>
                    <a:p>
                      <a:pPr marL="0" algn="l" defTabSz="914400" rtl="0" eaLnBrk="1" latinLnBrk="0" hangingPunct="1"/>
                      <a:endParaRPr lang="tr-TR" sz="1200" kern="1200" dirty="0" smtClean="0"/>
                    </a:p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 Tablo Dönemi: </a:t>
                      </a:r>
                    </a:p>
                    <a:p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01.01.13 – 31.12.13</a:t>
                      </a:r>
                      <a:endParaRPr lang="tr-TR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7427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Spor Toto Süper Lig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Yeminli Mali </a:t>
                      </a:r>
                    </a:p>
                    <a:p>
                      <a:pPr algn="l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Müşavir veya Bağımsız Denetim Şirketi</a:t>
                      </a:r>
                      <a:endParaRPr lang="tr-T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</a:tr>
              <a:tr h="113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Bank Asya     1. 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Yeminli Mali 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Denetim Şirketi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Federasyonun anlaştığı Bağımsız Denetim Şirketinin danışmanlığı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Bağımsız Denetim Şirketi + Federasyonun anlaştığı Bağımsız Denetim Şirketinin danışmanlığı</a:t>
                      </a:r>
                    </a:p>
                  </a:txBody>
                  <a:tcPr/>
                </a:tc>
              </a:tr>
              <a:tr h="12346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Spor Toto      2. Lig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Müşavir</a:t>
                      </a:r>
                    </a:p>
                    <a:p>
                      <a:pPr marL="0" algn="l" defTabSz="914400" rtl="0" eaLnBrk="1" latinLnBrk="0" hangingPunct="1"/>
                      <a:endParaRPr lang="tr-TR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Serbest Mali Müşavir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Yeminli Mali Müşavir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tr-TR" sz="2400" b="1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lang="tr-TR" sz="2400" b="1" u="sng" kern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Yeni Denetim Uygulaması</a:t>
            </a:r>
            <a:endParaRPr lang="tr-TR" sz="2400" b="1" u="sng" kern="12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697427"/>
          </a:xfrm>
        </p:spPr>
        <p:txBody>
          <a:bodyPr/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Türkiye Futbol Federasyonunun bağımsız denetim şirketiyle yapacağı bu anlaşma tamamen danışmanlık ve uzmanlara ek destek vermek amaçlı yapılacaktır. </a:t>
            </a: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Bu yeni sistem kesinlikle kulüplerin ikinci bir denetime tabi tutulacakları anlamına gelmemelidir.</a:t>
            </a: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Türkiye Futbol Federasyonu’nun anlaşmalı olacağı denetim firması aynı zamanda başka hiçbir kulübün ayrıca denetçisi olamayacaktır.</a:t>
            </a:r>
          </a:p>
          <a:p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Türkiye Futbol Federasyonunun anlaşmalı olduğu bu denetim firması aynı zamanda kulüplere de başvurularıyla ilgili destek verebilecektir. </a:t>
            </a:r>
          </a:p>
          <a:p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Bu denetim firmasının herhangi bir karar yetkisi kesinlikle olmayacaktır ve hizmetleri tamamen danışmanlık ve destek amaçlı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olacaktir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4 İçerik Yer Tutucusu" descr="tff-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1357298"/>
            <a:ext cx="2357443" cy="2781783"/>
          </a:xfrm>
        </p:spPr>
      </p:pic>
      <p:sp>
        <p:nvSpPr>
          <p:cNvPr id="65538" name="5 Metin kutusu"/>
          <p:cNvSpPr txBox="1">
            <a:spLocks noChangeArrowheads="1"/>
          </p:cNvSpPr>
          <p:nvPr/>
        </p:nvSpPr>
        <p:spPr bwMode="auto">
          <a:xfrm>
            <a:off x="642938" y="4500563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Ulusal Kulüp Lisans Sisteminin Diğer Federasyonlara Getirdiği Faydalar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1500" y="1428750"/>
          <a:ext cx="7623175" cy="3024188"/>
        </p:xfrm>
        <a:graphic>
          <a:graphicData uri="http://schemas.openxmlformats.org/presentationml/2006/ole">
            <p:oleObj spid="_x0000_s235522" name="Grafik" r:id="rId3" imgW="7658223" imgH="2819456" progId="MSGraph.Chart.8">
              <p:embed followColorScheme="full"/>
            </p:oleObj>
          </a:graphicData>
        </a:graphic>
      </p:graphicFrame>
      <p:sp>
        <p:nvSpPr>
          <p:cNvPr id="1029" name="6 Metin kutusu"/>
          <p:cNvSpPr txBox="1">
            <a:spLocks noChangeArrowheads="1"/>
          </p:cNvSpPr>
          <p:nvPr/>
        </p:nvSpPr>
        <p:spPr bwMode="auto">
          <a:xfrm>
            <a:off x="2286000" y="357188"/>
            <a:ext cx="4286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ALMANYA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857500" y="1000125"/>
            <a:ext cx="313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   BİLET SATIŞ GELİRLERİ</a:t>
            </a:r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8 Metin kutusu"/>
          <p:cNvSpPr txBox="1">
            <a:spLocks noChangeArrowheads="1"/>
          </p:cNvSpPr>
          <p:nvPr/>
        </p:nvSpPr>
        <p:spPr bwMode="auto">
          <a:xfrm>
            <a:off x="785813" y="4357688"/>
            <a:ext cx="7358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dirty="0"/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Ulusal Kulüp Lisans Sistemi sayesinde Almanya da kulüpler mali yapılarını güçlendirerek, takımlarındaki ‘oyuncu kalitesini’ arttırarak, maçlarda taraftar ilgisini ve desteğini güçlendirmeyi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başarmıştır.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Bilet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satışlarındaki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artışlarla bunu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görebilmekteyiz</a:t>
            </a: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785813" y="1428750"/>
          <a:ext cx="7553325" cy="3295650"/>
        </p:xfrm>
        <a:graphic>
          <a:graphicData uri="http://schemas.openxmlformats.org/presentationml/2006/ole">
            <p:oleObj spid="_x0000_s347138" name="Grafik" r:id="rId3" imgW="7553216" imgH="3295619" progId="MSGraph.Chart.8">
              <p:embed followColorScheme="full"/>
            </p:oleObj>
          </a:graphicData>
        </a:graphic>
      </p:graphicFrame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286125" y="1000125"/>
            <a:ext cx="258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REKLAM GELİRLERİ</a:t>
            </a:r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5 Dikdörtgen"/>
          <p:cNvSpPr>
            <a:spLocks noChangeArrowheads="1"/>
          </p:cNvSpPr>
          <p:nvPr/>
        </p:nvSpPr>
        <p:spPr bwMode="auto">
          <a:xfrm>
            <a:off x="3559424" y="428625"/>
            <a:ext cx="1504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ALMANYA</a:t>
            </a:r>
          </a:p>
        </p:txBody>
      </p:sp>
      <p:sp>
        <p:nvSpPr>
          <p:cNvPr id="2053" name="6 Metin kutusu"/>
          <p:cNvSpPr txBox="1">
            <a:spLocks noChangeArrowheads="1"/>
          </p:cNvSpPr>
          <p:nvPr/>
        </p:nvSpPr>
        <p:spPr bwMode="auto">
          <a:xfrm>
            <a:off x="714375" y="4929188"/>
            <a:ext cx="721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Ulusal Lisans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Sistemi sayesinde, Alman kulüpleri daha yüksek reklam gelirleri elde etmiştir.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5 Grafik"/>
          <p:cNvGraphicFramePr>
            <a:graphicFrameLocks/>
          </p:cNvGraphicFramePr>
          <p:nvPr/>
        </p:nvGraphicFramePr>
        <p:xfrm>
          <a:off x="1285875" y="1357313"/>
          <a:ext cx="6858000" cy="3571875"/>
        </p:xfrm>
        <a:graphic>
          <a:graphicData uri="http://schemas.openxmlformats.org/presentationml/2006/ole">
            <p:oleObj spid="_x0000_s348162" r:id="rId3" imgW="6858594" imgH="3572566" progId="Excel.Sheet.8">
              <p:embed/>
            </p:oleObj>
          </a:graphicData>
        </a:graphic>
      </p:graphicFrame>
      <p:sp>
        <p:nvSpPr>
          <p:cNvPr id="71682" name="6 Dikdörtgen"/>
          <p:cNvSpPr>
            <a:spLocks noChangeArrowheads="1"/>
          </p:cNvSpPr>
          <p:nvPr/>
        </p:nvSpPr>
        <p:spPr bwMode="auto">
          <a:xfrm>
            <a:off x="3477920" y="428625"/>
            <a:ext cx="1669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HOLLANDA</a:t>
            </a: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2500313" y="1071563"/>
            <a:ext cx="4549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   HOLLANDA LİGİN TOPLAM BÜTÇESİ</a:t>
            </a:r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2214563" y="2071688"/>
            <a:ext cx="4572000" cy="1428750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5" name="12 Metin kutusu"/>
          <p:cNvSpPr txBox="1">
            <a:spLocks noChangeArrowheads="1"/>
          </p:cNvSpPr>
          <p:nvPr/>
        </p:nvSpPr>
        <p:spPr bwMode="auto">
          <a:xfrm>
            <a:off x="1000125" y="50006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Hollanda liginde kulüplerin mali yapılandırmalarına karşı daha duyarlı ve dikkatli olmalarının en büyük olumlu etkilerinden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birisi’de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Hollanda liginin her yıl bütçesini arttırabilmesi olmuştur. </a:t>
            </a:r>
          </a:p>
        </p:txBody>
      </p:sp>
      <p:pic>
        <p:nvPicPr>
          <p:cNvPr id="7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370916" cy="39290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688760" y="428604"/>
            <a:ext cx="242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AVUSTURYA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14348" y="507207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Avusturya’nın en üst liginde 10 Kulüp bulunmaktadır. Ulusal Kulüp Lisans Sistemi sayesinde 2001/2002 sezonundan beri yıllık mali tablolarına karla kapatan kulüp sayısı artmaktadır. </a:t>
            </a:r>
            <a:endParaRPr lang="tr-TR" dirty="0"/>
          </a:p>
        </p:txBody>
      </p:sp>
      <p:cxnSp>
        <p:nvCxnSpPr>
          <p:cNvPr id="8" name="7 Düz Ok Bağlayıcısı"/>
          <p:cNvCxnSpPr/>
          <p:nvPr/>
        </p:nvCxnSpPr>
        <p:spPr>
          <a:xfrm flipV="1">
            <a:off x="785786" y="1928802"/>
            <a:ext cx="7643866" cy="1928826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Training-Ground-Everton.jpg"/>
          <p:cNvPicPr>
            <a:picLocks noChangeAspect="1"/>
          </p:cNvPicPr>
          <p:nvPr/>
        </p:nvPicPr>
        <p:blipFill>
          <a:blip r:embed="rId2" cstate="print">
            <a:lum bright="45000"/>
          </a:blip>
          <a:stretch>
            <a:fillRect/>
          </a:stretch>
        </p:blipFill>
        <p:spPr>
          <a:xfrm>
            <a:off x="285720" y="1285861"/>
            <a:ext cx="8572560" cy="4786346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28596" y="1428736"/>
          <a:ext cx="8429684" cy="4714911"/>
        </p:xfrm>
        <a:graphic>
          <a:graphicData uri="http://schemas.openxmlformats.org/drawingml/2006/table">
            <a:tbl>
              <a:tblPr/>
              <a:tblGrid>
                <a:gridCol w="2107421"/>
                <a:gridCol w="2107421"/>
                <a:gridCol w="2107421"/>
                <a:gridCol w="2107421"/>
              </a:tblGrid>
              <a:tr h="3722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Andora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Ermenistan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Avusturya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Azerbaycan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Beyazrusya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Belçika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Bosna-Hersek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Bulgaristan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Hırvatistan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Kıbrıs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Çek Cumhuriyeti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Danimarka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Estonya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Faroe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Adaları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Finlandiya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Fransa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Gürcistan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Almanya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Yunanistan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Macaristan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İzlanda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İsrail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İtalya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Kazakistan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Letonya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Lihtenştayn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Lüksemburg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Malta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Hollanda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Kuzey İrlanda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Norveç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Polonya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Portekiz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İrlanda Cumhuriyeti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Romanya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Rusya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San Marino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İskoçya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Sırbistan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Slovenya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30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İsveç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İsviçre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Ukrayna</a:t>
                      </a:r>
                      <a:endParaRPr lang="tr-T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Litvanya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381"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Galler</a:t>
                      </a: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77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endParaRPr lang="tr-T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1500166" y="285728"/>
            <a:ext cx="7643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Ulusal Kulüp Lisans Sistemi Uygulayan Ülkeler/Federasyonlar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afik"/>
          <p:cNvGraphicFramePr/>
          <p:nvPr/>
        </p:nvGraphicFramePr>
        <p:xfrm>
          <a:off x="4214810" y="1928802"/>
          <a:ext cx="3786214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afik"/>
          <p:cNvGraphicFramePr/>
          <p:nvPr/>
        </p:nvGraphicFramePr>
        <p:xfrm>
          <a:off x="642910" y="1214422"/>
          <a:ext cx="7929618" cy="446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259632" y="35716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 Kulüplerinin UEFA Kulüp Lisans Başvuruları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tff spo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untitled.bmp"/>
          <p:cNvPicPr>
            <a:picLocks noChangeAspect="1"/>
          </p:cNvPicPr>
          <p:nvPr/>
        </p:nvPicPr>
        <p:blipFill>
          <a:blip r:embed="rId2" cstate="print">
            <a:lum bright="28000"/>
          </a:blip>
          <a:stretch>
            <a:fillRect/>
          </a:stretch>
        </p:blipFill>
        <p:spPr>
          <a:xfrm>
            <a:off x="142844" y="1214422"/>
            <a:ext cx="8858312" cy="4929222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857224" y="1500174"/>
          <a:ext cx="7643866" cy="2619392"/>
        </p:xfrm>
        <a:graphic>
          <a:graphicData uri="http://schemas.openxmlformats.org/drawingml/2006/table">
            <a:tbl>
              <a:tblPr/>
              <a:tblGrid>
                <a:gridCol w="2547402"/>
                <a:gridCol w="2548232"/>
                <a:gridCol w="2548232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TÜRKİYE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İngiltere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(Kendi sistemini uygulamakta)</a:t>
                      </a:r>
                      <a:endParaRPr lang="tr-T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İspanya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47850" algn="l"/>
                        </a:tabLst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(Kendi sistemini uygulamakta)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Makedonya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Moldova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Slovakya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Karadağ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tr-TR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Arnavutluk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endParaRPr lang="tr-TR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1428696" y="35716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Ulusal Kulüp Lisans Sistemi Uygulamayan Ülkeler/Federasyonlar</a:t>
            </a: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tff spo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928662" y="2357430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Ulusal Kulüp Lisans Sisteminin</a:t>
            </a: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Türk Futboluna Getireceği Faydalar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 algn="ctr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Mali Kriterlerde yer alan kriterleri uygulanarak kulüplerin mali durumlarına ilişkin daha dikkatli ve hassas davranmalarını sağlanacaktır. </a:t>
            </a:r>
          </a:p>
          <a:p>
            <a:pPr algn="ctr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Kulüpler Transferlere ilişkin vadesi geçmiş borç bulundurmayarak, borçlarının seviyesinin kontrol altında tutulmasını sağlanacaktır.   </a:t>
            </a:r>
          </a:p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000232" y="28572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Faydalar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UEFA kriterlerine yakın bir seviyede tutulacak olan ulusal kriterler, UEFA lisansını alma hakkına da kolaylıkla ulaşmasını sağlayacaktır.  </a:t>
            </a:r>
          </a:p>
          <a:p>
            <a:pPr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kulüplerin yıllık mali tablolarını sunmaları suretiyle, Türk futbolunda mali şeffaflık adına büyük ve önemli adımların atılması sağlanacaktır.</a:t>
            </a:r>
          </a:p>
          <a:p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2000232" y="42860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Faydalar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785786" y="1500174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latin typeface="Monotype Corsiva" pitchFamily="66" charset="0"/>
              </a:rPr>
              <a:t>	   </a:t>
            </a:r>
            <a:r>
              <a:rPr lang="tr-TR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Teşekkür Ederiz</a:t>
            </a:r>
            <a:endParaRPr lang="tr-TR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71538" y="5143512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Kulüp Lisans Müdürlüğü</a:t>
            </a:r>
          </a:p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Ocak 2010</a:t>
            </a:r>
          </a:p>
        </p:txBody>
      </p:sp>
      <p:pic>
        <p:nvPicPr>
          <p:cNvPr id="4" name="Picture 2" descr="tff spo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3"/>
            <a:ext cx="9144000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afik"/>
          <p:cNvGraphicFramePr/>
          <p:nvPr/>
        </p:nvGraphicFramePr>
        <p:xfrm>
          <a:off x="4214810" y="1928802"/>
          <a:ext cx="3786214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afik"/>
          <p:cNvGraphicFramePr/>
          <p:nvPr/>
        </p:nvGraphicFramePr>
        <p:xfrm>
          <a:off x="642910" y="1214422"/>
          <a:ext cx="7929618" cy="446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928794" y="357166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 Kulüplerinin UEFA Kulüp Lisans Başvuruları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Özel Tasarım">
  <a:themeElements>
    <a:clrScheme name="1_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Özel Tasarı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38986</TotalTime>
  <Words>5460</Words>
  <Application>Microsoft Office PowerPoint</Application>
  <PresentationFormat>Ekran Gösterisi (4:3)</PresentationFormat>
  <Paragraphs>1825</Paragraphs>
  <Slides>84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84</vt:i4>
      </vt:variant>
    </vt:vector>
  </HeadingPairs>
  <TitlesOfParts>
    <vt:vector size="88" baseType="lpstr">
      <vt:lpstr>Özel Tasarım</vt:lpstr>
      <vt:lpstr>1_Özel Tasarım</vt:lpstr>
      <vt:lpstr>Grafik</vt:lpstr>
      <vt:lpstr>Microsoft Office Excel 97-2003 Çalışma Sayfası</vt:lpstr>
      <vt:lpstr>Slayt 1</vt:lpstr>
      <vt:lpstr>Slayt 2</vt:lpstr>
      <vt:lpstr>Slayt 3</vt:lpstr>
      <vt:lpstr>Slayt 4</vt:lpstr>
      <vt:lpstr>Slayt 5</vt:lpstr>
      <vt:lpstr>   UEFA ve FİNANSAL FAIR PLAY  </vt:lpstr>
      <vt:lpstr>   53 ÜYE FEDERASYON LİSANS KARARLARI  - EN ÜST LİGLER İÇİN   </vt:lpstr>
      <vt:lpstr>Slayt 8</vt:lpstr>
      <vt:lpstr>Slayt 9</vt:lpstr>
      <vt:lpstr>Slayt 10</vt:lpstr>
      <vt:lpstr>Slayt 11</vt:lpstr>
      <vt:lpstr>8 Kulübün Mali Bilgileri (TL)</vt:lpstr>
      <vt:lpstr>Gelir Özeti (TL)</vt:lpstr>
      <vt:lpstr>Toplam Gelir ve Giderlerinin karşılaştırılması  (Transferler dahil edilmemiştir): (TL) </vt:lpstr>
      <vt:lpstr>Slayt 15</vt:lpstr>
      <vt:lpstr>Slayt 16</vt:lpstr>
      <vt:lpstr>2004 – 2012 Arası Uygulanan UEFA Kriterleri</vt:lpstr>
      <vt:lpstr>Slayt 18</vt:lpstr>
      <vt:lpstr>Slayt 19</vt:lpstr>
      <vt:lpstr>Slayt 20</vt:lpstr>
      <vt:lpstr>Slayt 21</vt:lpstr>
      <vt:lpstr>Slayt 22</vt:lpstr>
      <vt:lpstr>Ulusal ve UEFA Kulüp Lisanslama Sistemi</vt:lpstr>
      <vt:lpstr>Slayt 24</vt:lpstr>
      <vt:lpstr>Ulusal Kulüp Lisans Kriterlerin  Seviyesi ve Zaman Çerçevesi</vt:lpstr>
      <vt:lpstr>         Ulusal Kulüp Lisans Sisteminin Önemli Konuları </vt:lpstr>
      <vt:lpstr>Slayt 27</vt:lpstr>
      <vt:lpstr>Slayt 28</vt:lpstr>
      <vt:lpstr>Slayt 29</vt:lpstr>
      <vt:lpstr>Slayt 30</vt:lpstr>
      <vt:lpstr>Ulusal Kulüp Lisans Başvuru Süreci</vt:lpstr>
      <vt:lpstr>Slayt 32</vt:lpstr>
      <vt:lpstr> Ulusal Kulüp Lisans Sisteminin TFF Statüsündeki Yeri  </vt:lpstr>
      <vt:lpstr>Slayt 34</vt:lpstr>
      <vt:lpstr>Slayt 35</vt:lpstr>
      <vt:lpstr>Slayt 36</vt:lpstr>
      <vt:lpstr>Geçiş Süreci – Spor Toto Süper Lig</vt:lpstr>
      <vt:lpstr>Slayt 38</vt:lpstr>
      <vt:lpstr>Slayt 39</vt:lpstr>
      <vt:lpstr>Geçiş Süreci – Bank Asya 1.Lig</vt:lpstr>
      <vt:lpstr>Slayt 41</vt:lpstr>
      <vt:lpstr>Slayt 42</vt:lpstr>
      <vt:lpstr>Geçiş Süreci – Spor Toto 2.Lig</vt:lpstr>
      <vt:lpstr>Slayt 44</vt:lpstr>
      <vt:lpstr>2011-2012; Ulusal Kulüp Lisans Döneminin Özeti</vt:lpstr>
      <vt:lpstr>2011-2012 Sezonuyla İlgili Detaylar</vt:lpstr>
      <vt:lpstr>Slayt 47</vt:lpstr>
      <vt:lpstr>Ulusal Lisans Sistemi: Eğitim Programları</vt:lpstr>
      <vt:lpstr>Eğitim Programlarında İşlenecek Konular</vt:lpstr>
      <vt:lpstr>Slayt 50</vt:lpstr>
      <vt:lpstr>Diğer Ülkelerde Uygulanan Cezalar</vt:lpstr>
      <vt:lpstr>Diğer Ülkelerde Uygulanan Cezalar</vt:lpstr>
      <vt:lpstr>Diğer Ülkelerde Uygulanan Cezalar</vt:lpstr>
      <vt:lpstr>Diğer Ülkelerde Uygulanan Cezalar</vt:lpstr>
      <vt:lpstr>TFF Ulusal Kulüp Lisans Sisteminin Cezaları </vt:lpstr>
      <vt:lpstr>2014-2015 Sezonuna Kadar Ceza Sistemi</vt:lpstr>
      <vt:lpstr> Ulusal Kulüp Lisans için Başvurmama Cezası </vt:lpstr>
      <vt:lpstr>                 Ulusal Kulüp Lisans için Geç Başvuru Cezası                 (01-10 Nisan arası başvurusu)  </vt:lpstr>
      <vt:lpstr>Spor Toto Süper Lig Ulusal Kulüp Lisans Kriterleri Cezaları </vt:lpstr>
      <vt:lpstr>Spor Toto Süper Lig Mali kriterler için cezalar (2011-2012 Sezonu için Ceza Yok) </vt:lpstr>
      <vt:lpstr>Spor Toto Süper Lig Mali kriterler için cezalar (2011-2012 Sezonu için Ceza Yok) </vt:lpstr>
      <vt:lpstr>Spor Toto Süper Lig Mali kriterler için cezalar (2011-2012 Sezonu için Ceza Yok) </vt:lpstr>
      <vt:lpstr>Bank Asya 1. Lig  Ulusal Kulüp Lisans kriterleri cezaları </vt:lpstr>
      <vt:lpstr>Bank Asya 1. Lig Mali kriterler için cezalar (2011-2012 Sezonu için Ceza Yok) </vt:lpstr>
      <vt:lpstr>Bank Asya 1. Lig Mali kriterler için cezalar (2011-2012 Sezonu için Ceza Yok) </vt:lpstr>
      <vt:lpstr>Spor Toto 2. Lig Ulusal Kulüp Lisans Kriterleri Cezaları </vt:lpstr>
      <vt:lpstr>Spor Toto 2.Lig Mali kriterler için cezalar (2011-2012 Sezonu için Ceza Yok) </vt:lpstr>
      <vt:lpstr>Slayt 68</vt:lpstr>
      <vt:lpstr>Slayt 69</vt:lpstr>
      <vt:lpstr>Slayt 70</vt:lpstr>
      <vt:lpstr>Slayt 71</vt:lpstr>
      <vt:lpstr>Denetim</vt:lpstr>
      <vt:lpstr>                                Yeni Denetim Uygulaması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</vt:vector>
  </TitlesOfParts>
  <Company>TFF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canbodur</dc:creator>
  <cp:lastModifiedBy>onurbasar</cp:lastModifiedBy>
  <cp:revision>1419</cp:revision>
  <dcterms:created xsi:type="dcterms:W3CDTF">2006-05-24T07:23:07Z</dcterms:created>
  <dcterms:modified xsi:type="dcterms:W3CDTF">2011-01-11T14:13:48Z</dcterms:modified>
</cp:coreProperties>
</file>