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8"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80" r:id="rId22"/>
    <p:sldId id="281" r:id="rId23"/>
    <p:sldId id="279" r:id="rId24"/>
    <p:sldId id="278" r:id="rId25"/>
    <p:sldId id="277" r:id="rId26"/>
    <p:sldId id="275" r:id="rId27"/>
    <p:sldId id="284" r:id="rId28"/>
    <p:sldId id="276" r:id="rId29"/>
    <p:sldId id="283" r:id="rId30"/>
    <p:sldId id="282" r:id="rId3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24" autoAdjust="0"/>
  </p:normalViewPr>
  <p:slideViewPr>
    <p:cSldViewPr>
      <p:cViewPr>
        <p:scale>
          <a:sx n="80" d="100"/>
          <a:sy n="80" d="100"/>
        </p:scale>
        <p:origin x="-456" y="-49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97819"/>
            <a:ext cx="7772400" cy="1102519"/>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05979"/>
            <a:ext cx="2057400" cy="4388644"/>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05979"/>
            <a:ext cx="6019800" cy="43886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97822"/>
            <a:ext cx="7772400" cy="1102519"/>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554ABFAB-A33F-42FB-A129-2BBA3AE054C7}" type="datetimeFigureOut">
              <a:rPr lang="tr-TR">
                <a:solidFill>
                  <a:prstClr val="black">
                    <a:tint val="75000"/>
                  </a:prstClr>
                </a:solidFill>
              </a:rPr>
              <a:pPr>
                <a:defRPr/>
              </a:pPr>
              <a:t>26.03.2012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1487267D-E295-47EB-ABA0-36857BC16D9A}"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BF43B6B6-3D2C-4E9A-8763-45EAEDDCD252}" type="datetimeFigureOut">
              <a:rPr lang="tr-TR">
                <a:solidFill>
                  <a:prstClr val="black">
                    <a:tint val="75000"/>
                  </a:prstClr>
                </a:solidFill>
              </a:rPr>
              <a:pPr>
                <a:defRPr/>
              </a:pPr>
              <a:t>26.03.2012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A63B2055-4001-43F4-9626-E96DE6591671}"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3305176"/>
            <a:ext cx="7772400" cy="1021556"/>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180036"/>
            <a:ext cx="7772400" cy="112514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EF791599-7E96-45DB-9A7D-1531F7EF6353}" type="datetimeFigureOut">
              <a:rPr lang="tr-TR">
                <a:solidFill>
                  <a:prstClr val="black">
                    <a:tint val="75000"/>
                  </a:prstClr>
                </a:solidFill>
              </a:rPr>
              <a:pPr>
                <a:defRPr/>
              </a:pPr>
              <a:t>26.03.2012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E1393D42-5620-4382-925B-D683DCBCE763}"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20D9F614-89AB-48F3-97CB-3B58FA1AA5FD}" type="datetimeFigureOut">
              <a:rPr lang="tr-TR">
                <a:solidFill>
                  <a:prstClr val="black">
                    <a:tint val="75000"/>
                  </a:prstClr>
                </a:solidFill>
              </a:rPr>
              <a:pPr>
                <a:defRPr/>
              </a:pPr>
              <a:t>26.03.2012</a:t>
            </a:fld>
            <a:endParaRPr lang="tr-TR">
              <a:solidFill>
                <a:prstClr val="black">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1E9C4882-5652-4538-B6B1-B80460822CF3}"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30" y="1631157"/>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FE12CB78-2F61-410A-B06B-7DC3D26020A2}" type="datetimeFigureOut">
              <a:rPr lang="tr-TR">
                <a:solidFill>
                  <a:prstClr val="black">
                    <a:tint val="75000"/>
                  </a:prstClr>
                </a:solidFill>
              </a:rPr>
              <a:pPr>
                <a:defRPr/>
              </a:pPr>
              <a:t>26.03.2012</a:t>
            </a:fld>
            <a:endParaRPr lang="tr-TR">
              <a:solidFill>
                <a:prstClr val="black">
                  <a:tint val="75000"/>
                </a:prstClr>
              </a:solidFill>
            </a:endParaRPr>
          </a:p>
        </p:txBody>
      </p:sp>
      <p:sp>
        <p:nvSpPr>
          <p:cNvPr id="8"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5 Slayt Numarası Yer Tutucusu"/>
          <p:cNvSpPr>
            <a:spLocks noGrp="1"/>
          </p:cNvSpPr>
          <p:nvPr>
            <p:ph type="sldNum" sz="quarter" idx="12"/>
          </p:nvPr>
        </p:nvSpPr>
        <p:spPr/>
        <p:txBody>
          <a:bodyPr/>
          <a:lstStyle>
            <a:lvl1pPr>
              <a:defRPr/>
            </a:lvl1pPr>
          </a:lstStyle>
          <a:p>
            <a:pPr>
              <a:defRPr/>
            </a:pPr>
            <a:fld id="{3FAD2D5E-FF23-47E8-A59B-C68130E67B74}"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DE2FC49F-D23C-4121-BBC7-58639A902987}" type="datetimeFigureOut">
              <a:rPr lang="tr-TR">
                <a:solidFill>
                  <a:prstClr val="black">
                    <a:tint val="75000"/>
                  </a:prstClr>
                </a:solidFill>
              </a:rPr>
              <a:pPr>
                <a:defRPr/>
              </a:pPr>
              <a:t>26.03.2012</a:t>
            </a:fld>
            <a:endParaRPr lang="tr-TR">
              <a:solidFill>
                <a:prstClr val="black">
                  <a:tint val="75000"/>
                </a:prstClr>
              </a:solidFill>
            </a:endParaRPr>
          </a:p>
        </p:txBody>
      </p:sp>
      <p:sp>
        <p:nvSpPr>
          <p:cNvPr id="4"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5 Slayt Numarası Yer Tutucusu"/>
          <p:cNvSpPr>
            <a:spLocks noGrp="1"/>
          </p:cNvSpPr>
          <p:nvPr>
            <p:ph type="sldNum" sz="quarter" idx="12"/>
          </p:nvPr>
        </p:nvSpPr>
        <p:spPr/>
        <p:txBody>
          <a:bodyPr/>
          <a:lstStyle>
            <a:lvl1pPr>
              <a:defRPr/>
            </a:lvl1pPr>
          </a:lstStyle>
          <a:p>
            <a:pPr>
              <a:defRPr/>
            </a:pPr>
            <a:fld id="{5E692124-38D9-425D-A860-37B3418EA466}"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247570A2-529D-4557-99E6-5C330284A220}" type="datetimeFigureOut">
              <a:rPr lang="tr-TR">
                <a:solidFill>
                  <a:prstClr val="black">
                    <a:tint val="75000"/>
                  </a:prstClr>
                </a:solidFill>
              </a:rPr>
              <a:pPr>
                <a:defRPr/>
              </a:pPr>
              <a:t>26.03.2012</a:t>
            </a:fld>
            <a:endParaRPr lang="tr-TR">
              <a:solidFill>
                <a:prstClr val="black">
                  <a:tint val="75000"/>
                </a:prstClr>
              </a:solidFill>
            </a:endParaRPr>
          </a:p>
        </p:txBody>
      </p:sp>
      <p:sp>
        <p:nvSpPr>
          <p:cNvPr id="3"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5 Slayt Numarası Yer Tutucusu"/>
          <p:cNvSpPr>
            <a:spLocks noGrp="1"/>
          </p:cNvSpPr>
          <p:nvPr>
            <p:ph type="sldNum" sz="quarter" idx="12"/>
          </p:nvPr>
        </p:nvSpPr>
        <p:spPr/>
        <p:txBody>
          <a:bodyPr/>
          <a:lstStyle>
            <a:lvl1pPr>
              <a:defRPr/>
            </a:lvl1pPr>
          </a:lstStyle>
          <a:p>
            <a:pPr>
              <a:defRPr/>
            </a:pPr>
            <a:fld id="{4B598182-0F26-4675-9AEC-731BC2C5E60D}"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5" y="204790"/>
            <a:ext cx="3008313" cy="871538"/>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5"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EAD6CAE4-6BB7-45A9-AE24-4A0BF758823A}" type="datetimeFigureOut">
              <a:rPr lang="tr-TR">
                <a:solidFill>
                  <a:prstClr val="black">
                    <a:tint val="75000"/>
                  </a:prstClr>
                </a:solidFill>
              </a:rPr>
              <a:pPr>
                <a:defRPr/>
              </a:pPr>
              <a:t>26.03.2012</a:t>
            </a:fld>
            <a:endParaRPr lang="tr-TR">
              <a:solidFill>
                <a:prstClr val="black">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8C46B5B0-47CB-4CEE-B1BD-F257AF9E70C1}"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3600451"/>
            <a:ext cx="5486400" cy="425054"/>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459582"/>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652EB620-F0FC-42B5-9870-B5805F494CFE}" type="datetimeFigureOut">
              <a:rPr lang="tr-TR">
                <a:solidFill>
                  <a:prstClr val="black">
                    <a:tint val="75000"/>
                  </a:prstClr>
                </a:solidFill>
              </a:rPr>
              <a:pPr>
                <a:defRPr/>
              </a:pPr>
              <a:t>26.03.2012</a:t>
            </a:fld>
            <a:endParaRPr lang="tr-TR">
              <a:solidFill>
                <a:prstClr val="black">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47E4262D-2AFE-4CE5-9AF1-A4FBE91ACB0C}"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6471C0E-AA0B-4D60-8F2C-C088E311D918}" type="datetimeFigureOut">
              <a:rPr lang="tr-TR">
                <a:solidFill>
                  <a:prstClr val="black">
                    <a:tint val="75000"/>
                  </a:prstClr>
                </a:solidFill>
              </a:rPr>
              <a:pPr>
                <a:defRPr/>
              </a:pPr>
              <a:t>26.03.2012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CC3FFDA9-3527-4E24-B1FF-CAD30CA1AE58}"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05980"/>
            <a:ext cx="2057400" cy="4388644"/>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05980"/>
            <a:ext cx="6019800" cy="43886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7441A53-6A44-47C9-A9BC-5042992BC5AF}" type="datetimeFigureOut">
              <a:rPr lang="tr-TR">
                <a:solidFill>
                  <a:prstClr val="black">
                    <a:tint val="75000"/>
                  </a:prstClr>
                </a:solidFill>
              </a:rPr>
              <a:pPr>
                <a:defRPr/>
              </a:pPr>
              <a:t>26.03.2012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6614B9A6-9AA9-4ED6-A97B-91BA6984068F}" type="slidenum">
              <a:rPr lang="tr-TR">
                <a:solidFill>
                  <a:prstClr val="black">
                    <a:tint val="75000"/>
                  </a:prstClr>
                </a:solidFill>
              </a:rPr>
              <a:pPr>
                <a:defRPr/>
              </a:pPr>
              <a:t>‹#›</a:t>
            </a:fld>
            <a:endParaRPr lang="tr-T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3305176"/>
            <a:ext cx="7772400" cy="1021556"/>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04787"/>
            <a:ext cx="3008313" cy="871538"/>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3600450"/>
            <a:ext cx="5486400" cy="425054"/>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26.03.2012</a:t>
            </a:fld>
            <a:endParaRPr lang="tr-TR"/>
          </a:p>
        </p:txBody>
      </p:sp>
      <p:sp>
        <p:nvSpPr>
          <p:cNvPr id="5" name="4 Altbilgi Yer Tutucusu"/>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E37603A-C76E-4CE5-A23A-8CCF4F9936D6}" type="datetimeFigureOut">
              <a:rPr lang="tr-TR">
                <a:solidFill>
                  <a:prstClr val="black">
                    <a:tint val="75000"/>
                  </a:prstClr>
                </a:solidFill>
              </a:rPr>
              <a:pPr>
                <a:defRPr/>
              </a:pPr>
              <a:t>26.03.2012</a:t>
            </a:fld>
            <a:endParaRPr lang="tr-TR">
              <a:solidFill>
                <a:prstClr val="black">
                  <a:tint val="75000"/>
                </a:prstClr>
              </a:solidFill>
            </a:endParaRPr>
          </a:p>
        </p:txBody>
      </p:sp>
      <p:sp>
        <p:nvSpPr>
          <p:cNvPr id="5" name="4 Altbilgi Yer Tutucusu"/>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6089785-B732-4C12-81E1-099284561E88}" type="slidenum">
              <a:rPr lang="tr-TR">
                <a:solidFill>
                  <a:prstClr val="black">
                    <a:tint val="75000"/>
                  </a:prstClr>
                </a:solidFill>
              </a:rPr>
              <a:pPr>
                <a:defRPr/>
              </a:pPr>
              <a:t>‹#›</a:t>
            </a:fld>
            <a:endParaRPr lang="tr-T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11328" y="-164554"/>
            <a:ext cx="1991040" cy="2254482"/>
          </a:xfrm>
          <a:prstGeom prst="rect">
            <a:avLst/>
          </a:prstGeom>
          <a:noFill/>
          <a:ln w="9525">
            <a:noFill/>
            <a:miter lim="800000"/>
            <a:headEnd/>
            <a:tailEnd/>
          </a:ln>
          <a:effectLst/>
        </p:spPr>
      </p:pic>
      <p:sp>
        <p:nvSpPr>
          <p:cNvPr id="5" name="9 Metin kutusu"/>
          <p:cNvSpPr txBox="1">
            <a:spLocks noChangeArrowheads="1"/>
          </p:cNvSpPr>
          <p:nvPr/>
        </p:nvSpPr>
        <p:spPr bwMode="auto">
          <a:xfrm>
            <a:off x="1979613" y="1635646"/>
            <a:ext cx="5184775" cy="1569660"/>
          </a:xfrm>
          <a:prstGeom prst="rect">
            <a:avLst/>
          </a:prstGeom>
          <a:noFill/>
          <a:ln w="9525">
            <a:noFill/>
            <a:miter lim="800000"/>
            <a:headEnd/>
            <a:tailEnd/>
          </a:ln>
        </p:spPr>
        <p:txBody>
          <a:bodyPr>
            <a:spAutoFit/>
          </a:bodyPr>
          <a:lstStyle/>
          <a:p>
            <a:pPr algn="ctr"/>
            <a:r>
              <a:rPr lang="tr-TR" sz="2400" b="1" dirty="0">
                <a:latin typeface="Times New Roman" pitchFamily="18" charset="0"/>
                <a:cs typeface="Times New Roman" pitchFamily="18" charset="0"/>
              </a:rPr>
              <a:t>SÜPER FİNAL GRUPLARI</a:t>
            </a:r>
          </a:p>
          <a:p>
            <a:pPr algn="ctr"/>
            <a:endParaRPr lang="tr-TR" sz="2400" b="1" dirty="0">
              <a:latin typeface="Times New Roman" pitchFamily="18" charset="0"/>
              <a:cs typeface="Times New Roman" pitchFamily="18" charset="0"/>
            </a:endParaRPr>
          </a:p>
          <a:p>
            <a:pPr algn="ctr"/>
            <a:r>
              <a:rPr lang="tr-TR" sz="2400" b="1" dirty="0">
                <a:latin typeface="Times New Roman" pitchFamily="18" charset="0"/>
                <a:cs typeface="Times New Roman" pitchFamily="18" charset="0"/>
              </a:rPr>
              <a:t>PUAN USULÜ VE AVERAJ SİSTEMİ</a:t>
            </a:r>
          </a:p>
        </p:txBody>
      </p:sp>
      <p:sp>
        <p:nvSpPr>
          <p:cNvPr id="6" name="9 Metin kutusu"/>
          <p:cNvSpPr txBox="1">
            <a:spLocks noChangeArrowheads="1"/>
          </p:cNvSpPr>
          <p:nvPr/>
        </p:nvSpPr>
        <p:spPr bwMode="auto">
          <a:xfrm>
            <a:off x="1979613" y="4168120"/>
            <a:ext cx="5184775" cy="707886"/>
          </a:xfrm>
          <a:prstGeom prst="rect">
            <a:avLst/>
          </a:prstGeom>
          <a:noFill/>
          <a:ln w="9525">
            <a:noFill/>
            <a:miter lim="800000"/>
            <a:headEnd/>
            <a:tailEnd/>
          </a:ln>
        </p:spPr>
        <p:txBody>
          <a:bodyPr>
            <a:spAutoFit/>
          </a:bodyPr>
          <a:lstStyle/>
          <a:p>
            <a:pPr algn="ctr"/>
            <a:r>
              <a:rPr lang="tr-TR" sz="2000" b="1" dirty="0">
                <a:latin typeface="Times New Roman" pitchFamily="18" charset="0"/>
                <a:cs typeface="Times New Roman" pitchFamily="18" charset="0"/>
              </a:rPr>
              <a:t>MÜSABAKA OPERASYON MÜDÜRÜ</a:t>
            </a:r>
          </a:p>
          <a:p>
            <a:pPr algn="ctr"/>
            <a:r>
              <a:rPr lang="tr-TR" sz="2000" b="1" dirty="0">
                <a:latin typeface="Times New Roman" pitchFamily="18" charset="0"/>
                <a:cs typeface="Times New Roman" pitchFamily="18" charset="0"/>
              </a:rPr>
              <a:t>UFUK ŞEPİK</a:t>
            </a:r>
          </a:p>
        </p:txBody>
      </p:sp>
      <p:pic>
        <p:nvPicPr>
          <p:cNvPr id="7" name="Picture 4" descr="C:\Users\gokce.er\Desktop\Sportsnet\TFF\logo\tff logo kullanımları-05.png"/>
          <p:cNvPicPr>
            <a:picLocks noChangeAspect="1" noChangeArrowheads="1"/>
          </p:cNvPicPr>
          <p:nvPr/>
        </p:nvPicPr>
        <p:blipFill>
          <a:blip r:embed="rId3" cstate="print"/>
          <a:srcRect l="39424" t="22917" r="33091" b="45384"/>
          <a:stretch>
            <a:fillRect/>
          </a:stretch>
        </p:blipFill>
        <p:spPr bwMode="auto">
          <a:xfrm>
            <a:off x="8279904" y="4083918"/>
            <a:ext cx="684584" cy="91556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862217"/>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t>TAKIMLARIN KENDİ ARALARINDAKİ LİG GRUBU VE SÜPER FİNAL GRUP MÜSABAKALARINDA PUAN VE GOL </a:t>
            </a:r>
            <a:r>
              <a:rPr lang="tr-TR" b="1" dirty="0" smtClean="0"/>
              <a:t>EŞİTLİĞİ </a:t>
            </a:r>
            <a:r>
              <a:rPr lang="tr-TR" b="1" dirty="0"/>
              <a:t>DEVAM EDİYORSA, 34 HAFTA OYNANAN LİG GRUBUNDAKİ PUAN SIRALAMASINDA ÜSTTE OLAN TAKIM ÜSTTE YER ALACAKTIR</a:t>
            </a:r>
          </a:p>
        </p:txBody>
      </p:sp>
      <p:graphicFrame>
        <p:nvGraphicFramePr>
          <p:cNvPr id="22" name="2 Tablo"/>
          <p:cNvGraphicFramePr>
            <a:graphicFrameLocks noGrp="1"/>
          </p:cNvGraphicFramePr>
          <p:nvPr/>
        </p:nvGraphicFramePr>
        <p:xfrm>
          <a:off x="610547" y="2086353"/>
          <a:ext cx="7849885" cy="1011208"/>
        </p:xfrm>
        <a:graphic>
          <a:graphicData uri="http://schemas.openxmlformats.org/drawingml/2006/table">
            <a:tbl>
              <a:tblPr firstRow="1" bandRow="1">
                <a:tableStyleId>{74C1A8A3-306A-4EB7-A6B1-4F7E0EB9C5D6}</a:tableStyleId>
              </a:tblPr>
              <a:tblGrid>
                <a:gridCol w="431566"/>
                <a:gridCol w="1223967"/>
                <a:gridCol w="411857"/>
                <a:gridCol w="411857"/>
                <a:gridCol w="411857"/>
                <a:gridCol w="411857"/>
                <a:gridCol w="411857"/>
                <a:gridCol w="411857"/>
                <a:gridCol w="411857"/>
                <a:gridCol w="411857"/>
                <a:gridCol w="1887680"/>
                <a:gridCol w="1011816"/>
              </a:tblGrid>
              <a:tr h="390763">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 FİNAL</a:t>
                      </a:r>
                      <a:br>
                        <a:rPr lang="tr-TR" sz="1600" dirty="0" smtClean="0"/>
                      </a:br>
                      <a:r>
                        <a:rPr lang="tr-TR" sz="1600" baseline="0" dirty="0" smtClean="0"/>
                        <a:t>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261764">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300" dirty="0" smtClean="0"/>
                        <a:t>C TAKIMI</a:t>
                      </a:r>
                      <a:endParaRPr lang="tr-TR" sz="1300" b="1" dirty="0">
                        <a:solidFill>
                          <a:srgbClr val="000000"/>
                        </a:solidFill>
                        <a:latin typeface="+mj-lt"/>
                      </a:endParaRPr>
                    </a:p>
                  </a:txBody>
                  <a:tcPr marL="0" marR="0" marT="0" marB="0" anchor="ctr"/>
                </a:tc>
                <a:tc>
                  <a:txBody>
                    <a:bodyPr/>
                    <a:lstStyle/>
                    <a:p>
                      <a:pPr algn="ctr"/>
                      <a:r>
                        <a:rPr lang="tr-TR" sz="1300" dirty="0" smtClean="0"/>
                        <a:t>6</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14</a:t>
                      </a:r>
                      <a:endParaRPr lang="tr-TR" sz="1300" b="1" dirty="0">
                        <a:solidFill>
                          <a:srgbClr val="000000"/>
                        </a:solidFill>
                        <a:latin typeface="+mj-lt"/>
                      </a:endParaRPr>
                    </a:p>
                  </a:txBody>
                  <a:tcPr marL="0" marR="0" marT="0" marB="0" anchor="ctr"/>
                </a:tc>
                <a:tc>
                  <a:txBody>
                    <a:bodyPr/>
                    <a:lstStyle/>
                    <a:p>
                      <a:pPr algn="ctr"/>
                      <a:r>
                        <a:rPr lang="tr-TR" sz="1300" dirty="0" smtClean="0"/>
                        <a:t>36,5+0,5= </a:t>
                      </a:r>
                      <a:r>
                        <a:rPr lang="tr-TR" sz="1300" b="1" dirty="0" smtClean="0">
                          <a:solidFill>
                            <a:srgbClr val="FF0000"/>
                          </a:solidFill>
                        </a:rPr>
                        <a:t>37</a:t>
                      </a:r>
                      <a:endParaRPr lang="tr-TR" sz="1300" b="1" dirty="0">
                        <a:solidFill>
                          <a:srgbClr val="FF0000"/>
                        </a:solidFill>
                        <a:latin typeface="+mj-lt"/>
                      </a:endParaRPr>
                    </a:p>
                  </a:txBody>
                  <a:tcPr marL="0" marR="0" marT="0" marB="0" anchor="ctr"/>
                </a:tc>
                <a:tc>
                  <a:txBody>
                    <a:bodyPr/>
                    <a:lstStyle/>
                    <a:p>
                      <a:pPr algn="ctr"/>
                      <a:r>
                        <a:rPr lang="tr-TR" sz="1300" dirty="0" smtClean="0"/>
                        <a:t>51</a:t>
                      </a:r>
                      <a:endParaRPr lang="tr-TR" sz="1300" b="1" dirty="0">
                        <a:solidFill>
                          <a:srgbClr val="000000"/>
                        </a:solidFill>
                        <a:latin typeface="+mj-lt"/>
                      </a:endParaRPr>
                    </a:p>
                  </a:txBody>
                  <a:tcPr marL="0" marR="0" marT="0" marB="0" anchor="ctr"/>
                </a:tc>
              </a:tr>
              <a:tr h="261764">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300" dirty="0" smtClean="0"/>
                        <a:t>B TAKIMI</a:t>
                      </a:r>
                      <a:endParaRPr lang="tr-TR" sz="1300" b="1" dirty="0">
                        <a:solidFill>
                          <a:srgbClr val="000000"/>
                        </a:solidFill>
                        <a:latin typeface="+mj-lt"/>
                      </a:endParaRPr>
                    </a:p>
                  </a:txBody>
                  <a:tcPr marL="0" marR="0" marT="0" marB="0" anchor="ctr"/>
                </a:tc>
                <a:tc>
                  <a:txBody>
                    <a:bodyPr/>
                    <a:lstStyle/>
                    <a:p>
                      <a:pPr algn="ctr"/>
                      <a:r>
                        <a:rPr lang="tr-TR" sz="1300" dirty="0" smtClean="0"/>
                        <a:t>6</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13</a:t>
                      </a:r>
                      <a:endParaRPr lang="tr-TR" sz="1300" b="1" dirty="0">
                        <a:solidFill>
                          <a:srgbClr val="000000"/>
                        </a:solidFill>
                        <a:latin typeface="+mj-lt"/>
                      </a:endParaRPr>
                    </a:p>
                  </a:txBody>
                  <a:tcPr marL="0" marR="0" marT="0" marB="0" anchor="ctr"/>
                </a:tc>
                <a:tc>
                  <a:txBody>
                    <a:bodyPr/>
                    <a:lstStyle/>
                    <a:p>
                      <a:pPr algn="ctr"/>
                      <a:r>
                        <a:rPr lang="tr-TR" sz="1300" dirty="0" smtClean="0"/>
                        <a:t>37,5+0,5= </a:t>
                      </a:r>
                      <a:r>
                        <a:rPr lang="tr-TR" sz="1300" b="1" dirty="0" smtClean="0">
                          <a:solidFill>
                            <a:srgbClr val="FF0000"/>
                          </a:solidFill>
                        </a:rPr>
                        <a:t>38</a:t>
                      </a:r>
                      <a:endParaRPr lang="tr-TR" sz="1300" b="1" dirty="0">
                        <a:solidFill>
                          <a:srgbClr val="FF0000"/>
                        </a:solidFill>
                        <a:latin typeface="+mj-lt"/>
                      </a:endParaRPr>
                    </a:p>
                  </a:txBody>
                  <a:tcPr marL="0" marR="0" marT="0" marB="0" anchor="ctr"/>
                </a:tc>
                <a:tc>
                  <a:txBody>
                    <a:bodyPr/>
                    <a:lstStyle/>
                    <a:p>
                      <a:pPr algn="ctr"/>
                      <a:r>
                        <a:rPr lang="tr-TR" sz="1300" dirty="0" smtClean="0"/>
                        <a:t>51</a:t>
                      </a:r>
                      <a:endParaRPr lang="tr-TR" sz="1300" b="1" dirty="0">
                        <a:solidFill>
                          <a:srgbClr val="000000"/>
                        </a:solidFill>
                        <a:latin typeface="+mj-lt"/>
                      </a:endParaRPr>
                    </a:p>
                  </a:txBody>
                  <a:tcPr marL="0" marR="0" marT="0" marB="0" anchor="ctr"/>
                </a:tc>
              </a:tr>
            </a:tbl>
          </a:graphicData>
        </a:graphic>
      </p:graphicFrame>
      <p:graphicFrame>
        <p:nvGraphicFramePr>
          <p:cNvPr id="23" name="3 Tablo"/>
          <p:cNvGraphicFramePr>
            <a:graphicFrameLocks noGrp="1"/>
          </p:cNvGraphicFramePr>
          <p:nvPr/>
        </p:nvGraphicFramePr>
        <p:xfrm>
          <a:off x="0" y="3094465"/>
          <a:ext cx="4394201" cy="914484"/>
        </p:xfrm>
        <a:graphic>
          <a:graphicData uri="http://schemas.openxmlformats.org/drawingml/2006/table">
            <a:tbl>
              <a:tblPr firstRow="1" bandRow="1">
                <a:tableStyleId>{74C1A8A3-306A-4EB7-A6B1-4F7E0EB9C5D6}</a:tableStyleId>
              </a:tblPr>
              <a:tblGrid>
                <a:gridCol w="1920514"/>
                <a:gridCol w="570964"/>
                <a:gridCol w="1902723"/>
              </a:tblGrid>
              <a:tr h="293162">
                <a:tc gridSpan="3">
                  <a:txBody>
                    <a:bodyPr/>
                    <a:lstStyle/>
                    <a:p>
                      <a:pPr algn="ctr"/>
                      <a:r>
                        <a:rPr lang="tr-TR" sz="1600" dirty="0" smtClean="0"/>
                        <a:t>LİG</a:t>
                      </a:r>
                      <a:r>
                        <a:rPr lang="tr-TR" sz="1600" baseline="0" dirty="0" smtClean="0"/>
                        <a:t> GRUBUNDAKİ MAÇLAR</a:t>
                      </a:r>
                      <a:endParaRPr lang="tr-TR" sz="1600" b="1" dirty="0">
                        <a:latin typeface="+mj-lt"/>
                      </a:endParaRPr>
                    </a:p>
                  </a:txBody>
                  <a:tcPr marL="91433" marR="91433" marT="45734" marB="45734"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268732">
                <a:tc>
                  <a:txBody>
                    <a:bodyPr/>
                    <a:lstStyle/>
                    <a:p>
                      <a:pPr algn="ctr"/>
                      <a:r>
                        <a:rPr lang="tr-TR" sz="1300" dirty="0" smtClean="0"/>
                        <a:t>B TAKIMI</a:t>
                      </a:r>
                      <a:endParaRPr lang="tr-TR" sz="1300" b="1" dirty="0">
                        <a:latin typeface="+mj-lt"/>
                      </a:endParaRPr>
                    </a:p>
                  </a:txBody>
                  <a:tcPr marL="91433" marR="91433" marT="45734" marB="45734" anchor="ctr"/>
                </a:tc>
                <a:tc>
                  <a:txBody>
                    <a:bodyPr/>
                    <a:lstStyle/>
                    <a:p>
                      <a:pPr algn="ctr"/>
                      <a:r>
                        <a:rPr lang="tr-TR" sz="1300" dirty="0" smtClean="0"/>
                        <a:t>3-0</a:t>
                      </a:r>
                      <a:endParaRPr lang="tr-TR" sz="1300" b="1" dirty="0">
                        <a:latin typeface="+mj-lt"/>
                      </a:endParaRPr>
                    </a:p>
                  </a:txBody>
                  <a:tcPr marL="91433" marR="91433" marT="45734" marB="45734" anchor="ctr"/>
                </a:tc>
                <a:tc>
                  <a:txBody>
                    <a:bodyPr/>
                    <a:lstStyle/>
                    <a:p>
                      <a:pPr algn="ctr"/>
                      <a:r>
                        <a:rPr lang="tr-TR" sz="1300" dirty="0" smtClean="0"/>
                        <a:t>C TAKIMI</a:t>
                      </a:r>
                      <a:endParaRPr lang="tr-TR" sz="1300" b="1" dirty="0">
                        <a:latin typeface="+mj-lt"/>
                      </a:endParaRPr>
                    </a:p>
                  </a:txBody>
                  <a:tcPr marL="91433" marR="91433" marT="45734" marB="45734" anchor="ctr"/>
                </a:tc>
              </a:tr>
              <a:tr h="268732">
                <a:tc>
                  <a:txBody>
                    <a:bodyPr/>
                    <a:lstStyle/>
                    <a:p>
                      <a:pPr algn="ctr"/>
                      <a:r>
                        <a:rPr lang="tr-TR" sz="1300" dirty="0" smtClean="0"/>
                        <a:t>C TAKIMI</a:t>
                      </a:r>
                      <a:endParaRPr lang="tr-TR" sz="1300" b="1" dirty="0">
                        <a:latin typeface="+mj-lt"/>
                      </a:endParaRPr>
                    </a:p>
                  </a:txBody>
                  <a:tcPr marL="91433" marR="91433" marT="45734" marB="45734" anchor="ctr"/>
                </a:tc>
                <a:tc>
                  <a:txBody>
                    <a:bodyPr/>
                    <a:lstStyle/>
                    <a:p>
                      <a:pPr algn="ctr"/>
                      <a:r>
                        <a:rPr lang="tr-TR" sz="1300" dirty="0" smtClean="0"/>
                        <a:t>2-0</a:t>
                      </a:r>
                      <a:endParaRPr lang="tr-TR" sz="1300" b="1" dirty="0">
                        <a:latin typeface="+mj-lt"/>
                      </a:endParaRPr>
                    </a:p>
                  </a:txBody>
                  <a:tcPr marL="91433" marR="91433" marT="45734" marB="45734" anchor="ctr"/>
                </a:tc>
                <a:tc>
                  <a:txBody>
                    <a:bodyPr/>
                    <a:lstStyle/>
                    <a:p>
                      <a:pPr algn="ctr"/>
                      <a:r>
                        <a:rPr lang="tr-TR" sz="1300" dirty="0" smtClean="0"/>
                        <a:t>B TAKIMI</a:t>
                      </a:r>
                      <a:endParaRPr lang="tr-TR" sz="1300" b="1" dirty="0">
                        <a:latin typeface="+mj-lt"/>
                      </a:endParaRPr>
                    </a:p>
                  </a:txBody>
                  <a:tcPr marL="91433" marR="91433" marT="45734" marB="45734" anchor="ctr"/>
                </a:tc>
              </a:tr>
            </a:tbl>
          </a:graphicData>
        </a:graphic>
      </p:graphicFrame>
      <p:graphicFrame>
        <p:nvGraphicFramePr>
          <p:cNvPr id="24" name="4 Tablo"/>
          <p:cNvGraphicFramePr>
            <a:graphicFrameLocks noGrp="1"/>
          </p:cNvGraphicFramePr>
          <p:nvPr/>
        </p:nvGraphicFramePr>
        <p:xfrm>
          <a:off x="4689476" y="3094465"/>
          <a:ext cx="4454525" cy="914484"/>
        </p:xfrm>
        <a:graphic>
          <a:graphicData uri="http://schemas.openxmlformats.org/drawingml/2006/table">
            <a:tbl>
              <a:tblPr firstRow="1" bandRow="1">
                <a:tableStyleId>{74C1A8A3-306A-4EB7-A6B1-4F7E0EB9C5D6}</a:tableStyleId>
              </a:tblPr>
              <a:tblGrid>
                <a:gridCol w="1946879"/>
                <a:gridCol w="578802"/>
                <a:gridCol w="1928844"/>
              </a:tblGrid>
              <a:tr h="293162">
                <a:tc gridSpan="3">
                  <a:txBody>
                    <a:bodyPr/>
                    <a:lstStyle/>
                    <a:p>
                      <a:pPr algn="ctr"/>
                      <a:r>
                        <a:rPr lang="tr-TR" sz="1600" dirty="0" smtClean="0"/>
                        <a:t>SÜPER FİNAL GRUBUNDAKİ </a:t>
                      </a:r>
                      <a:r>
                        <a:rPr lang="tr-TR" sz="1600" baseline="0" dirty="0" smtClean="0"/>
                        <a:t>MAÇLAR</a:t>
                      </a:r>
                      <a:endParaRPr lang="tr-TR" sz="1600" b="1" dirty="0">
                        <a:latin typeface="+mj-lt"/>
                      </a:endParaRPr>
                    </a:p>
                  </a:txBody>
                  <a:tcPr marL="91433" marR="91433" marT="45734" marB="45734"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268732">
                <a:tc>
                  <a:txBody>
                    <a:bodyPr/>
                    <a:lstStyle/>
                    <a:p>
                      <a:pPr algn="ctr"/>
                      <a:r>
                        <a:rPr lang="tr-TR" sz="1300" dirty="0" smtClean="0"/>
                        <a:t>B TAKIMI</a:t>
                      </a:r>
                      <a:endParaRPr lang="tr-TR" sz="1300" b="1" dirty="0">
                        <a:latin typeface="+mj-lt"/>
                      </a:endParaRPr>
                    </a:p>
                  </a:txBody>
                  <a:tcPr marL="91433" marR="91433" marT="45734" marB="45734"/>
                </a:tc>
                <a:tc>
                  <a:txBody>
                    <a:bodyPr/>
                    <a:lstStyle/>
                    <a:p>
                      <a:pPr algn="ctr"/>
                      <a:r>
                        <a:rPr lang="tr-TR" sz="1300" dirty="0" smtClean="0"/>
                        <a:t>1-0</a:t>
                      </a:r>
                      <a:endParaRPr lang="tr-TR" sz="1300" b="1" dirty="0">
                        <a:latin typeface="+mj-lt"/>
                      </a:endParaRPr>
                    </a:p>
                  </a:txBody>
                  <a:tcPr marL="91433" marR="91433" marT="45734" marB="45734"/>
                </a:tc>
                <a:tc>
                  <a:txBody>
                    <a:bodyPr/>
                    <a:lstStyle/>
                    <a:p>
                      <a:pPr algn="ctr"/>
                      <a:r>
                        <a:rPr lang="tr-TR" sz="1300" dirty="0" smtClean="0"/>
                        <a:t>C TAKIMI</a:t>
                      </a:r>
                      <a:endParaRPr lang="tr-TR" sz="1300" b="1" dirty="0">
                        <a:latin typeface="+mj-lt"/>
                      </a:endParaRPr>
                    </a:p>
                  </a:txBody>
                  <a:tcPr marL="91433" marR="91433" marT="45734" marB="45734"/>
                </a:tc>
              </a:tr>
              <a:tr h="268732">
                <a:tc>
                  <a:txBody>
                    <a:bodyPr/>
                    <a:lstStyle/>
                    <a:p>
                      <a:pPr algn="ctr"/>
                      <a:r>
                        <a:rPr lang="tr-TR" sz="1300" dirty="0" smtClean="0"/>
                        <a:t>C TAKIMI</a:t>
                      </a:r>
                      <a:endParaRPr lang="tr-TR" sz="1300" b="1" dirty="0">
                        <a:latin typeface="+mj-lt"/>
                      </a:endParaRPr>
                    </a:p>
                  </a:txBody>
                  <a:tcPr marL="91433" marR="91433" marT="45734" marB="45734"/>
                </a:tc>
                <a:tc>
                  <a:txBody>
                    <a:bodyPr/>
                    <a:lstStyle/>
                    <a:p>
                      <a:pPr algn="ctr"/>
                      <a:r>
                        <a:rPr lang="tr-TR" sz="1300" dirty="0" smtClean="0"/>
                        <a:t>2-0</a:t>
                      </a:r>
                      <a:endParaRPr lang="tr-TR" sz="1300" b="1" dirty="0">
                        <a:latin typeface="+mj-lt"/>
                      </a:endParaRPr>
                    </a:p>
                  </a:txBody>
                  <a:tcPr marL="91433" marR="91433" marT="45734" marB="45734"/>
                </a:tc>
                <a:tc>
                  <a:txBody>
                    <a:bodyPr/>
                    <a:lstStyle/>
                    <a:p>
                      <a:pPr algn="ctr"/>
                      <a:r>
                        <a:rPr lang="tr-TR" sz="1300" dirty="0" smtClean="0"/>
                        <a:t>B TAKIMI</a:t>
                      </a:r>
                      <a:endParaRPr lang="tr-TR" sz="1300" b="1" dirty="0">
                        <a:latin typeface="+mj-lt"/>
                      </a:endParaRPr>
                    </a:p>
                  </a:txBody>
                  <a:tcPr marL="91433" marR="91433" marT="45734" marB="45734"/>
                </a:tc>
              </a:tr>
            </a:tbl>
          </a:graphicData>
        </a:graphic>
      </p:graphicFrame>
      <p:graphicFrame>
        <p:nvGraphicFramePr>
          <p:cNvPr id="25" name="5 Tablo"/>
          <p:cNvGraphicFramePr>
            <a:graphicFrameLocks noGrp="1"/>
          </p:cNvGraphicFramePr>
          <p:nvPr/>
        </p:nvGraphicFramePr>
        <p:xfrm>
          <a:off x="2410743" y="4011910"/>
          <a:ext cx="4249493" cy="763054"/>
        </p:xfrm>
        <a:graphic>
          <a:graphicData uri="http://schemas.openxmlformats.org/drawingml/2006/table">
            <a:tbl>
              <a:tblPr firstRow="1" bandRow="1">
                <a:tableStyleId>{74C1A8A3-306A-4EB7-A6B1-4F7E0EB9C5D6}</a:tableStyleId>
              </a:tblPr>
              <a:tblGrid>
                <a:gridCol w="308323"/>
                <a:gridCol w="1112810"/>
                <a:gridCol w="353545"/>
                <a:gridCol w="353545"/>
                <a:gridCol w="353545"/>
                <a:gridCol w="353545"/>
                <a:gridCol w="353545"/>
                <a:gridCol w="353545"/>
                <a:gridCol w="353545"/>
                <a:gridCol w="353545"/>
              </a:tblGrid>
              <a:tr h="261756">
                <a:tc>
                  <a:txBody>
                    <a:bodyPr/>
                    <a:lstStyle/>
                    <a:p>
                      <a:pPr algn="ctr"/>
                      <a:endParaRPr lang="tr-TR" sz="18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244367">
                <a:tc>
                  <a:txBody>
                    <a:bodyPr/>
                    <a:lstStyle/>
                    <a:p>
                      <a:pPr algn="ctr"/>
                      <a:r>
                        <a:rPr lang="tr-TR" sz="1300" dirty="0" smtClean="0"/>
                        <a:t>1</a:t>
                      </a:r>
                      <a:endParaRPr lang="tr-TR" sz="1300" b="1" dirty="0">
                        <a:solidFill>
                          <a:srgbClr val="000000"/>
                        </a:solidFill>
                        <a:latin typeface="+mj-lt"/>
                      </a:endParaRPr>
                    </a:p>
                  </a:txBody>
                  <a:tcPr marL="0" marR="0" marT="0" marB="0" anchor="ctr"/>
                </a:tc>
                <a:tc>
                  <a:txBody>
                    <a:bodyPr/>
                    <a:lstStyle/>
                    <a:p>
                      <a:pPr algn="ctr"/>
                      <a:r>
                        <a:rPr lang="tr-TR" sz="1300" dirty="0" smtClean="0"/>
                        <a:t>B TAKIMI</a:t>
                      </a:r>
                      <a:endParaRPr lang="tr-TR" sz="1300" b="1" dirty="0">
                        <a:solidFill>
                          <a:srgbClr val="000000"/>
                        </a:solidFill>
                        <a:latin typeface="+mj-lt"/>
                      </a:endParaRPr>
                    </a:p>
                  </a:txBody>
                  <a:tcPr marL="0" marR="0" marT="0" marB="0" anchor="ctr"/>
                </a:tc>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dirty="0" smtClean="0"/>
                        <a:t>2</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2</a:t>
                      </a:r>
                      <a:endParaRPr lang="tr-TR" sz="1300" b="1" dirty="0">
                        <a:solidFill>
                          <a:srgbClr val="000000"/>
                        </a:solidFill>
                        <a:latin typeface="+mj-lt"/>
                      </a:endParaRPr>
                    </a:p>
                  </a:txBody>
                  <a:tcPr marL="0" marR="0" marT="0" marB="0" anchor="ctr"/>
                </a:tc>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b="1" dirty="0" smtClean="0">
                          <a:solidFill>
                            <a:schemeClr val="bg1"/>
                          </a:solidFill>
                        </a:rPr>
                        <a:t>0</a:t>
                      </a:r>
                      <a:endParaRPr lang="tr-TR" sz="1300" b="1" dirty="0">
                        <a:solidFill>
                          <a:schemeClr val="bg1"/>
                        </a:solidFill>
                        <a:latin typeface="+mj-lt"/>
                      </a:endParaRPr>
                    </a:p>
                  </a:txBody>
                  <a:tcPr marL="0" marR="0" marT="0" marB="0" anchor="ctr">
                    <a:solidFill>
                      <a:srgbClr val="FF0000"/>
                    </a:solidFill>
                  </a:tcPr>
                </a:tc>
                <a:tc>
                  <a:txBody>
                    <a:bodyPr/>
                    <a:lstStyle/>
                    <a:p>
                      <a:pPr algn="ctr"/>
                      <a:r>
                        <a:rPr lang="tr-TR" sz="1300" b="1" dirty="0" smtClean="0">
                          <a:solidFill>
                            <a:schemeClr val="bg1"/>
                          </a:solidFill>
                        </a:rPr>
                        <a:t>5</a:t>
                      </a:r>
                      <a:endParaRPr lang="tr-TR" sz="1300" b="1" dirty="0">
                        <a:solidFill>
                          <a:schemeClr val="bg1"/>
                        </a:solidFill>
                        <a:latin typeface="+mj-lt"/>
                      </a:endParaRPr>
                    </a:p>
                  </a:txBody>
                  <a:tcPr marL="0" marR="0" marT="0" marB="0" anchor="ctr">
                    <a:solidFill>
                      <a:srgbClr val="FF0000"/>
                    </a:solidFill>
                  </a:tcPr>
                </a:tc>
              </a:tr>
              <a:tr h="244367">
                <a:tc>
                  <a:txBody>
                    <a:bodyPr/>
                    <a:lstStyle/>
                    <a:p>
                      <a:pPr algn="ctr"/>
                      <a:r>
                        <a:rPr lang="tr-TR" sz="1300" dirty="0" smtClean="0"/>
                        <a:t>2</a:t>
                      </a:r>
                      <a:endParaRPr lang="tr-TR" sz="1300" b="1" dirty="0">
                        <a:solidFill>
                          <a:srgbClr val="000000"/>
                        </a:solidFill>
                        <a:latin typeface="+mj-lt"/>
                      </a:endParaRPr>
                    </a:p>
                  </a:txBody>
                  <a:tcPr marL="0" marR="0" marT="0" marB="0" anchor="ctr"/>
                </a:tc>
                <a:tc>
                  <a:txBody>
                    <a:bodyPr/>
                    <a:lstStyle/>
                    <a:p>
                      <a:pPr algn="ctr"/>
                      <a:r>
                        <a:rPr lang="tr-TR" sz="1300" dirty="0" smtClean="0"/>
                        <a:t>C TAKIMI</a:t>
                      </a:r>
                      <a:endParaRPr lang="tr-TR" sz="1300" b="1" dirty="0">
                        <a:solidFill>
                          <a:srgbClr val="000000"/>
                        </a:solidFill>
                        <a:latin typeface="+mj-lt"/>
                      </a:endParaRPr>
                    </a:p>
                  </a:txBody>
                  <a:tcPr marL="0" marR="0" marT="0" marB="0" anchor="ctr"/>
                </a:tc>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dirty="0" smtClean="0"/>
                        <a:t>2</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2</a:t>
                      </a:r>
                      <a:endParaRPr lang="tr-TR" sz="1300" b="1" dirty="0">
                        <a:solidFill>
                          <a:srgbClr val="000000"/>
                        </a:solidFill>
                        <a:latin typeface="+mj-lt"/>
                      </a:endParaRPr>
                    </a:p>
                  </a:txBody>
                  <a:tcPr marL="0" marR="0" marT="0" marB="0" anchor="ctr"/>
                </a:tc>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b="1" dirty="0" smtClean="0">
                          <a:solidFill>
                            <a:schemeClr val="bg1"/>
                          </a:solidFill>
                        </a:rPr>
                        <a:t>0</a:t>
                      </a:r>
                      <a:endParaRPr lang="tr-TR" sz="1300" b="1" dirty="0">
                        <a:solidFill>
                          <a:schemeClr val="bg1"/>
                        </a:solidFill>
                        <a:latin typeface="+mj-lt"/>
                      </a:endParaRPr>
                    </a:p>
                  </a:txBody>
                  <a:tcPr marL="0" marR="0" marT="0" marB="0" anchor="ctr">
                    <a:solidFill>
                      <a:srgbClr val="FF0000"/>
                    </a:solidFill>
                  </a:tcPr>
                </a:tc>
                <a:tc>
                  <a:txBody>
                    <a:bodyPr/>
                    <a:lstStyle/>
                    <a:p>
                      <a:pPr algn="ctr"/>
                      <a:r>
                        <a:rPr lang="tr-TR" sz="1300" b="1" dirty="0" smtClean="0">
                          <a:solidFill>
                            <a:schemeClr val="bg1"/>
                          </a:solidFill>
                        </a:rPr>
                        <a:t>5</a:t>
                      </a:r>
                      <a:endParaRPr lang="tr-TR" sz="1300" b="1" dirty="0">
                        <a:solidFill>
                          <a:schemeClr val="bg1"/>
                        </a:solidFill>
                        <a:latin typeface="+mj-lt"/>
                      </a:endParaRPr>
                    </a:p>
                  </a:txBody>
                  <a:tcPr marL="0" marR="0" marT="0" marB="0" anchor="ctr">
                    <a:solidFill>
                      <a:srgbClr val="FF0000"/>
                    </a:solidFill>
                  </a:tcPr>
                </a:tc>
              </a:tr>
            </a:tbl>
          </a:graphicData>
        </a:graphic>
      </p:graphicFrame>
      <p:sp>
        <p:nvSpPr>
          <p:cNvPr id="28" name="27 Oval"/>
          <p:cNvSpPr/>
          <p:nvPr/>
        </p:nvSpPr>
        <p:spPr>
          <a:xfrm>
            <a:off x="5941120" y="4155876"/>
            <a:ext cx="791120" cy="720130"/>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9"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566"/>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B TAKIMI VE C TAKIMININ KENDİ ARALARINDA YAPTIKLARI MÜSABAKALARDA PUAN VE AVERAJ EŞİTLİĞİ OLDUĞU İÇİN İKİ TAKIMIN LİG GRUBUNDAKİ SIRALAMASINA BAKILIR. LİG GRUBUNU 2. SIRADA BİTİREN B TAKIMI SÜPER FİNAL MÜSABAKALARI SONUCUNDA  </a:t>
            </a:r>
            <a:r>
              <a:rPr lang="tr-TR" b="1" dirty="0" smtClean="0">
                <a:solidFill>
                  <a:schemeClr val="bg1"/>
                </a:solidFill>
              </a:rPr>
              <a:t/>
            </a:r>
            <a:br>
              <a:rPr lang="tr-TR" b="1" dirty="0" smtClean="0">
                <a:solidFill>
                  <a:schemeClr val="bg1"/>
                </a:solidFill>
              </a:rPr>
            </a:br>
            <a:r>
              <a:rPr lang="tr-TR" b="1" dirty="0" smtClean="0">
                <a:solidFill>
                  <a:schemeClr val="bg1"/>
                </a:solidFill>
              </a:rPr>
              <a:t>C </a:t>
            </a:r>
            <a:r>
              <a:rPr lang="tr-TR" b="1" dirty="0">
                <a:solidFill>
                  <a:schemeClr val="bg1"/>
                </a:solidFill>
              </a:rPr>
              <a:t>TAKIMINA GÖRE ÜST SIRADA YER ALIR.</a:t>
            </a:r>
          </a:p>
        </p:txBody>
      </p:sp>
      <p:graphicFrame>
        <p:nvGraphicFramePr>
          <p:cNvPr id="22" name="6 Tablo"/>
          <p:cNvGraphicFramePr>
            <a:graphicFrameLocks noGrp="1"/>
          </p:cNvGraphicFramePr>
          <p:nvPr/>
        </p:nvGraphicFramePr>
        <p:xfrm>
          <a:off x="71438" y="2715791"/>
          <a:ext cx="9001125" cy="1590673"/>
        </p:xfrm>
        <a:graphic>
          <a:graphicData uri="http://schemas.openxmlformats.org/drawingml/2006/table">
            <a:tbl>
              <a:tblPr firstRow="1" bandRow="1">
                <a:tableStyleId>{74C1A8A3-306A-4EB7-A6B1-4F7E0EB9C5D6}</a:tableStyleId>
              </a:tblPr>
              <a:tblGrid>
                <a:gridCol w="545790"/>
                <a:gridCol w="2382287"/>
                <a:gridCol w="759131"/>
                <a:gridCol w="759131"/>
                <a:gridCol w="759131"/>
                <a:gridCol w="759131"/>
                <a:gridCol w="759131"/>
                <a:gridCol w="759131"/>
                <a:gridCol w="759131"/>
                <a:gridCol w="759131"/>
              </a:tblGrid>
              <a:tr h="360053">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307655">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A TAKIMI</a:t>
                      </a:r>
                      <a:endParaRPr lang="tr-TR" sz="1600" b="1" dirty="0">
                        <a:solidFill>
                          <a:srgbClr val="000000"/>
                        </a:solidFill>
                        <a:latin typeface="+mj-lt"/>
                      </a:endParaRPr>
                    </a:p>
                  </a:txBody>
                  <a:tcPr marL="0" marR="0" marT="0" marB="0" anchor="ct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80</a:t>
                      </a:r>
                      <a:endParaRPr lang="tr-TR" sz="1600" b="1" dirty="0">
                        <a:solidFill>
                          <a:srgbClr val="000000"/>
                        </a:solidFill>
                        <a:latin typeface="+mj-lt"/>
                      </a:endParaRPr>
                    </a:p>
                  </a:txBody>
                  <a:tcPr marL="0" marR="0" marT="0" marB="0" anchor="ctr"/>
                </a:tc>
              </a:tr>
              <a:tr h="307655">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B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75</a:t>
                      </a:r>
                      <a:endParaRPr lang="tr-TR" sz="1600" b="1" dirty="0">
                        <a:solidFill>
                          <a:schemeClr val="bg1"/>
                        </a:solidFill>
                        <a:latin typeface="+mj-lt"/>
                      </a:endParaRPr>
                    </a:p>
                  </a:txBody>
                  <a:tcPr marL="0" marR="0" marT="0" marB="0" anchor="ctr">
                    <a:solidFill>
                      <a:srgbClr val="FF0000"/>
                    </a:solidFill>
                  </a:tcPr>
                </a:tc>
              </a:tr>
              <a:tr h="307655">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C TAKIMI</a:t>
                      </a:r>
                      <a:endParaRPr lang="tr-TR" sz="1600" b="1" dirty="0">
                        <a:solidFill>
                          <a:schemeClr val="bg1"/>
                        </a:solidFill>
                        <a:latin typeface="+mj-lt"/>
                      </a:endParaRPr>
                    </a:p>
                  </a:txBody>
                  <a:tcPr marL="0" marR="0" marT="0" marB="0" anchor="ctr">
                    <a:solidFill>
                      <a:schemeClr val="accent5">
                        <a:lumMod val="75000"/>
                      </a:schemeClr>
                    </a:solidFill>
                  </a:tcP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73</a:t>
                      </a:r>
                      <a:endParaRPr lang="tr-TR" sz="1600" b="1" dirty="0">
                        <a:solidFill>
                          <a:schemeClr val="bg1"/>
                        </a:solidFill>
                        <a:latin typeface="+mj-lt"/>
                      </a:endParaRPr>
                    </a:p>
                  </a:txBody>
                  <a:tcPr marL="0" marR="0" marT="0" marB="0" anchor="ctr">
                    <a:solidFill>
                      <a:schemeClr val="accent5">
                        <a:lumMod val="75000"/>
                      </a:schemeClr>
                    </a:solidFill>
                  </a:tcPr>
                </a:tc>
              </a:tr>
              <a:tr h="307655">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70</a:t>
                      </a:r>
                      <a:endParaRPr lang="tr-TR" sz="16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4"/>
          <p:cNvSpPr/>
          <p:nvPr/>
        </p:nvSpPr>
        <p:spPr>
          <a:xfrm>
            <a:off x="0" y="2570956"/>
            <a:ext cx="9144000" cy="187300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lnSpc>
                <a:spcPct val="200000"/>
              </a:lnSpc>
              <a:defRPr/>
            </a:pPr>
            <a:r>
              <a:rPr lang="tr-TR" sz="2400" b="1" dirty="0" smtClean="0"/>
              <a:t>SÜPER FİNAL MÜSABAKALARI </a:t>
            </a:r>
          </a:p>
          <a:p>
            <a:pPr algn="ctr">
              <a:lnSpc>
                <a:spcPct val="200000"/>
              </a:lnSpc>
              <a:defRPr/>
            </a:pPr>
            <a:r>
              <a:rPr lang="tr-TR" sz="2400" b="1" dirty="0" smtClean="0"/>
              <a:t>SONUNDA ÜÇ (3) TAKIMIN PUAN EŞİTLİĞİ HALİNDE</a:t>
            </a:r>
            <a:endParaRPr lang="tr-TR" sz="2400" dirty="0"/>
          </a:p>
        </p:txBody>
      </p:sp>
      <p:sp>
        <p:nvSpPr>
          <p:cNvPr id="22" name="Oval 1"/>
          <p:cNvSpPr/>
          <p:nvPr/>
        </p:nvSpPr>
        <p:spPr>
          <a:xfrm>
            <a:off x="3708483" y="756918"/>
            <a:ext cx="1655606" cy="1598808"/>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tr-TR" sz="8800" b="1" dirty="0">
                <a:effectLst>
                  <a:outerShdw blurRad="38100" dist="38100" dir="2700000" algn="tl">
                    <a:srgbClr val="000000">
                      <a:alpha val="43137"/>
                    </a:srgbClr>
                  </a:outerShdw>
                </a:effectLst>
              </a:rPr>
              <a:t>2</a:t>
            </a:r>
          </a:p>
        </p:txBody>
      </p:sp>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899592" y="646492"/>
            <a:ext cx="7632848" cy="34108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KENDİSİNE YARIM PUAN EKLENMEYEN TAKIM SIRALAMADA ÜSTTE YER ALIR.</a:t>
            </a:r>
          </a:p>
        </p:txBody>
      </p:sp>
      <p:graphicFrame>
        <p:nvGraphicFramePr>
          <p:cNvPr id="22" name="8 Tablo"/>
          <p:cNvGraphicFramePr>
            <a:graphicFrameLocks noGrp="1"/>
          </p:cNvGraphicFramePr>
          <p:nvPr/>
        </p:nvGraphicFramePr>
        <p:xfrm>
          <a:off x="971600" y="1036702"/>
          <a:ext cx="7056784" cy="1341120"/>
        </p:xfrm>
        <a:graphic>
          <a:graphicData uri="http://schemas.openxmlformats.org/drawingml/2006/table">
            <a:tbl>
              <a:tblPr firstRow="1" bandRow="1">
                <a:tableStyleId>{74C1A8A3-306A-4EB7-A6B1-4F7E0EB9C5D6}</a:tableStyleId>
              </a:tblPr>
              <a:tblGrid>
                <a:gridCol w="411808"/>
                <a:gridCol w="812328"/>
                <a:gridCol w="432048"/>
                <a:gridCol w="432048"/>
                <a:gridCol w="432048"/>
                <a:gridCol w="288032"/>
                <a:gridCol w="288032"/>
                <a:gridCol w="360040"/>
                <a:gridCol w="432048"/>
                <a:gridCol w="360040"/>
                <a:gridCol w="1584176"/>
                <a:gridCol w="1224136"/>
              </a:tblGrid>
              <a:tr h="328411">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 FİNAL</a:t>
                      </a:r>
                      <a:r>
                        <a:rPr lang="tr-TR" sz="1600" baseline="0" dirty="0" smtClean="0"/>
                        <a:t>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164205">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64205">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b="1"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64205">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b="1"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64205">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b="1" dirty="0" smtClean="0"/>
                        <a:t>D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5</a:t>
                      </a:r>
                      <a:endParaRPr lang="tr-TR" sz="1400" b="1" dirty="0">
                        <a:solidFill>
                          <a:srgbClr val="000000"/>
                        </a:solidFill>
                        <a:latin typeface="+mj-lt"/>
                      </a:endParaRPr>
                    </a:p>
                  </a:txBody>
                  <a:tcPr marL="0" marR="0" marT="0" marB="0" anchor="ctr"/>
                </a:tc>
                <a:tc>
                  <a:txBody>
                    <a:bodyPr/>
                    <a:lstStyle/>
                    <a:p>
                      <a:pPr algn="ctr"/>
                      <a:r>
                        <a:rPr lang="tr-TR" sz="1400" b="1" dirty="0" smtClean="0">
                          <a:solidFill>
                            <a:srgbClr val="FF0000"/>
                          </a:solidFill>
                        </a:rPr>
                        <a:t>35</a:t>
                      </a:r>
                      <a:endParaRPr lang="tr-TR" sz="1400" b="1" dirty="0">
                        <a:solidFill>
                          <a:srgbClr val="FF0000"/>
                        </a:solidFill>
                        <a:latin typeface="+mj-lt"/>
                      </a:endParaRPr>
                    </a:p>
                  </a:txBody>
                  <a:tcPr marL="0" marR="0" marT="0" marB="0" anchor="ctr"/>
                </a:tc>
                <a:tc>
                  <a:txBody>
                    <a:bodyPr/>
                    <a:lstStyle/>
                    <a:p>
                      <a:pPr algn="ctr"/>
                      <a:r>
                        <a:rPr lang="tr-TR" sz="1400" dirty="0" smtClean="0"/>
                        <a:t>35</a:t>
                      </a:r>
                      <a:endParaRPr lang="tr-TR" sz="1400" b="1" dirty="0">
                        <a:solidFill>
                          <a:srgbClr val="000000"/>
                        </a:solidFill>
                        <a:latin typeface="+mj-lt"/>
                      </a:endParaRPr>
                    </a:p>
                  </a:txBody>
                  <a:tcPr marL="0" marR="0" marT="0" marB="0" anchor="ctr"/>
                </a:tc>
              </a:tr>
            </a:tbl>
          </a:graphicData>
        </a:graphic>
      </p:graphicFrame>
      <p:sp>
        <p:nvSpPr>
          <p:cNvPr id="23" name="Rectangle 5"/>
          <p:cNvSpPr/>
          <p:nvPr/>
        </p:nvSpPr>
        <p:spPr>
          <a:xfrm>
            <a:off x="220601" y="2427734"/>
            <a:ext cx="8666286" cy="85098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SÜPER FİNAL MÜSABAKALARINI A, B VE C TAKIMLARININ AYNI PUANDA BİTİRMESİ DURUMUNDA, A TAKIMINA  YARIM PUAN EKLENMEDİĞİ İÇİN ÜSTTE YER ALIR. B VE C TAKIMLARININ SIRALAMADAKİ YERLERİ İSE 1. MADDEDEKİ KRİTERLERE GÖRE BELİRLENİR.</a:t>
            </a:r>
          </a:p>
        </p:txBody>
      </p:sp>
      <p:graphicFrame>
        <p:nvGraphicFramePr>
          <p:cNvPr id="24" name="19 Tablo"/>
          <p:cNvGraphicFramePr>
            <a:graphicFrameLocks noGrp="1"/>
          </p:cNvGraphicFramePr>
          <p:nvPr/>
        </p:nvGraphicFramePr>
        <p:xfrm>
          <a:off x="251523" y="3318862"/>
          <a:ext cx="8568950" cy="1341120"/>
        </p:xfrm>
        <a:graphic>
          <a:graphicData uri="http://schemas.openxmlformats.org/drawingml/2006/table">
            <a:tbl>
              <a:tblPr firstRow="1" bandRow="1">
                <a:tableStyleId>{74C1A8A3-306A-4EB7-A6B1-4F7E0EB9C5D6}</a:tableStyleId>
              </a:tblPr>
              <a:tblGrid>
                <a:gridCol w="548095"/>
                <a:gridCol w="1742613"/>
                <a:gridCol w="418955"/>
                <a:gridCol w="344615"/>
                <a:gridCol w="339364"/>
                <a:gridCol w="339364"/>
                <a:gridCol w="424206"/>
                <a:gridCol w="424206"/>
                <a:gridCol w="509046"/>
                <a:gridCol w="593887"/>
                <a:gridCol w="1951347"/>
                <a:gridCol w="933252"/>
              </a:tblGrid>
              <a:tr h="265152">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 FİNAL</a:t>
                      </a:r>
                      <a:br>
                        <a:rPr lang="tr-TR" sz="1600" dirty="0" smtClean="0"/>
                      </a:br>
                      <a:r>
                        <a:rPr lang="tr-TR" sz="1600" baseline="0" dirty="0" smtClean="0"/>
                        <a:t>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116004">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b="1" dirty="0" smtClean="0">
                          <a:solidFill>
                            <a:schemeClr val="bg1"/>
                          </a:solidFill>
                        </a:rPr>
                        <a:t>49</a:t>
                      </a:r>
                      <a:endParaRPr lang="tr-TR" sz="1400" b="1" dirty="0">
                        <a:solidFill>
                          <a:schemeClr val="bg1"/>
                        </a:solidFill>
                        <a:latin typeface="+mj-lt"/>
                      </a:endParaRPr>
                    </a:p>
                  </a:txBody>
                  <a:tcPr marL="0" marR="0" marT="0" marB="0" anchor="ctr">
                    <a:solidFill>
                      <a:srgbClr val="FF0000"/>
                    </a:solidFill>
                  </a:tcPr>
                </a:tc>
              </a:tr>
              <a:tr h="116004">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16004">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16004">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D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5</a:t>
                      </a:r>
                      <a:endParaRPr lang="tr-TR" sz="1400" b="1" dirty="0">
                        <a:solidFill>
                          <a:srgbClr val="000000"/>
                        </a:solidFill>
                        <a:latin typeface="+mj-lt"/>
                      </a:endParaRPr>
                    </a:p>
                  </a:txBody>
                  <a:tcPr marL="0" marR="0" marT="0" marB="0" anchor="ctr"/>
                </a:tc>
                <a:tc>
                  <a:txBody>
                    <a:bodyPr/>
                    <a:lstStyle/>
                    <a:p>
                      <a:pPr algn="ctr"/>
                      <a:r>
                        <a:rPr lang="tr-TR" sz="1400" b="1" dirty="0" smtClean="0">
                          <a:solidFill>
                            <a:srgbClr val="FF0000"/>
                          </a:solidFill>
                        </a:rPr>
                        <a:t>35</a:t>
                      </a:r>
                      <a:endParaRPr lang="tr-TR" sz="1400" b="1" dirty="0">
                        <a:solidFill>
                          <a:srgbClr val="FF0000"/>
                        </a:solidFill>
                        <a:latin typeface="+mj-lt"/>
                      </a:endParaRPr>
                    </a:p>
                  </a:txBody>
                  <a:tcPr marL="0" marR="0" marT="0" marB="0" anchor="ctr"/>
                </a:tc>
                <a:tc>
                  <a:txBody>
                    <a:bodyPr/>
                    <a:lstStyle/>
                    <a:p>
                      <a:pPr algn="ctr"/>
                      <a:r>
                        <a:rPr lang="tr-TR" sz="1400" dirty="0" smtClean="0"/>
                        <a:t>35</a:t>
                      </a:r>
                      <a:endParaRPr lang="tr-TR" sz="1400" b="1" dirty="0">
                        <a:solidFill>
                          <a:srgbClr val="000000"/>
                        </a:solidFill>
                        <a:latin typeface="+mj-lt"/>
                      </a:endParaRPr>
                    </a:p>
                  </a:txBody>
                  <a:tcPr marL="0" marR="0" marT="0" marB="0" anchor="ctr"/>
                </a:tc>
              </a:tr>
            </a:tbl>
          </a:graphicData>
        </a:graphic>
      </p:graphicFrame>
      <p:sp>
        <p:nvSpPr>
          <p:cNvPr id="25" name="24 Oval"/>
          <p:cNvSpPr/>
          <p:nvPr/>
        </p:nvSpPr>
        <p:spPr>
          <a:xfrm>
            <a:off x="8100392" y="3651870"/>
            <a:ext cx="463062" cy="452220"/>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8"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971600" y="75221"/>
            <a:ext cx="7200800" cy="10080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solidFill>
                  <a:schemeClr val="bg1"/>
                </a:solidFill>
              </a:rPr>
              <a:t>SÜPER FİNAL MÜSABAKALARI SONUCUNDA EĞER YARIM PUAN EKLEME SÖZ KONUSU DEĞİLSE, YA DA HER ÜÇ TAKIMA DA YARIM PUAN EKLENMİŞSE, TAKIMLARIN LİG GRUBUNDA VE SÜPER FİNAL GRUPLARINDA BİRBİRİYLE OYNADIKLARI MÜSABAKALARDAKİ PUAN ÜSTÜNLÜĞÜNE BAKILIR. </a:t>
            </a:r>
          </a:p>
        </p:txBody>
      </p:sp>
      <p:graphicFrame>
        <p:nvGraphicFramePr>
          <p:cNvPr id="22" name="4 Tablo"/>
          <p:cNvGraphicFramePr>
            <a:graphicFrameLocks noGrp="1"/>
          </p:cNvGraphicFramePr>
          <p:nvPr/>
        </p:nvGraphicFramePr>
        <p:xfrm>
          <a:off x="282427" y="2368633"/>
          <a:ext cx="3986063" cy="1386840"/>
        </p:xfrm>
        <a:graphic>
          <a:graphicData uri="http://schemas.openxmlformats.org/drawingml/2006/table">
            <a:tbl>
              <a:tblPr firstRow="1" bandRow="1">
                <a:tableStyleId>{74C1A8A3-306A-4EB7-A6B1-4F7E0EB9C5D6}</a:tableStyleId>
              </a:tblPr>
              <a:tblGrid>
                <a:gridCol w="1742134"/>
                <a:gridCol w="517932"/>
                <a:gridCol w="1725997"/>
              </a:tblGrid>
              <a:tr h="33530">
                <a:tc gridSpan="3">
                  <a:txBody>
                    <a:bodyPr/>
                    <a:lstStyle/>
                    <a:p>
                      <a:pPr algn="ctr"/>
                      <a:r>
                        <a:rPr lang="tr-TR" sz="1300" dirty="0" smtClean="0"/>
                        <a:t>LİG</a:t>
                      </a:r>
                      <a:r>
                        <a:rPr lang="tr-TR" sz="1300" baseline="0" dirty="0" smtClean="0"/>
                        <a:t> GRUBUNDAKİ MAÇLAR</a:t>
                      </a:r>
                      <a:endParaRPr lang="tr-TR" sz="1300" b="1" dirty="0">
                        <a:latin typeface="+mj-lt"/>
                      </a:endParaRPr>
                    </a:p>
                  </a:txBody>
                  <a:tcPr marL="0" marR="0" marT="0" marB="0"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33530">
                <a:tc>
                  <a:txBody>
                    <a:bodyPr/>
                    <a:lstStyle/>
                    <a:p>
                      <a:pPr algn="ctr"/>
                      <a:r>
                        <a:rPr lang="tr-TR" sz="1300" dirty="0" smtClean="0"/>
                        <a:t>B TAKIMI</a:t>
                      </a:r>
                      <a:endParaRPr lang="tr-TR" sz="1300" b="1" dirty="0">
                        <a:latin typeface="+mj-lt"/>
                      </a:endParaRPr>
                    </a:p>
                  </a:txBody>
                  <a:tcPr marL="0" marR="0" marT="0" marB="0" anchor="ctr"/>
                </a:tc>
                <a:tc>
                  <a:txBody>
                    <a:bodyPr/>
                    <a:lstStyle/>
                    <a:p>
                      <a:pPr algn="ctr"/>
                      <a:r>
                        <a:rPr lang="tr-TR" sz="1300" dirty="0" smtClean="0"/>
                        <a:t>3-0</a:t>
                      </a:r>
                      <a:endParaRPr lang="tr-TR" sz="1300" b="1" dirty="0">
                        <a:latin typeface="+mj-lt"/>
                      </a:endParaRPr>
                    </a:p>
                  </a:txBody>
                  <a:tcPr marL="0" marR="0" marT="0" marB="0" anchor="ctr"/>
                </a:tc>
                <a:tc>
                  <a:txBody>
                    <a:bodyPr/>
                    <a:lstStyle/>
                    <a:p>
                      <a:pPr algn="ctr"/>
                      <a:r>
                        <a:rPr lang="tr-TR" sz="1300" dirty="0" smtClean="0"/>
                        <a:t>C TAKIMI</a:t>
                      </a:r>
                      <a:endParaRPr lang="tr-TR" sz="1300" b="1" dirty="0">
                        <a:latin typeface="+mj-lt"/>
                      </a:endParaRPr>
                    </a:p>
                  </a:txBody>
                  <a:tcPr marL="0" marR="0" marT="0" marB="0" anchor="ctr"/>
                </a:tc>
              </a:tr>
              <a:tr h="33530">
                <a:tc>
                  <a:txBody>
                    <a:bodyPr/>
                    <a:lstStyle/>
                    <a:p>
                      <a:pPr algn="ctr"/>
                      <a:r>
                        <a:rPr lang="tr-TR" sz="1300" dirty="0" smtClean="0"/>
                        <a:t>C TAKIMI</a:t>
                      </a:r>
                      <a:endParaRPr lang="tr-TR" sz="1300" b="1" dirty="0">
                        <a:latin typeface="+mj-lt"/>
                      </a:endParaRPr>
                    </a:p>
                  </a:txBody>
                  <a:tcPr marL="0" marR="0" marT="0" marB="0" anchor="ctr"/>
                </a:tc>
                <a:tc>
                  <a:txBody>
                    <a:bodyPr/>
                    <a:lstStyle/>
                    <a:p>
                      <a:pPr algn="ctr"/>
                      <a:r>
                        <a:rPr lang="tr-TR" sz="1300" dirty="0" smtClean="0"/>
                        <a:t>1-0</a:t>
                      </a:r>
                      <a:endParaRPr lang="tr-TR" sz="1300" b="1" dirty="0">
                        <a:latin typeface="+mj-lt"/>
                      </a:endParaRPr>
                    </a:p>
                  </a:txBody>
                  <a:tcPr marL="0" marR="0" marT="0" marB="0" anchor="ctr"/>
                </a:tc>
                <a:tc>
                  <a:txBody>
                    <a:bodyPr/>
                    <a:lstStyle/>
                    <a:p>
                      <a:pPr algn="ctr"/>
                      <a:r>
                        <a:rPr lang="tr-TR" sz="1300" dirty="0" smtClean="0"/>
                        <a:t>B TAKIMI</a:t>
                      </a:r>
                      <a:endParaRPr lang="tr-TR" sz="1300" b="1" dirty="0">
                        <a:latin typeface="+mj-lt"/>
                      </a:endParaRPr>
                    </a:p>
                  </a:txBody>
                  <a:tcPr marL="0" marR="0" marT="0" marB="0" anchor="ctr"/>
                </a:tc>
              </a:tr>
              <a:tr h="33530">
                <a:tc>
                  <a:txBody>
                    <a:bodyPr/>
                    <a:lstStyle/>
                    <a:p>
                      <a:pPr algn="ctr"/>
                      <a:r>
                        <a:rPr lang="tr-TR" sz="1300" dirty="0" smtClean="0"/>
                        <a:t>B TAKIMI</a:t>
                      </a:r>
                      <a:endParaRPr lang="tr-TR" sz="1300" b="1" dirty="0">
                        <a:latin typeface="+mj-lt"/>
                      </a:endParaRPr>
                    </a:p>
                  </a:txBody>
                  <a:tcPr marL="0" marR="0" marT="0" marB="0" anchor="ctr"/>
                </a:tc>
                <a:tc>
                  <a:txBody>
                    <a:bodyPr/>
                    <a:lstStyle/>
                    <a:p>
                      <a:pPr algn="ctr"/>
                      <a:r>
                        <a:rPr lang="tr-TR" sz="1300" dirty="0" smtClean="0"/>
                        <a:t>0-1</a:t>
                      </a:r>
                      <a:endParaRPr lang="tr-TR" sz="1300" b="1" dirty="0">
                        <a:latin typeface="+mj-lt"/>
                      </a:endParaRPr>
                    </a:p>
                  </a:txBody>
                  <a:tcPr marL="0" marR="0" marT="0" marB="0" anchor="ctr"/>
                </a:tc>
                <a:tc>
                  <a:txBody>
                    <a:bodyPr/>
                    <a:lstStyle/>
                    <a:p>
                      <a:pPr algn="ctr"/>
                      <a:r>
                        <a:rPr lang="tr-TR" sz="1300" dirty="0" smtClean="0"/>
                        <a:t>A TAKIMI</a:t>
                      </a:r>
                      <a:endParaRPr lang="tr-TR" sz="1300" b="1" dirty="0">
                        <a:latin typeface="+mj-lt"/>
                      </a:endParaRPr>
                    </a:p>
                  </a:txBody>
                  <a:tcPr marL="0" marR="0" marT="0" marB="0" anchor="ctr"/>
                </a:tc>
              </a:tr>
              <a:tr h="33530">
                <a:tc>
                  <a:txBody>
                    <a:bodyPr/>
                    <a:lstStyle/>
                    <a:p>
                      <a:pPr algn="ctr"/>
                      <a:r>
                        <a:rPr lang="tr-TR" sz="1300" dirty="0" smtClean="0"/>
                        <a:t>A TAKIMI </a:t>
                      </a:r>
                      <a:endParaRPr lang="tr-TR" sz="1300" b="1" dirty="0">
                        <a:latin typeface="+mj-lt"/>
                      </a:endParaRPr>
                    </a:p>
                  </a:txBody>
                  <a:tcPr marL="0" marR="0" marT="0" marB="0" anchor="ctr"/>
                </a:tc>
                <a:tc>
                  <a:txBody>
                    <a:bodyPr/>
                    <a:lstStyle/>
                    <a:p>
                      <a:pPr algn="ctr"/>
                      <a:r>
                        <a:rPr lang="tr-TR" sz="1300" dirty="0" smtClean="0"/>
                        <a:t>2-2</a:t>
                      </a:r>
                      <a:endParaRPr lang="tr-TR" sz="1300" b="1" dirty="0">
                        <a:latin typeface="+mj-lt"/>
                      </a:endParaRPr>
                    </a:p>
                  </a:txBody>
                  <a:tcPr marL="0" marR="0" marT="0" marB="0" anchor="ctr"/>
                </a:tc>
                <a:tc>
                  <a:txBody>
                    <a:bodyPr/>
                    <a:lstStyle/>
                    <a:p>
                      <a:pPr algn="ctr"/>
                      <a:r>
                        <a:rPr lang="tr-TR" sz="1300" dirty="0" smtClean="0"/>
                        <a:t>B TAKIMI</a:t>
                      </a:r>
                      <a:endParaRPr lang="tr-TR" sz="1300" b="1" dirty="0">
                        <a:latin typeface="+mj-lt"/>
                      </a:endParaRPr>
                    </a:p>
                  </a:txBody>
                  <a:tcPr marL="0" marR="0" marT="0" marB="0" anchor="ctr"/>
                </a:tc>
              </a:tr>
              <a:tr h="33530">
                <a:tc>
                  <a:txBody>
                    <a:bodyPr/>
                    <a:lstStyle/>
                    <a:p>
                      <a:pPr algn="ctr"/>
                      <a:r>
                        <a:rPr lang="tr-TR" sz="1300" dirty="0" smtClean="0"/>
                        <a:t>C TAKIMI</a:t>
                      </a:r>
                      <a:endParaRPr lang="tr-TR" sz="1300" b="1" dirty="0">
                        <a:latin typeface="+mj-lt"/>
                      </a:endParaRPr>
                    </a:p>
                  </a:txBody>
                  <a:tcPr marL="0" marR="0" marT="0" marB="0" anchor="ctr"/>
                </a:tc>
                <a:tc>
                  <a:txBody>
                    <a:bodyPr/>
                    <a:lstStyle/>
                    <a:p>
                      <a:pPr algn="ctr"/>
                      <a:r>
                        <a:rPr lang="tr-TR" sz="1300" dirty="0" smtClean="0"/>
                        <a:t>0-0</a:t>
                      </a:r>
                      <a:endParaRPr lang="tr-TR" sz="1300" b="1" dirty="0">
                        <a:latin typeface="+mj-lt"/>
                      </a:endParaRPr>
                    </a:p>
                  </a:txBody>
                  <a:tcPr marL="0" marR="0" marT="0" marB="0" anchor="ctr"/>
                </a:tc>
                <a:tc>
                  <a:txBody>
                    <a:bodyPr/>
                    <a:lstStyle/>
                    <a:p>
                      <a:pPr algn="ctr"/>
                      <a:r>
                        <a:rPr lang="tr-TR" sz="1300" dirty="0" smtClean="0"/>
                        <a:t>A TAKIMI</a:t>
                      </a:r>
                      <a:endParaRPr lang="tr-TR" sz="1300" b="1" dirty="0">
                        <a:latin typeface="+mj-lt"/>
                      </a:endParaRPr>
                    </a:p>
                  </a:txBody>
                  <a:tcPr marL="0" marR="0" marT="0" marB="0" anchor="ctr"/>
                </a:tc>
              </a:tr>
              <a:tr h="33530">
                <a:tc>
                  <a:txBody>
                    <a:bodyPr/>
                    <a:lstStyle/>
                    <a:p>
                      <a:pPr algn="ctr"/>
                      <a:r>
                        <a:rPr lang="tr-TR" sz="1300" dirty="0" smtClean="0"/>
                        <a:t>A TAKIMI</a:t>
                      </a:r>
                      <a:endParaRPr lang="tr-TR" sz="1300" b="1" dirty="0">
                        <a:latin typeface="+mj-lt"/>
                      </a:endParaRPr>
                    </a:p>
                  </a:txBody>
                  <a:tcPr marL="0" marR="0" marT="0" marB="0" anchor="ctr"/>
                </a:tc>
                <a:tc>
                  <a:txBody>
                    <a:bodyPr/>
                    <a:lstStyle/>
                    <a:p>
                      <a:pPr algn="ctr"/>
                      <a:r>
                        <a:rPr lang="tr-TR" sz="1300" dirty="0" smtClean="0"/>
                        <a:t>3-2</a:t>
                      </a:r>
                      <a:endParaRPr lang="tr-TR" sz="1300" b="1" dirty="0">
                        <a:latin typeface="+mj-lt"/>
                      </a:endParaRPr>
                    </a:p>
                  </a:txBody>
                  <a:tcPr marL="0" marR="0" marT="0" marB="0" anchor="ctr"/>
                </a:tc>
                <a:tc>
                  <a:txBody>
                    <a:bodyPr/>
                    <a:lstStyle/>
                    <a:p>
                      <a:pPr algn="ctr"/>
                      <a:r>
                        <a:rPr lang="tr-TR" sz="1300" dirty="0" smtClean="0"/>
                        <a:t>C TAKIMI</a:t>
                      </a:r>
                      <a:endParaRPr lang="tr-TR" sz="1300" b="1" dirty="0">
                        <a:latin typeface="+mj-lt"/>
                      </a:endParaRPr>
                    </a:p>
                  </a:txBody>
                  <a:tcPr marL="0" marR="0" marT="0" marB="0" anchor="ctr"/>
                </a:tc>
              </a:tr>
            </a:tbl>
          </a:graphicData>
        </a:graphic>
      </p:graphicFrame>
      <p:graphicFrame>
        <p:nvGraphicFramePr>
          <p:cNvPr id="23" name="6 Tablo"/>
          <p:cNvGraphicFramePr>
            <a:graphicFrameLocks noGrp="1"/>
          </p:cNvGraphicFramePr>
          <p:nvPr/>
        </p:nvGraphicFramePr>
        <p:xfrm>
          <a:off x="2627787" y="3848070"/>
          <a:ext cx="3888434" cy="883920"/>
        </p:xfrm>
        <a:graphic>
          <a:graphicData uri="http://schemas.openxmlformats.org/drawingml/2006/table">
            <a:tbl>
              <a:tblPr firstRow="1" bandRow="1">
                <a:tableStyleId>{74C1A8A3-306A-4EB7-A6B1-4F7E0EB9C5D6}</a:tableStyleId>
              </a:tblPr>
              <a:tblGrid>
                <a:gridCol w="282126"/>
                <a:gridCol w="1018260"/>
                <a:gridCol w="323506"/>
                <a:gridCol w="323506"/>
                <a:gridCol w="323506"/>
                <a:gridCol w="323506"/>
                <a:gridCol w="323506"/>
                <a:gridCol w="323506"/>
                <a:gridCol w="323506"/>
                <a:gridCol w="323506"/>
              </a:tblGrid>
              <a:tr h="34049">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29793">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C TAKIMI</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7</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13</a:t>
                      </a:r>
                      <a:endParaRPr lang="tr-TR" sz="1400" b="1" dirty="0">
                        <a:solidFill>
                          <a:schemeClr val="bg1"/>
                        </a:solidFill>
                        <a:latin typeface="+mj-lt"/>
                      </a:endParaRPr>
                    </a:p>
                  </a:txBody>
                  <a:tcPr marL="0" marR="0" marT="0" marB="0" anchor="ctr">
                    <a:solidFill>
                      <a:srgbClr val="FF0000"/>
                    </a:solidFill>
                  </a:tcPr>
                </a:tc>
              </a:tr>
              <a:tr h="29793">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chemeClr val="tx1"/>
                        </a:solidFill>
                        <a:latin typeface="+mj-lt"/>
                      </a:endParaRPr>
                    </a:p>
                  </a:txBody>
                  <a:tcPr marL="0" marR="0" marT="0" marB="0" anchor="ctr"/>
                </a:tc>
              </a:tr>
              <a:tr h="29793">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0</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chemeClr val="tx1"/>
                        </a:solidFill>
                        <a:latin typeface="+mj-lt"/>
                      </a:endParaRPr>
                    </a:p>
                  </a:txBody>
                  <a:tcPr marL="0" marR="0" marT="0" marB="0" anchor="ctr"/>
                </a:tc>
              </a:tr>
            </a:tbl>
          </a:graphicData>
        </a:graphic>
      </p:graphicFrame>
      <p:graphicFrame>
        <p:nvGraphicFramePr>
          <p:cNvPr id="24" name="9 Tablo"/>
          <p:cNvGraphicFramePr>
            <a:graphicFrameLocks noGrp="1"/>
          </p:cNvGraphicFramePr>
          <p:nvPr/>
        </p:nvGraphicFramePr>
        <p:xfrm>
          <a:off x="755576" y="1163185"/>
          <a:ext cx="7632844" cy="1127760"/>
        </p:xfrm>
        <a:graphic>
          <a:graphicData uri="http://schemas.openxmlformats.org/drawingml/2006/table">
            <a:tbl>
              <a:tblPr firstRow="1" bandRow="1">
                <a:tableStyleId>{74C1A8A3-306A-4EB7-A6B1-4F7E0EB9C5D6}</a:tableStyleId>
              </a:tblPr>
              <a:tblGrid>
                <a:gridCol w="404182"/>
                <a:gridCol w="1192676"/>
                <a:gridCol w="401327"/>
                <a:gridCol w="401327"/>
                <a:gridCol w="401327"/>
                <a:gridCol w="401327"/>
                <a:gridCol w="401327"/>
                <a:gridCol w="401327"/>
                <a:gridCol w="401327"/>
                <a:gridCol w="401327"/>
                <a:gridCol w="1839422"/>
                <a:gridCol w="985948"/>
              </a:tblGrid>
              <a:tr h="300848">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a:t>
                      </a:r>
                      <a:r>
                        <a:rPr lang="tr-TR" sz="1600" baseline="0" dirty="0" smtClean="0"/>
                        <a:t> FİNAL</a:t>
                      </a:r>
                      <a:br>
                        <a:rPr lang="tr-TR" sz="1600" baseline="0" dirty="0" smtClean="0"/>
                      </a:br>
                      <a:r>
                        <a:rPr lang="tr-TR" sz="1600" baseline="0" dirty="0" smtClean="0"/>
                        <a:t>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131621">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31621">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31621">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graphicFrame>
        <p:nvGraphicFramePr>
          <p:cNvPr id="25" name="10 Tablo"/>
          <p:cNvGraphicFramePr>
            <a:graphicFrameLocks noGrp="1"/>
          </p:cNvGraphicFramePr>
          <p:nvPr/>
        </p:nvGraphicFramePr>
        <p:xfrm>
          <a:off x="4702868" y="2368633"/>
          <a:ext cx="4189612" cy="1386840"/>
        </p:xfrm>
        <a:graphic>
          <a:graphicData uri="http://schemas.openxmlformats.org/drawingml/2006/table">
            <a:tbl>
              <a:tblPr firstRow="1" bandRow="1">
                <a:tableStyleId>{74C1A8A3-306A-4EB7-A6B1-4F7E0EB9C5D6}</a:tableStyleId>
              </a:tblPr>
              <a:tblGrid>
                <a:gridCol w="1831097"/>
                <a:gridCol w="544380"/>
                <a:gridCol w="1814135"/>
              </a:tblGrid>
              <a:tr h="33530">
                <a:tc gridSpan="3">
                  <a:txBody>
                    <a:bodyPr/>
                    <a:lstStyle/>
                    <a:p>
                      <a:pPr algn="ctr"/>
                      <a:r>
                        <a:rPr lang="tr-TR" sz="1300" dirty="0" smtClean="0"/>
                        <a:t>LİG</a:t>
                      </a:r>
                      <a:r>
                        <a:rPr lang="tr-TR" sz="1300" baseline="0" dirty="0" smtClean="0"/>
                        <a:t> GRUBUNDAKİ MAÇLAR</a:t>
                      </a:r>
                      <a:endParaRPr lang="tr-TR" sz="1300" b="1" dirty="0">
                        <a:latin typeface="+mj-lt"/>
                      </a:endParaRPr>
                    </a:p>
                  </a:txBody>
                  <a:tcPr marL="0" marR="0" marT="0" marB="0"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33530">
                <a:tc>
                  <a:txBody>
                    <a:bodyPr/>
                    <a:lstStyle/>
                    <a:p>
                      <a:pPr algn="ctr"/>
                      <a:r>
                        <a:rPr lang="tr-TR" sz="1300" dirty="0" smtClean="0"/>
                        <a:t>B TAKIMI</a:t>
                      </a:r>
                      <a:endParaRPr lang="tr-TR" sz="1300" b="1" dirty="0">
                        <a:latin typeface="+mj-lt"/>
                      </a:endParaRPr>
                    </a:p>
                  </a:txBody>
                  <a:tcPr marL="0" marR="0" marT="0" marB="0" anchor="ctr"/>
                </a:tc>
                <a:tc>
                  <a:txBody>
                    <a:bodyPr/>
                    <a:lstStyle/>
                    <a:p>
                      <a:pPr algn="ctr"/>
                      <a:r>
                        <a:rPr lang="tr-TR" sz="1300" dirty="0" smtClean="0"/>
                        <a:t>1-2</a:t>
                      </a:r>
                      <a:endParaRPr lang="tr-TR" sz="1300" b="1" dirty="0">
                        <a:latin typeface="+mj-lt"/>
                      </a:endParaRPr>
                    </a:p>
                  </a:txBody>
                  <a:tcPr marL="0" marR="0" marT="0" marB="0" anchor="ctr"/>
                </a:tc>
                <a:tc>
                  <a:txBody>
                    <a:bodyPr/>
                    <a:lstStyle/>
                    <a:p>
                      <a:pPr algn="ctr"/>
                      <a:r>
                        <a:rPr lang="tr-TR" sz="1300" dirty="0" smtClean="0"/>
                        <a:t>C TAKIMI</a:t>
                      </a:r>
                      <a:endParaRPr lang="tr-TR" sz="1300" b="1" dirty="0">
                        <a:latin typeface="+mj-lt"/>
                      </a:endParaRPr>
                    </a:p>
                  </a:txBody>
                  <a:tcPr marL="0" marR="0" marT="0" marB="0" anchor="ctr"/>
                </a:tc>
              </a:tr>
              <a:tr h="33530">
                <a:tc>
                  <a:txBody>
                    <a:bodyPr/>
                    <a:lstStyle/>
                    <a:p>
                      <a:pPr algn="ctr"/>
                      <a:r>
                        <a:rPr lang="tr-TR" sz="1300" dirty="0" smtClean="0"/>
                        <a:t>C TAKIMI</a:t>
                      </a:r>
                      <a:endParaRPr lang="tr-TR" sz="1300" b="1" dirty="0">
                        <a:latin typeface="+mj-lt"/>
                      </a:endParaRPr>
                    </a:p>
                  </a:txBody>
                  <a:tcPr marL="0" marR="0" marT="0" marB="0" anchor="ctr"/>
                </a:tc>
                <a:tc>
                  <a:txBody>
                    <a:bodyPr/>
                    <a:lstStyle/>
                    <a:p>
                      <a:pPr algn="ctr"/>
                      <a:r>
                        <a:rPr lang="tr-TR" sz="1300" dirty="0" smtClean="0"/>
                        <a:t>1-0</a:t>
                      </a:r>
                      <a:endParaRPr lang="tr-TR" sz="1300" b="1" dirty="0">
                        <a:latin typeface="+mj-lt"/>
                      </a:endParaRPr>
                    </a:p>
                  </a:txBody>
                  <a:tcPr marL="0" marR="0" marT="0" marB="0" anchor="ctr"/>
                </a:tc>
                <a:tc>
                  <a:txBody>
                    <a:bodyPr/>
                    <a:lstStyle/>
                    <a:p>
                      <a:pPr algn="ctr"/>
                      <a:r>
                        <a:rPr lang="tr-TR" sz="1300" dirty="0" smtClean="0"/>
                        <a:t>B TAKIMI</a:t>
                      </a:r>
                      <a:endParaRPr lang="tr-TR" sz="1300" b="1" dirty="0">
                        <a:latin typeface="+mj-lt"/>
                      </a:endParaRPr>
                    </a:p>
                  </a:txBody>
                  <a:tcPr marL="0" marR="0" marT="0" marB="0" anchor="ctr"/>
                </a:tc>
              </a:tr>
              <a:tr h="33530">
                <a:tc>
                  <a:txBody>
                    <a:bodyPr/>
                    <a:lstStyle/>
                    <a:p>
                      <a:pPr algn="ctr"/>
                      <a:r>
                        <a:rPr lang="tr-TR" sz="1300" dirty="0" smtClean="0"/>
                        <a:t>B TAKIMI</a:t>
                      </a:r>
                      <a:endParaRPr lang="tr-TR" sz="1300" b="1" dirty="0">
                        <a:latin typeface="+mj-lt"/>
                      </a:endParaRPr>
                    </a:p>
                  </a:txBody>
                  <a:tcPr marL="0" marR="0" marT="0" marB="0" anchor="ctr"/>
                </a:tc>
                <a:tc>
                  <a:txBody>
                    <a:bodyPr/>
                    <a:lstStyle/>
                    <a:p>
                      <a:pPr algn="ctr"/>
                      <a:r>
                        <a:rPr lang="tr-TR" sz="1300" dirty="0" smtClean="0"/>
                        <a:t>0-0</a:t>
                      </a:r>
                      <a:endParaRPr lang="tr-TR" sz="1300" b="1" dirty="0">
                        <a:latin typeface="+mj-lt"/>
                      </a:endParaRPr>
                    </a:p>
                  </a:txBody>
                  <a:tcPr marL="0" marR="0" marT="0" marB="0" anchor="ctr"/>
                </a:tc>
                <a:tc>
                  <a:txBody>
                    <a:bodyPr/>
                    <a:lstStyle/>
                    <a:p>
                      <a:pPr algn="ctr"/>
                      <a:r>
                        <a:rPr lang="tr-TR" sz="1300" dirty="0" smtClean="0"/>
                        <a:t>A TAKIMI</a:t>
                      </a:r>
                      <a:endParaRPr lang="tr-TR" sz="1300" b="1" dirty="0">
                        <a:latin typeface="+mj-lt"/>
                      </a:endParaRPr>
                    </a:p>
                  </a:txBody>
                  <a:tcPr marL="0" marR="0" marT="0" marB="0" anchor="ctr"/>
                </a:tc>
              </a:tr>
              <a:tr h="33530">
                <a:tc>
                  <a:txBody>
                    <a:bodyPr/>
                    <a:lstStyle/>
                    <a:p>
                      <a:pPr algn="ctr"/>
                      <a:r>
                        <a:rPr lang="tr-TR" sz="1300" dirty="0" smtClean="0"/>
                        <a:t>A TAKIMI </a:t>
                      </a:r>
                      <a:endParaRPr lang="tr-TR" sz="1300" b="1" dirty="0">
                        <a:latin typeface="+mj-lt"/>
                      </a:endParaRPr>
                    </a:p>
                  </a:txBody>
                  <a:tcPr marL="0" marR="0" marT="0" marB="0" anchor="ctr"/>
                </a:tc>
                <a:tc>
                  <a:txBody>
                    <a:bodyPr/>
                    <a:lstStyle/>
                    <a:p>
                      <a:pPr algn="ctr"/>
                      <a:r>
                        <a:rPr lang="tr-TR" sz="1300" dirty="0" smtClean="0"/>
                        <a:t>2-3</a:t>
                      </a:r>
                      <a:endParaRPr lang="tr-TR" sz="1300" b="1" dirty="0">
                        <a:latin typeface="+mj-lt"/>
                      </a:endParaRPr>
                    </a:p>
                  </a:txBody>
                  <a:tcPr marL="0" marR="0" marT="0" marB="0" anchor="ctr"/>
                </a:tc>
                <a:tc>
                  <a:txBody>
                    <a:bodyPr/>
                    <a:lstStyle/>
                    <a:p>
                      <a:pPr algn="ctr"/>
                      <a:r>
                        <a:rPr lang="tr-TR" sz="1300" dirty="0" smtClean="0"/>
                        <a:t>B TAKIMI</a:t>
                      </a:r>
                      <a:endParaRPr lang="tr-TR" sz="1300" b="1" dirty="0">
                        <a:latin typeface="+mj-lt"/>
                      </a:endParaRPr>
                    </a:p>
                  </a:txBody>
                  <a:tcPr marL="0" marR="0" marT="0" marB="0" anchor="ctr"/>
                </a:tc>
              </a:tr>
              <a:tr h="33530">
                <a:tc>
                  <a:txBody>
                    <a:bodyPr/>
                    <a:lstStyle/>
                    <a:p>
                      <a:pPr algn="ctr"/>
                      <a:r>
                        <a:rPr lang="tr-TR" sz="1300" dirty="0" smtClean="0"/>
                        <a:t>C TAKIMI</a:t>
                      </a:r>
                      <a:endParaRPr lang="tr-TR" sz="1300" b="1" dirty="0">
                        <a:latin typeface="+mj-lt"/>
                      </a:endParaRPr>
                    </a:p>
                  </a:txBody>
                  <a:tcPr marL="0" marR="0" marT="0" marB="0" anchor="ctr"/>
                </a:tc>
                <a:tc>
                  <a:txBody>
                    <a:bodyPr/>
                    <a:lstStyle/>
                    <a:p>
                      <a:pPr algn="ctr"/>
                      <a:r>
                        <a:rPr lang="tr-TR" sz="1300" dirty="0" smtClean="0"/>
                        <a:t>1-0</a:t>
                      </a:r>
                      <a:endParaRPr lang="tr-TR" sz="1300" b="1" dirty="0">
                        <a:latin typeface="+mj-lt"/>
                      </a:endParaRPr>
                    </a:p>
                  </a:txBody>
                  <a:tcPr marL="0" marR="0" marT="0" marB="0" anchor="ctr"/>
                </a:tc>
                <a:tc>
                  <a:txBody>
                    <a:bodyPr/>
                    <a:lstStyle/>
                    <a:p>
                      <a:pPr algn="ctr"/>
                      <a:r>
                        <a:rPr lang="tr-TR" sz="1300" dirty="0" smtClean="0"/>
                        <a:t>A TAKIMI</a:t>
                      </a:r>
                      <a:endParaRPr lang="tr-TR" sz="1300" b="1" dirty="0">
                        <a:latin typeface="+mj-lt"/>
                      </a:endParaRPr>
                    </a:p>
                  </a:txBody>
                  <a:tcPr marL="0" marR="0" marT="0" marB="0" anchor="ctr"/>
                </a:tc>
              </a:tr>
              <a:tr h="33530">
                <a:tc>
                  <a:txBody>
                    <a:bodyPr/>
                    <a:lstStyle/>
                    <a:p>
                      <a:pPr algn="ctr"/>
                      <a:r>
                        <a:rPr lang="tr-TR" sz="1300" dirty="0" smtClean="0"/>
                        <a:t>A TAKIMI</a:t>
                      </a:r>
                      <a:endParaRPr lang="tr-TR" sz="1300" b="1" dirty="0">
                        <a:latin typeface="+mj-lt"/>
                      </a:endParaRPr>
                    </a:p>
                  </a:txBody>
                  <a:tcPr marL="0" marR="0" marT="0" marB="0" anchor="ctr"/>
                </a:tc>
                <a:tc>
                  <a:txBody>
                    <a:bodyPr/>
                    <a:lstStyle/>
                    <a:p>
                      <a:pPr algn="ctr"/>
                      <a:r>
                        <a:rPr lang="tr-TR" sz="1300" dirty="0" smtClean="0"/>
                        <a:t>0-2</a:t>
                      </a:r>
                      <a:endParaRPr lang="tr-TR" sz="1300" b="1" dirty="0">
                        <a:latin typeface="+mj-lt"/>
                      </a:endParaRPr>
                    </a:p>
                  </a:txBody>
                  <a:tcPr marL="0" marR="0" marT="0" marB="0" anchor="ctr"/>
                </a:tc>
                <a:tc>
                  <a:txBody>
                    <a:bodyPr/>
                    <a:lstStyle/>
                    <a:p>
                      <a:pPr algn="ctr"/>
                      <a:r>
                        <a:rPr lang="tr-TR" sz="1300" dirty="0" smtClean="0"/>
                        <a:t>C TAKIMI</a:t>
                      </a:r>
                      <a:endParaRPr lang="tr-TR" sz="1300" b="1" dirty="0">
                        <a:latin typeface="+mj-lt"/>
                      </a:endParaRPr>
                    </a:p>
                  </a:txBody>
                  <a:tcPr marL="0" marR="0" marT="0" marB="0" anchor="ctr"/>
                </a:tc>
              </a:tr>
            </a:tbl>
          </a:graphicData>
        </a:graphic>
      </p:graphicFrame>
      <p:sp>
        <p:nvSpPr>
          <p:cNvPr id="28" name="27 Oval"/>
          <p:cNvSpPr/>
          <p:nvPr/>
        </p:nvSpPr>
        <p:spPr>
          <a:xfrm>
            <a:off x="6156176" y="4021112"/>
            <a:ext cx="401637" cy="350838"/>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9"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87574"/>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t>TAKIMLARIN LİG GRUBUNDA VE SÜPER FİNAL GRUPLARINDA BİRBİRİYLE OYNADIKLARI MÜSABAKALAR SONUCUNDA DAHA FAZLA PUAN TOPLAYAN C TAKIMI SIRALAMADA ÜSTTE YER ALIR. </a:t>
            </a:r>
            <a:endParaRPr lang="tr-TR" b="1" dirty="0">
              <a:solidFill>
                <a:srgbClr val="000000"/>
              </a:solidFill>
            </a:endParaRPr>
          </a:p>
        </p:txBody>
      </p:sp>
      <p:graphicFrame>
        <p:nvGraphicFramePr>
          <p:cNvPr id="22" name="12 Tablo"/>
          <p:cNvGraphicFramePr>
            <a:graphicFrameLocks noGrp="1"/>
          </p:cNvGraphicFramePr>
          <p:nvPr/>
        </p:nvGraphicFramePr>
        <p:xfrm>
          <a:off x="2" y="2715766"/>
          <a:ext cx="9143998" cy="1639493"/>
        </p:xfrm>
        <a:graphic>
          <a:graphicData uri="http://schemas.openxmlformats.org/drawingml/2006/table">
            <a:tbl>
              <a:tblPr firstRow="1" bandRow="1">
                <a:tableStyleId>{74C1A8A3-306A-4EB7-A6B1-4F7E0EB9C5D6}</a:tableStyleId>
              </a:tblPr>
              <a:tblGrid>
                <a:gridCol w="484202"/>
                <a:gridCol w="1428802"/>
                <a:gridCol w="480782"/>
                <a:gridCol w="480782"/>
                <a:gridCol w="480782"/>
                <a:gridCol w="480782"/>
                <a:gridCol w="480782"/>
                <a:gridCol w="480782"/>
                <a:gridCol w="480782"/>
                <a:gridCol w="480782"/>
                <a:gridCol w="2203591"/>
                <a:gridCol w="1181147"/>
              </a:tblGrid>
              <a:tr h="277299">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dirty="0" smtClean="0"/>
                        <a:t>SÜPER FİNAL </a:t>
                      </a:r>
                      <a:r>
                        <a:rPr lang="tr-TR" sz="1800" baseline="0" dirty="0" smtClean="0"/>
                        <a:t>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370773">
                <a:tc>
                  <a:txBody>
                    <a:bodyPr/>
                    <a:lstStyle/>
                    <a:p>
                      <a:pPr algn="ctr"/>
                      <a:r>
                        <a:rPr lang="tr-TR" sz="1800" dirty="0" smtClean="0"/>
                        <a:t>1</a:t>
                      </a:r>
                      <a:endParaRPr lang="tr-TR" sz="1800" b="1" dirty="0">
                        <a:solidFill>
                          <a:srgbClr val="000000"/>
                        </a:solidFill>
                        <a:latin typeface="+mj-lt"/>
                      </a:endParaRPr>
                    </a:p>
                  </a:txBody>
                  <a:tcPr marL="0" marR="0" marT="0" marB="0" anchor="ctr"/>
                </a:tc>
                <a:tc>
                  <a:txBody>
                    <a:bodyPr/>
                    <a:lstStyle/>
                    <a:p>
                      <a:pPr algn="ctr"/>
                      <a:r>
                        <a:rPr lang="tr-TR" sz="1800" b="1" dirty="0" smtClean="0">
                          <a:solidFill>
                            <a:schemeClr val="bg1"/>
                          </a:solidFill>
                        </a:rPr>
                        <a:t>C TAKIMI</a:t>
                      </a:r>
                      <a:endParaRPr lang="tr-TR" sz="1800" b="1" dirty="0">
                        <a:solidFill>
                          <a:schemeClr val="bg1"/>
                        </a:solidFill>
                        <a:latin typeface="+mj-lt"/>
                      </a:endParaRPr>
                    </a:p>
                  </a:txBody>
                  <a:tcPr marL="0" marR="0" marT="0" marB="0" anchor="ctr">
                    <a:solidFill>
                      <a:srgbClr val="FF0000"/>
                    </a:solidFill>
                  </a:tcPr>
                </a:tc>
                <a:tc>
                  <a:txBody>
                    <a:bodyPr/>
                    <a:lstStyle/>
                    <a:p>
                      <a:pPr algn="ctr"/>
                      <a:r>
                        <a:rPr lang="tr-TR" sz="1800" dirty="0" smtClean="0"/>
                        <a:t>6</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12</a:t>
                      </a:r>
                      <a:endParaRPr lang="tr-TR" sz="1800" b="1" dirty="0">
                        <a:solidFill>
                          <a:srgbClr val="000000"/>
                        </a:solidFill>
                        <a:latin typeface="+mj-lt"/>
                      </a:endParaRPr>
                    </a:p>
                  </a:txBody>
                  <a:tcPr marL="0" marR="0" marT="0" marB="0" anchor="ctr"/>
                </a:tc>
                <a:tc>
                  <a:txBody>
                    <a:bodyPr/>
                    <a:lstStyle/>
                    <a:p>
                      <a:pPr algn="ctr"/>
                      <a:r>
                        <a:rPr lang="tr-TR" sz="1800" dirty="0" smtClean="0"/>
                        <a:t>36,5+0,5= </a:t>
                      </a:r>
                      <a:r>
                        <a:rPr lang="tr-TR" sz="1800" b="1" dirty="0" smtClean="0">
                          <a:solidFill>
                            <a:srgbClr val="FF0000"/>
                          </a:solidFill>
                        </a:rPr>
                        <a:t>37</a:t>
                      </a:r>
                      <a:endParaRPr lang="tr-TR" sz="1800" b="1" dirty="0">
                        <a:solidFill>
                          <a:srgbClr val="FF0000"/>
                        </a:solidFill>
                        <a:latin typeface="+mj-lt"/>
                      </a:endParaRPr>
                    </a:p>
                  </a:txBody>
                  <a:tcPr marL="0" marR="0" marT="0" marB="0" anchor="ctr"/>
                </a:tc>
                <a:tc>
                  <a:txBody>
                    <a:bodyPr/>
                    <a:lstStyle/>
                    <a:p>
                      <a:pPr algn="ctr"/>
                      <a:r>
                        <a:rPr lang="tr-TR" sz="1800" b="1" dirty="0" smtClean="0">
                          <a:solidFill>
                            <a:schemeClr val="bg1"/>
                          </a:solidFill>
                        </a:rPr>
                        <a:t>49</a:t>
                      </a:r>
                      <a:endParaRPr lang="tr-TR" sz="1800" b="1" dirty="0">
                        <a:solidFill>
                          <a:schemeClr val="bg1"/>
                        </a:solidFill>
                        <a:latin typeface="+mj-lt"/>
                      </a:endParaRPr>
                    </a:p>
                  </a:txBody>
                  <a:tcPr marL="0" marR="0" marT="0" marB="0" anchor="ctr">
                    <a:solidFill>
                      <a:srgbClr val="FF0000"/>
                    </a:solidFill>
                  </a:tcPr>
                </a:tc>
              </a:tr>
              <a:tr h="360040">
                <a:tc>
                  <a:txBody>
                    <a:bodyPr/>
                    <a:lstStyle/>
                    <a:p>
                      <a:pPr algn="ctr"/>
                      <a:r>
                        <a:rPr lang="tr-TR" sz="1800" dirty="0" smtClean="0"/>
                        <a:t>2</a:t>
                      </a:r>
                      <a:endParaRPr lang="tr-TR" sz="1800" b="1" dirty="0">
                        <a:solidFill>
                          <a:srgbClr val="000000"/>
                        </a:solidFill>
                        <a:latin typeface="+mj-lt"/>
                      </a:endParaRPr>
                    </a:p>
                  </a:txBody>
                  <a:tcPr marL="0" marR="0" marT="0" marB="0" anchor="ctr"/>
                </a:tc>
                <a:tc>
                  <a:txBody>
                    <a:bodyPr/>
                    <a:lstStyle/>
                    <a:p>
                      <a:pPr algn="ctr"/>
                      <a:r>
                        <a:rPr lang="tr-TR" sz="1800" dirty="0" smtClean="0"/>
                        <a:t>A TAKIMI</a:t>
                      </a:r>
                      <a:endParaRPr lang="tr-TR" sz="1800" b="1" dirty="0">
                        <a:solidFill>
                          <a:srgbClr val="000000"/>
                        </a:solidFill>
                        <a:latin typeface="+mj-lt"/>
                      </a:endParaRPr>
                    </a:p>
                  </a:txBody>
                  <a:tcPr marL="0" marR="0" marT="0" marB="0" anchor="ctr"/>
                </a:tc>
                <a:tc>
                  <a:txBody>
                    <a:bodyPr/>
                    <a:lstStyle/>
                    <a:p>
                      <a:pPr algn="ctr"/>
                      <a:r>
                        <a:rPr lang="tr-TR" sz="1800" dirty="0" smtClean="0"/>
                        <a:t>6</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9</a:t>
                      </a:r>
                      <a:endParaRPr lang="tr-TR" sz="1800" b="1" dirty="0">
                        <a:solidFill>
                          <a:srgbClr val="000000"/>
                        </a:solidFill>
                        <a:latin typeface="+mj-lt"/>
                      </a:endParaRPr>
                    </a:p>
                  </a:txBody>
                  <a:tcPr marL="0" marR="0" marT="0" marB="0" anchor="ctr"/>
                </a:tc>
                <a:tc>
                  <a:txBody>
                    <a:bodyPr/>
                    <a:lstStyle/>
                    <a:p>
                      <a:pPr algn="ctr"/>
                      <a:r>
                        <a:rPr lang="tr-TR" sz="1800" dirty="0" smtClean="0"/>
                        <a:t>39,5+0,5= </a:t>
                      </a:r>
                      <a:r>
                        <a:rPr lang="tr-TR" sz="1800" b="1" dirty="0" smtClean="0">
                          <a:solidFill>
                            <a:srgbClr val="FF0000"/>
                          </a:solidFill>
                        </a:rPr>
                        <a:t>40</a:t>
                      </a:r>
                      <a:endParaRPr lang="tr-TR" sz="1800" b="1" dirty="0">
                        <a:solidFill>
                          <a:srgbClr val="FF0000"/>
                        </a:solidFill>
                        <a:latin typeface="+mj-lt"/>
                      </a:endParaRPr>
                    </a:p>
                  </a:txBody>
                  <a:tcPr marL="0" marR="0" marT="0" marB="0" anchor="ctr"/>
                </a:tc>
                <a:tc>
                  <a:txBody>
                    <a:bodyPr/>
                    <a:lstStyle/>
                    <a:p>
                      <a:pPr algn="ctr"/>
                      <a:r>
                        <a:rPr lang="tr-TR" sz="1800" dirty="0" smtClean="0"/>
                        <a:t>49</a:t>
                      </a:r>
                      <a:endParaRPr lang="tr-TR" sz="1800" b="1" dirty="0">
                        <a:solidFill>
                          <a:srgbClr val="000000"/>
                        </a:solidFill>
                        <a:latin typeface="+mj-lt"/>
                      </a:endParaRPr>
                    </a:p>
                  </a:txBody>
                  <a:tcPr marL="0" marR="0" marT="0" marB="0" anchor="ctr"/>
                </a:tc>
              </a:tr>
              <a:tr h="360040">
                <a:tc>
                  <a:txBody>
                    <a:bodyPr/>
                    <a:lstStyle/>
                    <a:p>
                      <a:pPr algn="ctr"/>
                      <a:r>
                        <a:rPr lang="tr-TR" sz="1800" dirty="0" smtClean="0"/>
                        <a:t>3</a:t>
                      </a:r>
                      <a:endParaRPr lang="tr-TR" sz="1800" b="1" dirty="0">
                        <a:solidFill>
                          <a:srgbClr val="000000"/>
                        </a:solidFill>
                        <a:latin typeface="+mj-lt"/>
                      </a:endParaRPr>
                    </a:p>
                  </a:txBody>
                  <a:tcPr marL="0" marR="0" marT="0" marB="0" anchor="ctr"/>
                </a:tc>
                <a:tc>
                  <a:txBody>
                    <a:bodyPr/>
                    <a:lstStyle/>
                    <a:p>
                      <a:pPr algn="ctr"/>
                      <a:r>
                        <a:rPr lang="tr-TR" sz="1800" dirty="0" smtClean="0"/>
                        <a:t>B TAKIMI</a:t>
                      </a:r>
                      <a:endParaRPr lang="tr-TR" sz="1800" b="1" dirty="0">
                        <a:solidFill>
                          <a:srgbClr val="000000"/>
                        </a:solidFill>
                        <a:latin typeface="+mj-lt"/>
                      </a:endParaRPr>
                    </a:p>
                  </a:txBody>
                  <a:tcPr marL="0" marR="0" marT="0" marB="0" anchor="ctr"/>
                </a:tc>
                <a:tc>
                  <a:txBody>
                    <a:bodyPr/>
                    <a:lstStyle/>
                    <a:p>
                      <a:pPr algn="ctr"/>
                      <a:r>
                        <a:rPr lang="tr-TR" sz="1800" dirty="0" smtClean="0"/>
                        <a:t>6</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11</a:t>
                      </a:r>
                      <a:endParaRPr lang="tr-TR" sz="1800" b="1" dirty="0">
                        <a:solidFill>
                          <a:srgbClr val="000000"/>
                        </a:solidFill>
                        <a:latin typeface="+mj-lt"/>
                      </a:endParaRPr>
                    </a:p>
                  </a:txBody>
                  <a:tcPr marL="0" marR="0" marT="0" marB="0" anchor="ctr"/>
                </a:tc>
                <a:tc>
                  <a:txBody>
                    <a:bodyPr/>
                    <a:lstStyle/>
                    <a:p>
                      <a:pPr algn="ctr"/>
                      <a:r>
                        <a:rPr lang="tr-TR" sz="1800" dirty="0" smtClean="0"/>
                        <a:t>37,5+0,5= </a:t>
                      </a:r>
                      <a:r>
                        <a:rPr lang="tr-TR" sz="1800" b="1" dirty="0" smtClean="0">
                          <a:solidFill>
                            <a:srgbClr val="FF0000"/>
                          </a:solidFill>
                        </a:rPr>
                        <a:t>38</a:t>
                      </a:r>
                      <a:endParaRPr lang="tr-TR" sz="1800" b="1" dirty="0">
                        <a:solidFill>
                          <a:srgbClr val="FF0000"/>
                        </a:solidFill>
                        <a:latin typeface="+mj-lt"/>
                      </a:endParaRPr>
                    </a:p>
                  </a:txBody>
                  <a:tcPr marL="0" marR="0" marT="0" marB="0" anchor="ctr"/>
                </a:tc>
                <a:tc>
                  <a:txBody>
                    <a:bodyPr/>
                    <a:lstStyle/>
                    <a:p>
                      <a:pPr algn="ctr"/>
                      <a:r>
                        <a:rPr lang="tr-TR" sz="1800" dirty="0" smtClean="0"/>
                        <a:t>49</a:t>
                      </a:r>
                      <a:endParaRPr lang="tr-TR" sz="18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1059582"/>
            <a:ext cx="9144000" cy="10080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t>TAKIMLARIN KENDİ ARALARINDAKİ LİG GRUBU VE SÜPER FİNAL GRUP MÜSABAKALARINDA PUAN </a:t>
            </a:r>
            <a:r>
              <a:rPr lang="tr-TR" sz="1600" b="1" dirty="0" smtClean="0"/>
              <a:t>EŞİTLİĞİ </a:t>
            </a:r>
            <a:r>
              <a:rPr lang="tr-TR" sz="1600" b="1" dirty="0"/>
              <a:t>VARSA, BU MÜSABAKALARDAKİ GOL AVERAJINA BAKILIR. KENDİ ARALARINDAKİ MAÇLARDA ATILAN GOLLERDE </a:t>
            </a:r>
            <a:r>
              <a:rPr lang="tr-TR" sz="1600" b="1" dirty="0" smtClean="0"/>
              <a:t>EŞİTLİK </a:t>
            </a:r>
            <a:r>
              <a:rPr lang="tr-TR" sz="1600" b="1" dirty="0"/>
              <a:t>VARSA, DEPLASMANDA FAZLA GOL ATAN TAKIM ÜSTÜN SAYILMAZ.</a:t>
            </a:r>
          </a:p>
        </p:txBody>
      </p:sp>
      <p:graphicFrame>
        <p:nvGraphicFramePr>
          <p:cNvPr id="22" name="8 Tablo"/>
          <p:cNvGraphicFramePr>
            <a:graphicFrameLocks noGrp="1"/>
          </p:cNvGraphicFramePr>
          <p:nvPr/>
        </p:nvGraphicFramePr>
        <p:xfrm>
          <a:off x="458299" y="2300118"/>
          <a:ext cx="8227399" cy="1163544"/>
        </p:xfrm>
        <a:graphic>
          <a:graphicData uri="http://schemas.openxmlformats.org/drawingml/2006/table">
            <a:tbl>
              <a:tblPr firstRow="1" bandRow="1">
                <a:tableStyleId>{74C1A8A3-306A-4EB7-A6B1-4F7E0EB9C5D6}</a:tableStyleId>
              </a:tblPr>
              <a:tblGrid>
                <a:gridCol w="435665"/>
                <a:gridCol w="1285579"/>
                <a:gridCol w="432588"/>
                <a:gridCol w="432588"/>
                <a:gridCol w="432588"/>
                <a:gridCol w="432588"/>
                <a:gridCol w="432588"/>
                <a:gridCol w="432588"/>
                <a:gridCol w="432588"/>
                <a:gridCol w="432588"/>
                <a:gridCol w="1982703"/>
                <a:gridCol w="1062748"/>
              </a:tblGrid>
              <a:tr h="233166">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 FİNAL</a:t>
                      </a:r>
                      <a:r>
                        <a:rPr lang="tr-TR" sz="1600" baseline="0" dirty="0" smtClean="0"/>
                        <a:t>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225288">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225288">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225288">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graphicFrame>
        <p:nvGraphicFramePr>
          <p:cNvPr id="23" name="10 Tablo"/>
          <p:cNvGraphicFramePr>
            <a:graphicFrameLocks noGrp="1"/>
          </p:cNvGraphicFramePr>
          <p:nvPr/>
        </p:nvGraphicFramePr>
        <p:xfrm>
          <a:off x="2267747" y="3579862"/>
          <a:ext cx="4608510" cy="883920"/>
        </p:xfrm>
        <a:graphic>
          <a:graphicData uri="http://schemas.openxmlformats.org/drawingml/2006/table">
            <a:tbl>
              <a:tblPr firstRow="1" bandRow="1">
                <a:tableStyleId>{74C1A8A3-306A-4EB7-A6B1-4F7E0EB9C5D6}</a:tableStyleId>
              </a:tblPr>
              <a:tblGrid>
                <a:gridCol w="334371"/>
                <a:gridCol w="1206827"/>
                <a:gridCol w="383414"/>
                <a:gridCol w="383414"/>
                <a:gridCol w="383414"/>
                <a:gridCol w="383414"/>
                <a:gridCol w="383414"/>
                <a:gridCol w="383414"/>
                <a:gridCol w="383414"/>
                <a:gridCol w="383414"/>
              </a:tblGrid>
              <a:tr h="198752">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173908">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C TAKIMI</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1</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13</a:t>
                      </a:r>
                      <a:endParaRPr lang="tr-TR" sz="1400" b="1" dirty="0">
                        <a:solidFill>
                          <a:schemeClr val="tx1"/>
                        </a:solidFill>
                        <a:latin typeface="+mj-lt"/>
                      </a:endParaRPr>
                    </a:p>
                  </a:txBody>
                  <a:tcPr marL="0" marR="0" marT="0" marB="0" anchor="ctr"/>
                </a:tc>
              </a:tr>
              <a:tr h="173908">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dirty="0" smtClean="0"/>
                        <a:t>0</a:t>
                      </a:r>
                      <a:endParaRPr lang="tr-TR" sz="1400" b="1" dirty="0">
                        <a:solidFill>
                          <a:srgbClr val="000000"/>
                        </a:solidFill>
                        <a:latin typeface="+mj-lt"/>
                      </a:endParaRPr>
                    </a:p>
                  </a:txBody>
                  <a:tcPr marL="0" marR="0" marT="0" marB="0" anchor="ctr"/>
                </a:tc>
                <a:tc>
                  <a:txBody>
                    <a:bodyPr/>
                    <a:lstStyle/>
                    <a:p>
                      <a:pPr algn="ctr"/>
                      <a:r>
                        <a:rPr lang="tr-TR" sz="1400" dirty="0" smtClean="0"/>
                        <a:t>13</a:t>
                      </a:r>
                      <a:endParaRPr lang="tr-TR" sz="1400" b="1" dirty="0">
                        <a:solidFill>
                          <a:schemeClr val="tx1"/>
                        </a:solidFill>
                        <a:latin typeface="+mj-lt"/>
                      </a:endParaRPr>
                    </a:p>
                  </a:txBody>
                  <a:tcPr marL="0" marR="0" marT="0" marB="0" anchor="ctr"/>
                </a:tc>
              </a:tr>
              <a:tr h="173908">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7</a:t>
                      </a:r>
                      <a:endParaRPr lang="tr-TR" sz="1400" b="1" dirty="0">
                        <a:solidFill>
                          <a:srgbClr val="000000"/>
                        </a:solidFill>
                        <a:latin typeface="+mj-lt"/>
                      </a:endParaRPr>
                    </a:p>
                  </a:txBody>
                  <a:tcPr marL="0" marR="0" marT="0" marB="0" anchor="ctr"/>
                </a:tc>
                <a:tc>
                  <a:txBody>
                    <a:bodyPr/>
                    <a:lstStyle/>
                    <a:p>
                      <a:pPr algn="ctr"/>
                      <a:r>
                        <a:rPr lang="tr-TR" sz="1400" dirty="0" smtClean="0"/>
                        <a:t>7</a:t>
                      </a:r>
                      <a:endParaRPr lang="tr-TR" sz="1400" b="1" dirty="0">
                        <a:solidFill>
                          <a:srgbClr val="000000"/>
                        </a:solidFill>
                        <a:latin typeface="+mj-lt"/>
                      </a:endParaRPr>
                    </a:p>
                  </a:txBody>
                  <a:tcPr marL="0" marR="0" marT="0" marB="0" anchor="ctr"/>
                </a:tc>
                <a:tc>
                  <a:txBody>
                    <a:bodyPr/>
                    <a:lstStyle/>
                    <a:p>
                      <a:pPr algn="ctr"/>
                      <a:r>
                        <a:rPr lang="tr-TR" sz="1400" dirty="0" smtClean="0"/>
                        <a:t>0</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chemeClr val="tx1"/>
                        </a:solidFill>
                        <a:latin typeface="+mj-lt"/>
                      </a:endParaRPr>
                    </a:p>
                  </a:txBody>
                  <a:tcPr marL="0" marR="0" marT="0" marB="0" anchor="ctr"/>
                </a:tc>
              </a:tr>
            </a:tbl>
          </a:graphicData>
        </a:graphic>
      </p:graphicFrame>
      <p:sp>
        <p:nvSpPr>
          <p:cNvPr id="24" name="23 Oval"/>
          <p:cNvSpPr/>
          <p:nvPr/>
        </p:nvSpPr>
        <p:spPr>
          <a:xfrm>
            <a:off x="6084168" y="3723878"/>
            <a:ext cx="401637" cy="393700"/>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5"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740"/>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ÜÇ TAKIMININ KENDİ ARALARINDA YAPTIKLARI MÜSABAKALARDA A VE C TAKIMLARININ PUAN EŞİTLİĞİ OLDUĞU İÇİN İKİ TAKIM ARASINDAKİ GOL AVERAJINA BAKILIR. BU DURUMDA +1 AVERAJA SAHİP OLAN C TAKIMI SIRALAMADA ÜSTTE YER ALIR.</a:t>
            </a:r>
          </a:p>
        </p:txBody>
      </p:sp>
      <p:graphicFrame>
        <p:nvGraphicFramePr>
          <p:cNvPr id="22" name="12 Tablo"/>
          <p:cNvGraphicFramePr>
            <a:graphicFrameLocks noGrp="1"/>
          </p:cNvGraphicFramePr>
          <p:nvPr/>
        </p:nvGraphicFramePr>
        <p:xfrm>
          <a:off x="71438" y="2643758"/>
          <a:ext cx="9001124" cy="1559397"/>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369732">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baseline="0" dirty="0" smtClean="0"/>
                        <a:t>SÜPER FİNAL</a:t>
                      </a:r>
                      <a:br>
                        <a:rPr lang="tr-TR" sz="1600" baseline="0" dirty="0" smtClean="0"/>
                      </a:br>
                      <a:r>
                        <a:rPr lang="tr-TR" sz="1600" baseline="0" dirty="0" smtClean="0"/>
                        <a:t>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357239">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C TAKIMI</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b="1" dirty="0" smtClean="0">
                          <a:solidFill>
                            <a:schemeClr val="bg1"/>
                          </a:solidFill>
                        </a:rPr>
                        <a:t>49</a:t>
                      </a:r>
                      <a:endParaRPr lang="tr-TR" sz="1400" b="1" dirty="0">
                        <a:solidFill>
                          <a:schemeClr val="bg1"/>
                        </a:solidFill>
                        <a:latin typeface="+mj-lt"/>
                      </a:endParaRPr>
                    </a:p>
                  </a:txBody>
                  <a:tcPr marL="0" marR="0" marT="0" marB="0" anchor="ctr">
                    <a:solidFill>
                      <a:srgbClr val="FF0000"/>
                    </a:solidFill>
                  </a:tcPr>
                </a:tc>
              </a:tr>
              <a:tr h="357239">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357239">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843210"/>
            <a:ext cx="9144000" cy="10080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t>TAKIMLARIN KENDİ ARALARINDAKİ LİG GRUBU VE SÜPER FİNAL GRUP MÜSABAKALARINDA PUAN </a:t>
            </a:r>
            <a:r>
              <a:rPr lang="tr-TR" sz="1600" b="1" dirty="0" smtClean="0"/>
              <a:t>EŞİTLİĞİ </a:t>
            </a:r>
            <a:r>
              <a:rPr lang="tr-TR" sz="1600" b="1" dirty="0"/>
              <a:t>VARSA, BU MÜSABAKALARDAKİ GOL AVERAJINA BAKILIR. KENDİ ARALARINDAKİ MAÇLARDA ATILAN GOLLERDE EĢİTLİK VARSA, DEPLASMANDA FAZLA GOL ATAN TAKIM ÜSTÜN SAYILMAZ.</a:t>
            </a:r>
          </a:p>
        </p:txBody>
      </p:sp>
      <p:graphicFrame>
        <p:nvGraphicFramePr>
          <p:cNvPr id="22" name="8 Tablo"/>
          <p:cNvGraphicFramePr>
            <a:graphicFrameLocks noGrp="1"/>
          </p:cNvGraphicFramePr>
          <p:nvPr/>
        </p:nvGraphicFramePr>
        <p:xfrm>
          <a:off x="71438" y="1923280"/>
          <a:ext cx="9001124" cy="1568841"/>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372989">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 FİNAL </a:t>
                      </a:r>
                      <a:br>
                        <a:rPr lang="tr-TR" sz="1600" dirty="0" smtClean="0"/>
                      </a:br>
                      <a:r>
                        <a:rPr lang="tr-TR" sz="1600" baseline="0" dirty="0" smtClean="0"/>
                        <a:t>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360387">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360387">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360387">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graphicFrame>
        <p:nvGraphicFramePr>
          <p:cNvPr id="23" name="10 Tablo"/>
          <p:cNvGraphicFramePr>
            <a:graphicFrameLocks noGrp="1"/>
          </p:cNvGraphicFramePr>
          <p:nvPr/>
        </p:nvGraphicFramePr>
        <p:xfrm>
          <a:off x="2051050" y="3579464"/>
          <a:ext cx="5041903" cy="1152526"/>
        </p:xfrm>
        <a:graphic>
          <a:graphicData uri="http://schemas.openxmlformats.org/drawingml/2006/table">
            <a:tbl>
              <a:tblPr firstRow="1" bandRow="1">
                <a:tableStyleId>{74C1A8A3-306A-4EB7-A6B1-4F7E0EB9C5D6}</a:tableStyleId>
              </a:tblPr>
              <a:tblGrid>
                <a:gridCol w="365816"/>
                <a:gridCol w="1320319"/>
                <a:gridCol w="419471"/>
                <a:gridCol w="419471"/>
                <a:gridCol w="419471"/>
                <a:gridCol w="419471"/>
                <a:gridCol w="419471"/>
                <a:gridCol w="419471"/>
                <a:gridCol w="419471"/>
                <a:gridCol w="419471"/>
              </a:tblGrid>
              <a:tr h="317938">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278196">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C TAKIMI</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13</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3</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11</a:t>
                      </a:r>
                      <a:endParaRPr lang="tr-TR" sz="1400" b="1" dirty="0">
                        <a:solidFill>
                          <a:schemeClr val="tx1"/>
                        </a:solidFill>
                        <a:latin typeface="+mj-lt"/>
                      </a:endParaRPr>
                    </a:p>
                  </a:txBody>
                  <a:tcPr marL="0" marR="0" marT="0" marB="0" anchor="ctr"/>
                </a:tc>
              </a:tr>
              <a:tr h="278196">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chemeClr val="tx1"/>
                        </a:solidFill>
                        <a:latin typeface="+mj-lt"/>
                      </a:endParaRPr>
                    </a:p>
                  </a:txBody>
                  <a:tcPr marL="0" marR="0" marT="0" marB="0" anchor="ctr"/>
                </a:tc>
              </a:tr>
              <a:tr h="278196">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8</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7</a:t>
                      </a:r>
                      <a:endParaRPr lang="tr-TR" sz="1400" b="1" dirty="0">
                        <a:solidFill>
                          <a:srgbClr val="000000"/>
                        </a:solidFill>
                        <a:latin typeface="+mj-lt"/>
                      </a:endParaRPr>
                    </a:p>
                  </a:txBody>
                  <a:tcPr marL="0" marR="0" marT="0" marB="0" anchor="ctr"/>
                </a:tc>
                <a:tc>
                  <a:txBody>
                    <a:bodyPr/>
                    <a:lstStyle/>
                    <a:p>
                      <a:pPr algn="ctr"/>
                      <a:r>
                        <a:rPr lang="tr-TR" sz="1400" dirty="0" smtClean="0"/>
                        <a:t>7</a:t>
                      </a:r>
                      <a:endParaRPr lang="tr-TR" sz="1400" b="1" dirty="0">
                        <a:solidFill>
                          <a:srgbClr val="000000"/>
                        </a:solidFill>
                        <a:latin typeface="+mj-lt"/>
                      </a:endParaRPr>
                    </a:p>
                  </a:txBody>
                  <a:tcPr marL="0" marR="0" marT="0" marB="0" anchor="ctr"/>
                </a:tc>
                <a:tc>
                  <a:txBody>
                    <a:bodyPr/>
                    <a:lstStyle/>
                    <a:p>
                      <a:pPr algn="ctr"/>
                      <a:r>
                        <a:rPr lang="tr-TR" sz="1400" dirty="0" smtClean="0"/>
                        <a:t>0</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chemeClr val="tx1"/>
                        </a:solidFill>
                        <a:latin typeface="+mj-lt"/>
                      </a:endParaRPr>
                    </a:p>
                  </a:txBody>
                  <a:tcPr marL="0" marR="0" marT="0" marB="0" anchor="ctr"/>
                </a:tc>
              </a:tr>
            </a:tbl>
          </a:graphicData>
        </a:graphic>
      </p:graphicFrame>
      <p:sp>
        <p:nvSpPr>
          <p:cNvPr id="24" name="23 Oval"/>
          <p:cNvSpPr/>
          <p:nvPr/>
        </p:nvSpPr>
        <p:spPr>
          <a:xfrm>
            <a:off x="6255272" y="3832646"/>
            <a:ext cx="401637" cy="395288"/>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5"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740"/>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A, B VE C TAKILARININ KENDİ ARALARINDA YAPTIKLARI MÜSABAKALARDA PUAN EŞİTLİĞİ OLDUĞU İÇİN ÜÇ TAKIM ARASINDAKİ GOL AVERAJINA BAKILIR. BU DURUMDA +3 AVERAJA SAHİP OLAN C TAKIMI SIRALAMADA ÜSTTE YER ALIR.</a:t>
            </a:r>
          </a:p>
        </p:txBody>
      </p:sp>
      <p:graphicFrame>
        <p:nvGraphicFramePr>
          <p:cNvPr id="22" name="12 Tablo"/>
          <p:cNvGraphicFramePr>
            <a:graphicFrameLocks noGrp="1"/>
          </p:cNvGraphicFramePr>
          <p:nvPr/>
        </p:nvGraphicFramePr>
        <p:xfrm>
          <a:off x="2" y="2643758"/>
          <a:ext cx="9143998" cy="1559397"/>
        </p:xfrm>
        <a:graphic>
          <a:graphicData uri="http://schemas.openxmlformats.org/drawingml/2006/table">
            <a:tbl>
              <a:tblPr firstRow="1" bandRow="1">
                <a:tableStyleId>{74C1A8A3-306A-4EB7-A6B1-4F7E0EB9C5D6}</a:tableStyleId>
              </a:tblPr>
              <a:tblGrid>
                <a:gridCol w="484202"/>
                <a:gridCol w="1428802"/>
                <a:gridCol w="480782"/>
                <a:gridCol w="480782"/>
                <a:gridCol w="480782"/>
                <a:gridCol w="480782"/>
                <a:gridCol w="480782"/>
                <a:gridCol w="480782"/>
                <a:gridCol w="480782"/>
                <a:gridCol w="480782"/>
                <a:gridCol w="2203591"/>
                <a:gridCol w="1181147"/>
              </a:tblGrid>
              <a:tr h="369732">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a:t>
                      </a:r>
                      <a:r>
                        <a:rPr lang="tr-TR" sz="1600" baseline="0" dirty="0" smtClean="0"/>
                        <a:t> FİNAL</a:t>
                      </a:r>
                      <a:br>
                        <a:rPr lang="tr-TR" sz="1600" baseline="0" dirty="0" smtClean="0"/>
                      </a:br>
                      <a:r>
                        <a:rPr lang="tr-TR" sz="1600" baseline="0" dirty="0" smtClean="0"/>
                        <a:t>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357239">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C TAKIMI</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b="1" dirty="0" smtClean="0">
                          <a:solidFill>
                            <a:schemeClr val="bg1"/>
                          </a:solidFill>
                        </a:rPr>
                        <a:t>49</a:t>
                      </a:r>
                      <a:endParaRPr lang="tr-TR" sz="1400" b="1" dirty="0">
                        <a:solidFill>
                          <a:schemeClr val="bg1"/>
                        </a:solidFill>
                        <a:latin typeface="+mj-lt"/>
                      </a:endParaRPr>
                    </a:p>
                  </a:txBody>
                  <a:tcPr marL="0" marR="0" marT="0" marB="0" anchor="ctr">
                    <a:solidFill>
                      <a:srgbClr val="FF0000"/>
                    </a:solidFill>
                  </a:tcPr>
                </a:tc>
              </a:tr>
              <a:tr h="357239">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357239">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827584" cy="937086"/>
          </a:xfrm>
          <a:prstGeom prst="rect">
            <a:avLst/>
          </a:prstGeom>
          <a:noFill/>
          <a:ln w="9525">
            <a:noFill/>
            <a:miter lim="800000"/>
            <a:headEnd/>
            <a:tailEnd/>
          </a:ln>
          <a:effectLst/>
        </p:spPr>
      </p:pic>
      <p:graphicFrame>
        <p:nvGraphicFramePr>
          <p:cNvPr id="21" name="3 Tablo"/>
          <p:cNvGraphicFramePr>
            <a:graphicFrameLocks noGrp="1"/>
          </p:cNvGraphicFramePr>
          <p:nvPr/>
        </p:nvGraphicFramePr>
        <p:xfrm>
          <a:off x="539561" y="2067694"/>
          <a:ext cx="8064890" cy="2435976"/>
        </p:xfrm>
        <a:graphic>
          <a:graphicData uri="http://schemas.openxmlformats.org/drawingml/2006/table">
            <a:tbl>
              <a:tblPr firstRow="1" bandRow="1">
                <a:tableStyleId>{74C1A8A3-306A-4EB7-A6B1-4F7E0EB9C5D6}</a:tableStyleId>
              </a:tblPr>
              <a:tblGrid>
                <a:gridCol w="387868"/>
                <a:gridCol w="1063847"/>
                <a:gridCol w="746206"/>
                <a:gridCol w="452514"/>
                <a:gridCol w="452514"/>
                <a:gridCol w="452514"/>
                <a:gridCol w="452514"/>
                <a:gridCol w="452514"/>
                <a:gridCol w="452514"/>
                <a:gridCol w="452514"/>
                <a:gridCol w="1034316"/>
                <a:gridCol w="1665055"/>
              </a:tblGrid>
              <a:tr h="405440">
                <a:tc>
                  <a:txBody>
                    <a:bodyPr/>
                    <a:lstStyle/>
                    <a:p>
                      <a:pPr algn="ct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TAKIM</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O</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G</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B</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M</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A</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Y</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Av</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P</a:t>
                      </a:r>
                      <a:endParaRPr lang="tr-TR" sz="1500" b="1" dirty="0">
                        <a:solidFill>
                          <a:schemeClr val="tx1"/>
                        </a:solidFill>
                        <a:effectLst/>
                        <a:latin typeface="+mn-lt"/>
                      </a:endParaRPr>
                    </a:p>
                  </a:txBody>
                  <a:tcPr marL="0" marR="0" marT="0" marB="0" anchor="ctr"/>
                </a:tc>
                <a:tc>
                  <a:txBody>
                    <a:bodyPr/>
                    <a:lstStyle/>
                    <a:p>
                      <a:pPr algn="ctr"/>
                      <a:r>
                        <a:rPr lang="tr-TR" sz="1500" dirty="0" smtClean="0">
                          <a:effectLst/>
                        </a:rPr>
                        <a:t>SÜPER FİNAL</a:t>
                      </a:r>
                      <a:endParaRPr lang="tr-TR" sz="1500" b="1" dirty="0">
                        <a:solidFill>
                          <a:schemeClr val="bg1"/>
                        </a:solidFill>
                        <a:effectLst/>
                        <a:latin typeface="+mn-lt"/>
                      </a:endParaRPr>
                    </a:p>
                  </a:txBody>
                  <a:tcPr marL="0" marR="0" marT="0" marB="0" anchor="ctr"/>
                </a:tc>
                <a:tc>
                  <a:txBody>
                    <a:bodyPr/>
                    <a:lstStyle/>
                    <a:p>
                      <a:pPr algn="ctr"/>
                      <a:r>
                        <a:rPr lang="tr-TR" sz="1500" dirty="0" smtClean="0">
                          <a:effectLst/>
                        </a:rPr>
                        <a:t>SÜPER FİNAL BAŞLANGIÇ PUANI</a:t>
                      </a:r>
                      <a:endParaRPr lang="tr-TR" sz="1500" b="1" dirty="0">
                        <a:solidFill>
                          <a:schemeClr val="tx1"/>
                        </a:solidFill>
                        <a:effectLst/>
                        <a:latin typeface="+mn-lt"/>
                      </a:endParaRPr>
                    </a:p>
                  </a:txBody>
                  <a:tcPr marL="0" marR="0" marT="0" marB="0" anchor="ctr"/>
                </a:tc>
              </a:tr>
              <a:tr h="219345">
                <a:tc>
                  <a:txBody>
                    <a:bodyPr/>
                    <a:lstStyle/>
                    <a:p>
                      <a:pPr algn="ctr"/>
                      <a:r>
                        <a:rPr lang="tr-TR" sz="1600" dirty="0" smtClean="0">
                          <a:solidFill>
                            <a:schemeClr val="tx1">
                              <a:lumMod val="85000"/>
                              <a:lumOff val="15000"/>
                            </a:schemeClr>
                          </a:solidFill>
                          <a:effectLst/>
                        </a:rPr>
                        <a:t>1</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A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80</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40</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40</a:t>
                      </a:r>
                      <a:endParaRPr lang="tr-TR" sz="1600" b="1" dirty="0">
                        <a:solidFill>
                          <a:srgbClr val="C00000"/>
                        </a:solidFill>
                        <a:effectLst/>
                        <a:latin typeface="+mn-lt"/>
                      </a:endParaRPr>
                    </a:p>
                  </a:txBody>
                  <a:tcPr marL="0" marR="0" marT="0" marB="0" anchor="ctr"/>
                </a:tc>
              </a:tr>
              <a:tr h="226580">
                <a:tc>
                  <a:txBody>
                    <a:bodyPr/>
                    <a:lstStyle/>
                    <a:p>
                      <a:pPr algn="ctr"/>
                      <a:r>
                        <a:rPr lang="tr-TR" sz="1600" dirty="0" smtClean="0">
                          <a:solidFill>
                            <a:schemeClr val="tx1">
                              <a:lumMod val="85000"/>
                              <a:lumOff val="15000"/>
                            </a:schemeClr>
                          </a:solidFill>
                          <a:effectLst/>
                        </a:rPr>
                        <a:t>2</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B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75</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37,5</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38</a:t>
                      </a:r>
                      <a:endParaRPr lang="tr-TR" sz="1600" b="1" dirty="0">
                        <a:solidFill>
                          <a:srgbClr val="C00000"/>
                        </a:solidFill>
                        <a:effectLst/>
                        <a:latin typeface="+mn-lt"/>
                      </a:endParaRPr>
                    </a:p>
                  </a:txBody>
                  <a:tcPr marL="0" marR="0" marT="0" marB="0" anchor="ctr"/>
                </a:tc>
              </a:tr>
              <a:tr h="271896">
                <a:tc>
                  <a:txBody>
                    <a:bodyPr/>
                    <a:lstStyle/>
                    <a:p>
                      <a:pPr algn="ctr"/>
                      <a:r>
                        <a:rPr lang="tr-TR" sz="1600" dirty="0" smtClean="0">
                          <a:solidFill>
                            <a:schemeClr val="tx1">
                              <a:lumMod val="85000"/>
                              <a:lumOff val="15000"/>
                            </a:schemeClr>
                          </a:solidFill>
                          <a:effectLst/>
                        </a:rPr>
                        <a:t>3</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C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73</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36,5</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37</a:t>
                      </a:r>
                      <a:endParaRPr lang="tr-TR" sz="1600" b="1" dirty="0">
                        <a:solidFill>
                          <a:srgbClr val="C00000"/>
                        </a:solidFill>
                        <a:effectLst/>
                        <a:latin typeface="+mn-lt"/>
                      </a:endParaRPr>
                    </a:p>
                  </a:txBody>
                  <a:tcPr marL="0" marR="0" marT="0" marB="0" anchor="ctr"/>
                </a:tc>
              </a:tr>
              <a:tr h="226580">
                <a:tc>
                  <a:txBody>
                    <a:bodyPr/>
                    <a:lstStyle/>
                    <a:p>
                      <a:pPr algn="ctr"/>
                      <a:r>
                        <a:rPr lang="tr-TR" sz="1600" dirty="0" smtClean="0">
                          <a:solidFill>
                            <a:schemeClr val="tx1">
                              <a:lumMod val="85000"/>
                              <a:lumOff val="15000"/>
                            </a:schemeClr>
                          </a:solidFill>
                          <a:effectLst/>
                        </a:rPr>
                        <a:t>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D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70</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35</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35</a:t>
                      </a:r>
                      <a:endParaRPr lang="tr-TR" sz="1600" b="1" dirty="0">
                        <a:solidFill>
                          <a:srgbClr val="C00000"/>
                        </a:solidFill>
                        <a:effectLst/>
                        <a:latin typeface="+mn-lt"/>
                      </a:endParaRPr>
                    </a:p>
                  </a:txBody>
                  <a:tcPr marL="0" marR="0" marT="0" marB="0" anchor="ctr"/>
                </a:tc>
              </a:tr>
              <a:tr h="226580">
                <a:tc>
                  <a:txBody>
                    <a:bodyPr/>
                    <a:lstStyle/>
                    <a:p>
                      <a:pPr algn="ctr"/>
                      <a:r>
                        <a:rPr lang="tr-TR" sz="1600" dirty="0" smtClean="0">
                          <a:solidFill>
                            <a:schemeClr val="tx1">
                              <a:lumMod val="85000"/>
                              <a:lumOff val="15000"/>
                            </a:schemeClr>
                          </a:solidFill>
                          <a:effectLst/>
                        </a:rPr>
                        <a:t>5</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E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65</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32,5</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33</a:t>
                      </a:r>
                      <a:endParaRPr lang="tr-TR" sz="1600" b="1" dirty="0">
                        <a:solidFill>
                          <a:srgbClr val="C00000"/>
                        </a:solidFill>
                        <a:effectLst/>
                        <a:latin typeface="+mn-lt"/>
                      </a:endParaRPr>
                    </a:p>
                  </a:txBody>
                  <a:tcPr marL="0" marR="0" marT="0" marB="0" anchor="ctr"/>
                </a:tc>
              </a:tr>
              <a:tr h="226580">
                <a:tc>
                  <a:txBody>
                    <a:bodyPr/>
                    <a:lstStyle/>
                    <a:p>
                      <a:pPr algn="ctr"/>
                      <a:r>
                        <a:rPr lang="tr-TR" sz="1600" dirty="0" smtClean="0">
                          <a:solidFill>
                            <a:schemeClr val="tx1">
                              <a:lumMod val="85000"/>
                              <a:lumOff val="15000"/>
                            </a:schemeClr>
                          </a:solidFill>
                          <a:effectLst/>
                        </a:rPr>
                        <a:t>6</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F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64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32</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32</a:t>
                      </a:r>
                      <a:endParaRPr lang="tr-TR" sz="1600" b="1" dirty="0">
                        <a:solidFill>
                          <a:srgbClr val="C00000"/>
                        </a:solidFill>
                        <a:effectLst/>
                        <a:latin typeface="+mn-lt"/>
                      </a:endParaRPr>
                    </a:p>
                  </a:txBody>
                  <a:tcPr marL="0" marR="0" marT="0" marB="0" anchor="ctr"/>
                </a:tc>
              </a:tr>
              <a:tr h="226580">
                <a:tc>
                  <a:txBody>
                    <a:bodyPr/>
                    <a:lstStyle/>
                    <a:p>
                      <a:pPr algn="ctr"/>
                      <a:r>
                        <a:rPr lang="tr-TR" sz="1600" dirty="0" smtClean="0">
                          <a:solidFill>
                            <a:schemeClr val="tx1">
                              <a:lumMod val="85000"/>
                              <a:lumOff val="15000"/>
                            </a:schemeClr>
                          </a:solidFill>
                          <a:effectLst/>
                        </a:rPr>
                        <a:t>7</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G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63</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31,5</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32</a:t>
                      </a:r>
                      <a:endParaRPr lang="tr-TR" sz="1600" b="1" dirty="0">
                        <a:solidFill>
                          <a:srgbClr val="C00000"/>
                        </a:solidFill>
                        <a:effectLst/>
                        <a:latin typeface="+mn-lt"/>
                      </a:endParaRPr>
                    </a:p>
                  </a:txBody>
                  <a:tcPr marL="0" marR="0" marT="0" marB="0" anchor="ctr"/>
                </a:tc>
              </a:tr>
              <a:tr h="226580">
                <a:tc>
                  <a:txBody>
                    <a:bodyPr/>
                    <a:lstStyle/>
                    <a:p>
                      <a:pPr algn="ctr"/>
                      <a:r>
                        <a:rPr lang="tr-TR" sz="1600" dirty="0" smtClean="0">
                          <a:solidFill>
                            <a:schemeClr val="tx1">
                              <a:lumMod val="85000"/>
                              <a:lumOff val="15000"/>
                            </a:schemeClr>
                          </a:solidFill>
                          <a:effectLst/>
                        </a:rPr>
                        <a:t>8</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b="1" dirty="0" smtClean="0">
                          <a:solidFill>
                            <a:srgbClr val="C00000"/>
                          </a:solidFill>
                          <a:effectLst/>
                        </a:rPr>
                        <a:t>H TAKIMI</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34</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chemeClr val="tx1">
                              <a:lumMod val="85000"/>
                              <a:lumOff val="15000"/>
                            </a:schemeClr>
                          </a:solidFill>
                          <a:effectLst/>
                        </a:rPr>
                        <a:t>62</a:t>
                      </a:r>
                      <a:endParaRPr lang="tr-TR" sz="1600" b="1" dirty="0">
                        <a:solidFill>
                          <a:schemeClr val="tx1">
                            <a:lumMod val="85000"/>
                            <a:lumOff val="15000"/>
                          </a:schemeClr>
                        </a:solidFill>
                        <a:effectLst/>
                        <a:latin typeface="+mn-lt"/>
                      </a:endParaRPr>
                    </a:p>
                  </a:txBody>
                  <a:tcPr marL="0" marR="0" marT="0" marB="0" anchor="ctr"/>
                </a:tc>
                <a:tc>
                  <a:txBody>
                    <a:bodyPr/>
                    <a:lstStyle/>
                    <a:p>
                      <a:pPr algn="ctr"/>
                      <a:r>
                        <a:rPr lang="tr-TR" sz="1600" dirty="0" smtClean="0">
                          <a:solidFill>
                            <a:srgbClr val="C00000"/>
                          </a:solidFill>
                          <a:effectLst/>
                        </a:rPr>
                        <a:t>31</a:t>
                      </a:r>
                      <a:endParaRPr lang="tr-TR" sz="1600" b="1" dirty="0">
                        <a:solidFill>
                          <a:srgbClr val="C00000"/>
                        </a:solidFill>
                        <a:effectLst/>
                        <a:latin typeface="+mn-lt"/>
                      </a:endParaRPr>
                    </a:p>
                  </a:txBody>
                  <a:tcPr marL="0" marR="0" marT="0" marB="0" anchor="ctr"/>
                </a:tc>
                <a:tc>
                  <a:txBody>
                    <a:bodyPr/>
                    <a:lstStyle/>
                    <a:p>
                      <a:pPr algn="ctr"/>
                      <a:r>
                        <a:rPr lang="tr-TR" sz="1600" dirty="0" smtClean="0">
                          <a:solidFill>
                            <a:srgbClr val="C00000"/>
                          </a:solidFill>
                          <a:effectLst/>
                        </a:rPr>
                        <a:t>31</a:t>
                      </a:r>
                      <a:endParaRPr lang="tr-TR" sz="1600" b="1" dirty="0">
                        <a:solidFill>
                          <a:srgbClr val="C00000"/>
                        </a:solidFill>
                        <a:effectLst/>
                        <a:latin typeface="+mn-lt"/>
                      </a:endParaRPr>
                    </a:p>
                  </a:txBody>
                  <a:tcPr marL="0" marR="0" marT="0" marB="0" anchor="ctr"/>
                </a:tc>
              </a:tr>
            </a:tbl>
          </a:graphicData>
        </a:graphic>
      </p:graphicFrame>
      <p:sp>
        <p:nvSpPr>
          <p:cNvPr id="22" name="6 Metin kutusu"/>
          <p:cNvSpPr txBox="1"/>
          <p:nvPr/>
        </p:nvSpPr>
        <p:spPr>
          <a:xfrm>
            <a:off x="1691680" y="659472"/>
            <a:ext cx="6515918" cy="400110"/>
          </a:xfrm>
          <a:prstGeom prst="rect">
            <a:avLst/>
          </a:prstGeom>
          <a:noFill/>
        </p:spPr>
        <p:txBody>
          <a:bodyPr wrap="square">
            <a:spAutoFit/>
          </a:bodyPr>
          <a:lstStyle/>
          <a:p>
            <a:pPr algn="ctr" fontAlgn="auto">
              <a:spcBef>
                <a:spcPts val="0"/>
              </a:spcBef>
              <a:spcAft>
                <a:spcPts val="0"/>
              </a:spcAft>
              <a:defRPr/>
            </a:pPr>
            <a:r>
              <a:rPr lang="tr-TR" sz="2000" b="1" dirty="0">
                <a:solidFill>
                  <a:srgbClr val="C00000"/>
                </a:solidFill>
                <a:latin typeface="+mj-lt"/>
              </a:rPr>
              <a:t>SÜPER FİNAL GRUP MÜSABAKALARINA BAŞLANGIÇ PUANI</a:t>
            </a:r>
          </a:p>
        </p:txBody>
      </p:sp>
      <p:sp>
        <p:nvSpPr>
          <p:cNvPr id="23" name="Rectangle 2"/>
          <p:cNvSpPr/>
          <p:nvPr/>
        </p:nvSpPr>
        <p:spPr>
          <a:xfrm>
            <a:off x="475549" y="1149996"/>
            <a:ext cx="8192902" cy="817904"/>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tr-TR" b="1" dirty="0">
                <a:solidFill>
                  <a:schemeClr val="bg1"/>
                </a:solidFill>
              </a:rPr>
              <a:t>TAKIMLAR SÜPER FİNAL MÜSABAKALARINA, 34 HAFTALIK LİG GRUBUNDA TOPLADIKLARI PUANLARIN YARISI İLE BAŞLARLAR. TOPLADIĞI PUANIN YARISI BUÇUKLU OLAN TAKIMLARA YARIM PUAN EKLENEREK ÜST PUANA TAMAMLANIR.</a:t>
            </a:r>
          </a:p>
        </p:txBody>
      </p:sp>
      <p:pic>
        <p:nvPicPr>
          <p:cNvPr id="26" name="Picture 6" descr="C:\Users\gokce.er\Desktop\tff arkaplan kırmızı.jpg"/>
          <p:cNvPicPr>
            <a:picLocks noChangeAspect="1" noChangeArrowheads="1"/>
          </p:cNvPicPr>
          <p:nvPr/>
        </p:nvPicPr>
        <p:blipFill>
          <a:blip r:embed="rId3"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4" cstate="print"/>
          <a:srcRect l="16667" t="22917" r="13542" b="36102"/>
          <a:stretch>
            <a:fillRect/>
          </a:stretch>
        </p:blipFill>
        <p:spPr bwMode="auto">
          <a:xfrm>
            <a:off x="8482145" y="4754864"/>
            <a:ext cx="661855" cy="38863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616"/>
            <a:ext cx="9144000" cy="10080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t>TAKIMLARIN KENDİ ARALARINDAKİ LİG GRUBU VE SÜPER FİNAL GRUP MÜSABAKALARINDA PUAN VE GOL </a:t>
            </a:r>
            <a:r>
              <a:rPr lang="tr-TR" sz="1600" b="1" dirty="0" smtClean="0"/>
              <a:t>EŞİTLİĞİ </a:t>
            </a:r>
            <a:r>
              <a:rPr lang="tr-TR" sz="1600" b="1" dirty="0"/>
              <a:t>DEVAM EDİYORSA, 34 HAFTA OYNANAN LİG GRUBUNDAKİ PUAN SIRALAMASINDA ÜSTTE OLAN TAKIM ÜSTTE YER ALACAKTIR</a:t>
            </a:r>
          </a:p>
        </p:txBody>
      </p:sp>
      <p:graphicFrame>
        <p:nvGraphicFramePr>
          <p:cNvPr id="22" name="8 Tablo"/>
          <p:cNvGraphicFramePr>
            <a:graphicFrameLocks noGrp="1"/>
          </p:cNvGraphicFramePr>
          <p:nvPr/>
        </p:nvGraphicFramePr>
        <p:xfrm>
          <a:off x="71438" y="1962074"/>
          <a:ext cx="9001124" cy="1529892"/>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359552">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baseline="0" dirty="0" smtClean="0"/>
                        <a:t>SÜPER FİNAL </a:t>
                      </a:r>
                      <a:br>
                        <a:rPr lang="tr-TR" sz="1600" baseline="0" dirty="0" smtClean="0"/>
                      </a:br>
                      <a:r>
                        <a:rPr lang="tr-TR" sz="1600" baseline="0" dirty="0" smtClean="0"/>
                        <a:t>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347404">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347404">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347404">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graphicFrame>
        <p:nvGraphicFramePr>
          <p:cNvPr id="23" name="Group 100"/>
          <p:cNvGraphicFramePr>
            <a:graphicFrameLocks noGrp="1"/>
          </p:cNvGraphicFramePr>
          <p:nvPr/>
        </p:nvGraphicFramePr>
        <p:xfrm>
          <a:off x="2051050" y="3507879"/>
          <a:ext cx="5041900" cy="1150939"/>
        </p:xfrm>
        <a:graphic>
          <a:graphicData uri="http://schemas.openxmlformats.org/drawingml/2006/table">
            <a:tbl>
              <a:tblPr/>
              <a:tblGrid>
                <a:gridCol w="365125"/>
                <a:gridCol w="1320800"/>
                <a:gridCol w="419100"/>
                <a:gridCol w="420688"/>
                <a:gridCol w="419100"/>
                <a:gridCol w="419100"/>
                <a:gridCol w="419100"/>
                <a:gridCol w="420687"/>
                <a:gridCol w="419100"/>
                <a:gridCol w="419100"/>
              </a:tblGrid>
              <a:tr h="317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TAKIM</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O</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G</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B</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M</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A</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Y</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Av</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P</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r>
              <a:tr h="277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B TAKIMI</a:t>
                      </a:r>
                      <a:endParaRPr kumimoji="0" lang="tr-TR" sz="14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8</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10</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3</a:t>
                      </a: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11</a:t>
                      </a: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r>
              <a:tr h="277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A TAKIMI</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8</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13</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10</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3</a:t>
                      </a:r>
                    </a:p>
                  </a:txBody>
                  <a:tcPr marL="0" marR="0" marT="0" marB="0" anchor="ctr" horzOverflow="overflow">
                    <a:lnL>
                      <a:noFill/>
                    </a:lnL>
                    <a:lnR>
                      <a:noFill/>
                    </a:lnR>
                    <a:lnT>
                      <a:noFill/>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11</a:t>
                      </a:r>
                    </a:p>
                  </a:txBody>
                  <a:tcPr marL="0" marR="0" marT="0" marB="0" anchor="ctr" horzOverflow="overflow">
                    <a:lnL>
                      <a:noFill/>
                    </a:lnL>
                    <a:lnR>
                      <a:noFill/>
                    </a:lnR>
                    <a:lnT>
                      <a:noFill/>
                    </a:lnT>
                    <a:lnB>
                      <a:noFill/>
                    </a:lnB>
                    <a:lnTlToBr>
                      <a:noFill/>
                    </a:lnTlToBr>
                    <a:lnBlToTr>
                      <a:noFill/>
                    </a:lnBlToTr>
                    <a:solidFill>
                      <a:srgbClr val="FF0000"/>
                    </a:solidFill>
                  </a:tcPr>
                </a:tc>
              </a:tr>
              <a:tr h="277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C TAKIMI</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8</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13</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10</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3</a:t>
                      </a: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11</a:t>
                      </a: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FF0000"/>
                    </a:solidFill>
                  </a:tcPr>
                </a:tc>
              </a:tr>
            </a:tbl>
          </a:graphicData>
        </a:graphic>
      </p:graphicFrame>
      <p:sp>
        <p:nvSpPr>
          <p:cNvPr id="24" name="23 Oval"/>
          <p:cNvSpPr/>
          <p:nvPr/>
        </p:nvSpPr>
        <p:spPr>
          <a:xfrm>
            <a:off x="6156325" y="3507879"/>
            <a:ext cx="1079500" cy="1439863"/>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5"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740"/>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A, B VE C TAKIMLARININ KENDİ ARALARINDA YAPTIKLARI MÜSABAKALARDA PUAN VE AVERAJ EŞİTLİĞİ OLDUĞU İÇİN ÜÇ TAKIMIN LİG GRUBUNDAKİ SIRALAMASINA BAKILIR. LİG GRUBUNU 1. SIRADA BİTİREN A TAKIMI SÜPER FİNAL MÜSABAKALARI SONUCUNDA  B VE C TAKIMINA GÖRE ÜST SIRADA YER ALIR.</a:t>
            </a:r>
          </a:p>
        </p:txBody>
      </p:sp>
      <p:graphicFrame>
        <p:nvGraphicFramePr>
          <p:cNvPr id="22" name="6 Tablo"/>
          <p:cNvGraphicFramePr>
            <a:graphicFrameLocks noGrp="1"/>
          </p:cNvGraphicFramePr>
          <p:nvPr/>
        </p:nvGraphicFramePr>
        <p:xfrm>
          <a:off x="-4" y="2499742"/>
          <a:ext cx="9144003" cy="1584325"/>
        </p:xfrm>
        <a:graphic>
          <a:graphicData uri="http://schemas.openxmlformats.org/drawingml/2006/table">
            <a:tbl>
              <a:tblPr firstRow="1" bandRow="1">
                <a:tableStyleId>{74C1A8A3-306A-4EB7-A6B1-4F7E0EB9C5D6}</a:tableStyleId>
              </a:tblPr>
              <a:tblGrid>
                <a:gridCol w="554454"/>
                <a:gridCol w="2420101"/>
                <a:gridCol w="771181"/>
                <a:gridCol w="771181"/>
                <a:gridCol w="771181"/>
                <a:gridCol w="771181"/>
                <a:gridCol w="771181"/>
                <a:gridCol w="771181"/>
                <a:gridCol w="771181"/>
                <a:gridCol w="771181"/>
              </a:tblGrid>
              <a:tr h="316865">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316865">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A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80</a:t>
                      </a:r>
                      <a:endParaRPr lang="tr-TR" sz="1600" b="1" dirty="0">
                        <a:solidFill>
                          <a:schemeClr val="bg1"/>
                        </a:solidFill>
                        <a:latin typeface="+mj-lt"/>
                      </a:endParaRPr>
                    </a:p>
                  </a:txBody>
                  <a:tcPr marL="0" marR="0" marT="0" marB="0" anchor="ctr">
                    <a:solidFill>
                      <a:srgbClr val="FF0000"/>
                    </a:solidFill>
                  </a:tcPr>
                </a:tc>
              </a:tr>
              <a:tr h="316865">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B TAKIMI</a:t>
                      </a:r>
                      <a:endParaRPr lang="tr-TR" sz="1600" b="1" dirty="0">
                        <a:solidFill>
                          <a:schemeClr val="bg1"/>
                        </a:solidFill>
                        <a:latin typeface="+mj-lt"/>
                      </a:endParaRPr>
                    </a:p>
                  </a:txBody>
                  <a:tcPr marL="0" marR="0" marT="0" marB="0" anchor="ctr">
                    <a:solidFill>
                      <a:schemeClr val="accent5">
                        <a:lumMod val="75000"/>
                      </a:schemeClr>
                    </a:solidFill>
                  </a:tcP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75</a:t>
                      </a:r>
                      <a:endParaRPr lang="tr-TR" sz="1600" b="1" dirty="0">
                        <a:solidFill>
                          <a:schemeClr val="bg1"/>
                        </a:solidFill>
                        <a:latin typeface="+mj-lt"/>
                      </a:endParaRPr>
                    </a:p>
                  </a:txBody>
                  <a:tcPr marL="0" marR="0" marT="0" marB="0" anchor="ctr">
                    <a:solidFill>
                      <a:schemeClr val="accent5">
                        <a:lumMod val="75000"/>
                      </a:schemeClr>
                    </a:solidFill>
                  </a:tcPr>
                </a:tc>
              </a:tr>
              <a:tr h="316865">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C TAKIMI</a:t>
                      </a:r>
                      <a:endParaRPr lang="tr-TR" sz="1600" b="1" dirty="0">
                        <a:solidFill>
                          <a:schemeClr val="bg1"/>
                        </a:solidFill>
                        <a:latin typeface="+mj-lt"/>
                      </a:endParaRPr>
                    </a:p>
                  </a:txBody>
                  <a:tcPr marL="0" marR="0" marT="0" marB="0" anchor="ctr">
                    <a:solidFill>
                      <a:schemeClr val="accent5">
                        <a:lumMod val="75000"/>
                      </a:schemeClr>
                    </a:solidFill>
                  </a:tcP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73</a:t>
                      </a:r>
                      <a:endParaRPr lang="tr-TR" sz="1600" b="1" dirty="0">
                        <a:solidFill>
                          <a:schemeClr val="bg1"/>
                        </a:solidFill>
                        <a:latin typeface="+mj-lt"/>
                      </a:endParaRPr>
                    </a:p>
                  </a:txBody>
                  <a:tcPr marL="0" marR="0" marT="0" marB="0" anchor="ctr">
                    <a:solidFill>
                      <a:schemeClr val="accent5">
                        <a:lumMod val="75000"/>
                      </a:schemeClr>
                    </a:solidFill>
                  </a:tcPr>
                </a:tc>
              </a:tr>
              <a:tr h="316865">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70</a:t>
                      </a:r>
                      <a:endParaRPr lang="tr-TR" sz="16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4"/>
          <p:cNvSpPr/>
          <p:nvPr/>
        </p:nvSpPr>
        <p:spPr>
          <a:xfrm>
            <a:off x="0" y="2570956"/>
            <a:ext cx="9144000" cy="187300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lnSpc>
                <a:spcPct val="200000"/>
              </a:lnSpc>
              <a:defRPr/>
            </a:pPr>
            <a:r>
              <a:rPr lang="tr-TR" sz="2400" b="1" dirty="0" smtClean="0"/>
              <a:t>SÜPER FİNAL MÜSABAKALARI </a:t>
            </a:r>
          </a:p>
          <a:p>
            <a:pPr algn="ctr">
              <a:lnSpc>
                <a:spcPct val="200000"/>
              </a:lnSpc>
              <a:defRPr/>
            </a:pPr>
            <a:r>
              <a:rPr lang="tr-TR" sz="2400" b="1" dirty="0" smtClean="0"/>
              <a:t>SONUNDA DÖRT (4) TAKIMIN PUAN EŞİTLİĞİ HALİNDE</a:t>
            </a:r>
            <a:endParaRPr lang="tr-TR" sz="2400" dirty="0"/>
          </a:p>
        </p:txBody>
      </p:sp>
      <p:sp>
        <p:nvSpPr>
          <p:cNvPr id="22" name="Oval 1"/>
          <p:cNvSpPr/>
          <p:nvPr/>
        </p:nvSpPr>
        <p:spPr>
          <a:xfrm>
            <a:off x="3708483" y="756918"/>
            <a:ext cx="1655606" cy="1598808"/>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tr-TR" sz="8800" b="1" dirty="0" smtClean="0">
                <a:effectLst>
                  <a:outerShdw blurRad="38100" dist="38100" dir="2700000" algn="tl">
                    <a:srgbClr val="000000">
                      <a:alpha val="43137"/>
                    </a:srgbClr>
                  </a:outerShdw>
                </a:effectLst>
              </a:rPr>
              <a:t>3</a:t>
            </a:r>
            <a:endParaRPr lang="tr-TR" sz="8800" b="1" dirty="0">
              <a:effectLst>
                <a:outerShdw blurRad="38100" dist="38100" dir="2700000" algn="tl">
                  <a:srgbClr val="000000">
                    <a:alpha val="43137"/>
                  </a:srgbClr>
                </a:outerShdw>
              </a:effectLst>
            </a:endParaRPr>
          </a:p>
        </p:txBody>
      </p:sp>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899592" y="627534"/>
            <a:ext cx="7344816" cy="574675"/>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KENDİSİNE YARIM PUAN EKLENMEYEN TAKIM SIRALAMADA ÜSTTE YER ALIR.</a:t>
            </a:r>
          </a:p>
        </p:txBody>
      </p:sp>
      <p:graphicFrame>
        <p:nvGraphicFramePr>
          <p:cNvPr id="22" name="8 Tablo"/>
          <p:cNvGraphicFramePr>
            <a:graphicFrameLocks noGrp="1"/>
          </p:cNvGraphicFramePr>
          <p:nvPr/>
        </p:nvGraphicFramePr>
        <p:xfrm>
          <a:off x="-4" y="1203598"/>
          <a:ext cx="9144009" cy="1341120"/>
        </p:xfrm>
        <a:graphic>
          <a:graphicData uri="http://schemas.openxmlformats.org/drawingml/2006/table">
            <a:tbl>
              <a:tblPr firstRow="1" bandRow="1">
                <a:tableStyleId>{74C1A8A3-306A-4EB7-A6B1-4F7E0EB9C5D6}</a:tableStyleId>
              </a:tblPr>
              <a:tblGrid>
                <a:gridCol w="484202"/>
                <a:gridCol w="1428803"/>
                <a:gridCol w="480783"/>
                <a:gridCol w="480783"/>
                <a:gridCol w="480783"/>
                <a:gridCol w="480783"/>
                <a:gridCol w="480783"/>
                <a:gridCol w="480783"/>
                <a:gridCol w="480783"/>
                <a:gridCol w="480783"/>
                <a:gridCol w="2203592"/>
                <a:gridCol w="1181148"/>
              </a:tblGrid>
              <a:tr h="340401">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baseline="0" dirty="0" smtClean="0"/>
                        <a:t>SÜPER FİNAL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148926">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48926">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48926">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148926">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D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14</a:t>
                      </a:r>
                      <a:endParaRPr lang="tr-TR" sz="1400" b="1" dirty="0">
                        <a:solidFill>
                          <a:srgbClr val="000000"/>
                        </a:solidFill>
                        <a:latin typeface="+mj-lt"/>
                      </a:endParaRPr>
                    </a:p>
                  </a:txBody>
                  <a:tcPr marL="0" marR="0" marT="0" marB="0" anchor="ctr"/>
                </a:tc>
                <a:tc>
                  <a:txBody>
                    <a:bodyPr/>
                    <a:lstStyle/>
                    <a:p>
                      <a:pPr algn="ctr"/>
                      <a:r>
                        <a:rPr lang="tr-TR" sz="1400" b="1" dirty="0" smtClean="0">
                          <a:solidFill>
                            <a:srgbClr val="FF0000"/>
                          </a:solidFill>
                        </a:rPr>
                        <a:t>35</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sp>
        <p:nvSpPr>
          <p:cNvPr id="23" name="Rectangle 5"/>
          <p:cNvSpPr/>
          <p:nvPr/>
        </p:nvSpPr>
        <p:spPr>
          <a:xfrm>
            <a:off x="-36513" y="2571750"/>
            <a:ext cx="9180513" cy="935037"/>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SÜPER FİNAL MÜSABAKALARINI A, B, C VE D TAKIMLARININ AYNI PUANDA BİTİRMESİ DURUMUNDA, D TAKIMINA  YARIM PUAN EKLENMEDİĞİ İÇİN ÜSTTE YER ALIR. A, B VE C TAKIMLARI İSE 2. MADDEDEKİ KRİTERLERE GÖRE BELİRLENİR.</a:t>
            </a:r>
          </a:p>
        </p:txBody>
      </p:sp>
      <p:graphicFrame>
        <p:nvGraphicFramePr>
          <p:cNvPr id="24" name="19 Tablo"/>
          <p:cNvGraphicFramePr>
            <a:graphicFrameLocks noGrp="1"/>
          </p:cNvGraphicFramePr>
          <p:nvPr/>
        </p:nvGraphicFramePr>
        <p:xfrm>
          <a:off x="-3" y="3435846"/>
          <a:ext cx="9144001" cy="1280160"/>
        </p:xfrm>
        <a:graphic>
          <a:graphicData uri="http://schemas.openxmlformats.org/drawingml/2006/table">
            <a:tbl>
              <a:tblPr firstRow="1" bandRow="1">
                <a:tableStyleId>{74C1A8A3-306A-4EB7-A6B1-4F7E0EB9C5D6}</a:tableStyleId>
              </a:tblPr>
              <a:tblGrid>
                <a:gridCol w="484202"/>
                <a:gridCol w="1428803"/>
                <a:gridCol w="480782"/>
                <a:gridCol w="480782"/>
                <a:gridCol w="480782"/>
                <a:gridCol w="480782"/>
                <a:gridCol w="480782"/>
                <a:gridCol w="480782"/>
                <a:gridCol w="480782"/>
                <a:gridCol w="480782"/>
                <a:gridCol w="2203593"/>
                <a:gridCol w="1181147"/>
              </a:tblGrid>
              <a:tr h="182841">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baseline="0" dirty="0" smtClean="0"/>
                        <a:t>SÜPER FİNAL 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121528">
                <a:tc>
                  <a:txBody>
                    <a:bodyPr/>
                    <a:lstStyle/>
                    <a:p>
                      <a:pPr algn="ctr"/>
                      <a:r>
                        <a:rPr lang="tr-TR" sz="1300" dirty="0" smtClean="0"/>
                        <a:t>1</a:t>
                      </a:r>
                      <a:endParaRPr lang="tr-TR" sz="1300" b="1" dirty="0">
                        <a:solidFill>
                          <a:srgbClr val="000000"/>
                        </a:solidFill>
                        <a:latin typeface="+mj-lt"/>
                      </a:endParaRPr>
                    </a:p>
                  </a:txBody>
                  <a:tcPr marL="0" marR="0" marT="0" marB="0" anchor="ctr"/>
                </a:tc>
                <a:tc>
                  <a:txBody>
                    <a:bodyPr/>
                    <a:lstStyle/>
                    <a:p>
                      <a:pPr algn="ctr"/>
                      <a:r>
                        <a:rPr lang="tr-TR" sz="1300" dirty="0" smtClean="0"/>
                        <a:t>D TAKIMI</a:t>
                      </a:r>
                      <a:endParaRPr lang="tr-TR" sz="1300" b="1" dirty="0">
                        <a:solidFill>
                          <a:srgbClr val="000000"/>
                        </a:solidFill>
                        <a:latin typeface="+mj-lt"/>
                      </a:endParaRPr>
                    </a:p>
                  </a:txBody>
                  <a:tcPr marL="0" marR="0" marT="0" marB="0" anchor="ctr"/>
                </a:tc>
                <a:tc>
                  <a:txBody>
                    <a:bodyPr/>
                    <a:lstStyle/>
                    <a:p>
                      <a:pPr algn="ctr"/>
                      <a:r>
                        <a:rPr lang="tr-TR" sz="1300" dirty="0" smtClean="0"/>
                        <a:t>6</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14</a:t>
                      </a:r>
                      <a:endParaRPr lang="tr-TR" sz="1300" b="1" dirty="0">
                        <a:solidFill>
                          <a:srgbClr val="000000"/>
                        </a:solidFill>
                        <a:latin typeface="+mj-lt"/>
                      </a:endParaRPr>
                    </a:p>
                  </a:txBody>
                  <a:tcPr marL="0" marR="0" marT="0" marB="0" anchor="ctr"/>
                </a:tc>
                <a:tc>
                  <a:txBody>
                    <a:bodyPr/>
                    <a:lstStyle/>
                    <a:p>
                      <a:pPr algn="ctr"/>
                      <a:r>
                        <a:rPr lang="tr-TR" sz="1300" b="1" dirty="0" smtClean="0">
                          <a:solidFill>
                            <a:srgbClr val="FF0000"/>
                          </a:solidFill>
                        </a:rPr>
                        <a:t>35</a:t>
                      </a:r>
                      <a:endParaRPr lang="tr-TR" sz="1300" b="1" dirty="0">
                        <a:solidFill>
                          <a:srgbClr val="FF0000"/>
                        </a:solidFill>
                        <a:latin typeface="+mj-lt"/>
                      </a:endParaRPr>
                    </a:p>
                  </a:txBody>
                  <a:tcPr marL="0" marR="0" marT="0" marB="0" anchor="ctr"/>
                </a:tc>
                <a:tc>
                  <a:txBody>
                    <a:bodyPr/>
                    <a:lstStyle/>
                    <a:p>
                      <a:pPr algn="ctr"/>
                      <a:r>
                        <a:rPr lang="tr-TR" sz="1300" b="1" dirty="0" smtClean="0">
                          <a:solidFill>
                            <a:schemeClr val="bg1"/>
                          </a:solidFill>
                        </a:rPr>
                        <a:t>49</a:t>
                      </a:r>
                      <a:endParaRPr lang="tr-TR" sz="1300" b="1" dirty="0">
                        <a:solidFill>
                          <a:schemeClr val="bg1"/>
                        </a:solidFill>
                        <a:latin typeface="+mj-lt"/>
                      </a:endParaRPr>
                    </a:p>
                  </a:txBody>
                  <a:tcPr marL="0" marR="0" marT="0" marB="0" anchor="ctr">
                    <a:solidFill>
                      <a:srgbClr val="FF0000"/>
                    </a:solidFill>
                  </a:tcPr>
                </a:tc>
              </a:tr>
              <a:tr h="107989">
                <a:tc>
                  <a:txBody>
                    <a:bodyPr/>
                    <a:lstStyle/>
                    <a:p>
                      <a:pPr algn="ctr"/>
                      <a:r>
                        <a:rPr lang="tr-TR" sz="1300" dirty="0" smtClean="0"/>
                        <a:t>2</a:t>
                      </a:r>
                      <a:endParaRPr lang="tr-TR" sz="1300" b="1" dirty="0">
                        <a:solidFill>
                          <a:srgbClr val="000000"/>
                        </a:solidFill>
                        <a:latin typeface="+mj-lt"/>
                      </a:endParaRPr>
                    </a:p>
                  </a:txBody>
                  <a:tcPr marL="0" marR="0" marT="0" marB="0" anchor="ctr"/>
                </a:tc>
                <a:tc>
                  <a:txBody>
                    <a:bodyPr/>
                    <a:lstStyle/>
                    <a:p>
                      <a:pPr algn="ctr"/>
                      <a:r>
                        <a:rPr lang="tr-TR" sz="1300" dirty="0" smtClean="0"/>
                        <a:t>A TAKIMI</a:t>
                      </a:r>
                      <a:endParaRPr lang="tr-TR" sz="1300" b="1" dirty="0">
                        <a:solidFill>
                          <a:srgbClr val="000000"/>
                        </a:solidFill>
                        <a:latin typeface="+mj-lt"/>
                      </a:endParaRPr>
                    </a:p>
                  </a:txBody>
                  <a:tcPr marL="0" marR="0" marT="0" marB="0" anchor="ctr"/>
                </a:tc>
                <a:tc>
                  <a:txBody>
                    <a:bodyPr/>
                    <a:lstStyle/>
                    <a:p>
                      <a:pPr algn="ctr"/>
                      <a:r>
                        <a:rPr lang="tr-TR" sz="1300" dirty="0" smtClean="0"/>
                        <a:t>6</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9</a:t>
                      </a:r>
                      <a:endParaRPr lang="tr-TR" sz="1300" b="1" dirty="0">
                        <a:solidFill>
                          <a:srgbClr val="000000"/>
                        </a:solidFill>
                        <a:latin typeface="+mj-lt"/>
                      </a:endParaRPr>
                    </a:p>
                  </a:txBody>
                  <a:tcPr marL="0" marR="0" marT="0" marB="0" anchor="ctr"/>
                </a:tc>
                <a:tc>
                  <a:txBody>
                    <a:bodyPr/>
                    <a:lstStyle/>
                    <a:p>
                      <a:pPr algn="ctr"/>
                      <a:r>
                        <a:rPr kumimoji="0" lang="tr-TR" sz="1300" kern="1200" dirty="0" smtClean="0"/>
                        <a:t>39,5+0,5= </a:t>
                      </a:r>
                      <a:r>
                        <a:rPr kumimoji="0" lang="tr-TR" sz="1300" b="1" kern="1200" dirty="0" smtClean="0">
                          <a:solidFill>
                            <a:srgbClr val="FF0000"/>
                          </a:solidFill>
                        </a:rPr>
                        <a:t>40</a:t>
                      </a:r>
                      <a:endParaRPr kumimoji="0" lang="tr-TR" sz="1300" b="1" kern="1200" dirty="0">
                        <a:solidFill>
                          <a:srgbClr val="FF0000"/>
                        </a:solidFill>
                        <a:latin typeface="+mj-lt"/>
                        <a:ea typeface="+mn-ea"/>
                        <a:cs typeface="+mn-cs"/>
                      </a:endParaRPr>
                    </a:p>
                  </a:txBody>
                  <a:tcPr marL="0" marR="0" marT="0" marB="0" anchor="ctr"/>
                </a:tc>
                <a:tc>
                  <a:txBody>
                    <a:bodyPr/>
                    <a:lstStyle/>
                    <a:p>
                      <a:pPr algn="ctr"/>
                      <a:r>
                        <a:rPr lang="tr-TR" sz="1300" dirty="0" smtClean="0"/>
                        <a:t>49</a:t>
                      </a:r>
                      <a:endParaRPr lang="tr-TR" sz="1300" b="1" dirty="0">
                        <a:solidFill>
                          <a:srgbClr val="000000"/>
                        </a:solidFill>
                        <a:latin typeface="+mj-lt"/>
                      </a:endParaRPr>
                    </a:p>
                  </a:txBody>
                  <a:tcPr marL="0" marR="0" marT="0" marB="0" anchor="ctr"/>
                </a:tc>
              </a:tr>
              <a:tr h="107989">
                <a:tc>
                  <a:txBody>
                    <a:bodyPr/>
                    <a:lstStyle/>
                    <a:p>
                      <a:pPr algn="ctr"/>
                      <a:r>
                        <a:rPr lang="tr-TR" sz="1300" dirty="0" smtClean="0"/>
                        <a:t>3</a:t>
                      </a:r>
                      <a:endParaRPr lang="tr-TR" sz="1300" b="1" dirty="0">
                        <a:solidFill>
                          <a:srgbClr val="000000"/>
                        </a:solidFill>
                        <a:latin typeface="+mj-lt"/>
                      </a:endParaRPr>
                    </a:p>
                  </a:txBody>
                  <a:tcPr marL="0" marR="0" marT="0" marB="0" anchor="ctr"/>
                </a:tc>
                <a:tc>
                  <a:txBody>
                    <a:bodyPr/>
                    <a:lstStyle/>
                    <a:p>
                      <a:pPr algn="ctr"/>
                      <a:r>
                        <a:rPr lang="tr-TR" sz="1300" dirty="0" smtClean="0"/>
                        <a:t>C TAKIMI</a:t>
                      </a:r>
                      <a:endParaRPr lang="tr-TR" sz="1300" b="1" dirty="0">
                        <a:solidFill>
                          <a:srgbClr val="000000"/>
                        </a:solidFill>
                        <a:latin typeface="+mj-lt"/>
                      </a:endParaRPr>
                    </a:p>
                  </a:txBody>
                  <a:tcPr marL="0" marR="0" marT="0" marB="0" anchor="ctr"/>
                </a:tc>
                <a:tc>
                  <a:txBody>
                    <a:bodyPr/>
                    <a:lstStyle/>
                    <a:p>
                      <a:pPr algn="ctr"/>
                      <a:r>
                        <a:rPr lang="tr-TR" sz="1300" dirty="0" smtClean="0"/>
                        <a:t>6</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12</a:t>
                      </a:r>
                      <a:endParaRPr lang="tr-TR" sz="1300" b="1" dirty="0">
                        <a:solidFill>
                          <a:srgbClr val="000000"/>
                        </a:solidFill>
                        <a:latin typeface="+mj-lt"/>
                      </a:endParaRPr>
                    </a:p>
                  </a:txBody>
                  <a:tcPr marL="0" marR="0" marT="0" marB="0" anchor="ctr"/>
                </a:tc>
                <a:tc>
                  <a:txBody>
                    <a:bodyPr/>
                    <a:lstStyle/>
                    <a:p>
                      <a:pPr algn="ctr"/>
                      <a:r>
                        <a:rPr lang="tr-TR" sz="1300" dirty="0" smtClean="0"/>
                        <a:t>36,5+0,5= </a:t>
                      </a:r>
                      <a:r>
                        <a:rPr lang="tr-TR" sz="1300" b="1" dirty="0" smtClean="0">
                          <a:solidFill>
                            <a:srgbClr val="FF0000"/>
                          </a:solidFill>
                        </a:rPr>
                        <a:t>37</a:t>
                      </a:r>
                      <a:endParaRPr lang="tr-TR" sz="1300" b="1" dirty="0">
                        <a:solidFill>
                          <a:srgbClr val="FF0000"/>
                        </a:solidFill>
                        <a:latin typeface="+mj-lt"/>
                      </a:endParaRPr>
                    </a:p>
                  </a:txBody>
                  <a:tcPr marL="0" marR="0" marT="0" marB="0" anchor="ctr"/>
                </a:tc>
                <a:tc>
                  <a:txBody>
                    <a:bodyPr/>
                    <a:lstStyle/>
                    <a:p>
                      <a:pPr algn="ctr"/>
                      <a:r>
                        <a:rPr lang="tr-TR" sz="1300" dirty="0" smtClean="0"/>
                        <a:t>49</a:t>
                      </a:r>
                      <a:endParaRPr lang="tr-TR" sz="1300" b="1" dirty="0">
                        <a:solidFill>
                          <a:srgbClr val="000000"/>
                        </a:solidFill>
                        <a:latin typeface="+mj-lt"/>
                      </a:endParaRPr>
                    </a:p>
                  </a:txBody>
                  <a:tcPr marL="0" marR="0" marT="0" marB="0" anchor="ctr"/>
                </a:tc>
              </a:tr>
              <a:tr h="107989">
                <a:tc>
                  <a:txBody>
                    <a:bodyPr/>
                    <a:lstStyle/>
                    <a:p>
                      <a:pPr algn="ctr"/>
                      <a:r>
                        <a:rPr lang="tr-TR" sz="1300" dirty="0" smtClean="0"/>
                        <a:t>4</a:t>
                      </a:r>
                      <a:endParaRPr lang="tr-TR" sz="1300" b="1" dirty="0">
                        <a:solidFill>
                          <a:srgbClr val="000000"/>
                        </a:solidFill>
                        <a:latin typeface="+mj-lt"/>
                      </a:endParaRPr>
                    </a:p>
                  </a:txBody>
                  <a:tcPr marL="0" marR="0" marT="0" marB="0" anchor="ctr"/>
                </a:tc>
                <a:tc>
                  <a:txBody>
                    <a:bodyPr/>
                    <a:lstStyle/>
                    <a:p>
                      <a:pPr algn="ctr"/>
                      <a:r>
                        <a:rPr lang="tr-TR" sz="1300" dirty="0" smtClean="0"/>
                        <a:t>B TAKIMI</a:t>
                      </a:r>
                      <a:endParaRPr lang="tr-TR" sz="1300" b="1" dirty="0">
                        <a:solidFill>
                          <a:srgbClr val="000000"/>
                        </a:solidFill>
                        <a:latin typeface="+mj-lt"/>
                      </a:endParaRPr>
                    </a:p>
                  </a:txBody>
                  <a:tcPr marL="0" marR="0" marT="0" marB="0" anchor="ctr"/>
                </a:tc>
                <a:tc>
                  <a:txBody>
                    <a:bodyPr/>
                    <a:lstStyle/>
                    <a:p>
                      <a:pPr algn="ctr"/>
                      <a:r>
                        <a:rPr lang="tr-TR" sz="1300" dirty="0" smtClean="0"/>
                        <a:t>6</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a:t>
                      </a:r>
                      <a:endParaRPr lang="tr-TR" sz="1300" b="1" dirty="0">
                        <a:solidFill>
                          <a:srgbClr val="000000"/>
                        </a:solidFill>
                        <a:latin typeface="+mj-lt"/>
                      </a:endParaRPr>
                    </a:p>
                  </a:txBody>
                  <a:tcPr marL="0" marR="0" marT="0" marB="0" anchor="ctr"/>
                </a:tc>
                <a:tc>
                  <a:txBody>
                    <a:bodyPr/>
                    <a:lstStyle/>
                    <a:p>
                      <a:pPr algn="ctr"/>
                      <a:r>
                        <a:rPr lang="tr-TR" sz="1300" dirty="0" smtClean="0"/>
                        <a:t>11</a:t>
                      </a:r>
                      <a:endParaRPr lang="tr-TR" sz="1300" b="1" dirty="0">
                        <a:solidFill>
                          <a:srgbClr val="000000"/>
                        </a:solidFill>
                        <a:latin typeface="+mj-lt"/>
                      </a:endParaRPr>
                    </a:p>
                  </a:txBody>
                  <a:tcPr marL="0" marR="0" marT="0" marB="0" anchor="ctr"/>
                </a:tc>
                <a:tc>
                  <a:txBody>
                    <a:bodyPr/>
                    <a:lstStyle/>
                    <a:p>
                      <a:pPr algn="ctr"/>
                      <a:r>
                        <a:rPr lang="tr-TR" sz="1300" dirty="0" smtClean="0"/>
                        <a:t>37,5+0,5= </a:t>
                      </a:r>
                      <a:r>
                        <a:rPr lang="tr-TR" sz="1300" b="1" dirty="0" smtClean="0">
                          <a:solidFill>
                            <a:srgbClr val="FF0000"/>
                          </a:solidFill>
                        </a:rPr>
                        <a:t>38</a:t>
                      </a:r>
                      <a:endParaRPr lang="tr-TR" sz="1300" b="1" dirty="0">
                        <a:solidFill>
                          <a:srgbClr val="FF0000"/>
                        </a:solidFill>
                        <a:latin typeface="+mj-lt"/>
                      </a:endParaRPr>
                    </a:p>
                  </a:txBody>
                  <a:tcPr marL="0" marR="0" marT="0" marB="0" anchor="ctr"/>
                </a:tc>
                <a:tc>
                  <a:txBody>
                    <a:bodyPr/>
                    <a:lstStyle/>
                    <a:p>
                      <a:pPr algn="ctr"/>
                      <a:r>
                        <a:rPr lang="tr-TR" sz="1300" dirty="0" smtClean="0"/>
                        <a:t>49</a:t>
                      </a:r>
                      <a:endParaRPr lang="tr-TR" sz="1300" b="1" dirty="0">
                        <a:solidFill>
                          <a:srgbClr val="000000"/>
                        </a:solidFill>
                        <a:latin typeface="+mj-lt"/>
                      </a:endParaRPr>
                    </a:p>
                  </a:txBody>
                  <a:tcPr marL="0" marR="0" marT="0" marB="0" anchor="ctr"/>
                </a:tc>
              </a:tr>
            </a:tbl>
          </a:graphicData>
        </a:graphic>
      </p:graphicFrame>
      <p:sp>
        <p:nvSpPr>
          <p:cNvPr id="25" name="24 Oval"/>
          <p:cNvSpPr/>
          <p:nvPr/>
        </p:nvSpPr>
        <p:spPr>
          <a:xfrm>
            <a:off x="8337302" y="3795886"/>
            <a:ext cx="411162" cy="427037"/>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8"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566"/>
            <a:ext cx="9144000" cy="79273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solidFill>
                  <a:schemeClr val="bg1"/>
                </a:solidFill>
              </a:rPr>
              <a:t>SÜPER FİNAL MÜSABAKALARI SONUCUNDA EĞER YARIM PUAN EKLEME SÖZ KONUSU DEĞİLSE, YA DA DÖRT TAKIMA DA YARIM PUAN EKLENMİŞSE, TAKIMLARIN LİG GRUBUNDA VE SÜPER FİNAL GRUPLARINDA BİRBİRİYLE OYNADIKLARI MÜSABAKALARDAKİ PUAN ÜSTÜNLÜĞÜNE BAKILIR. </a:t>
            </a:r>
          </a:p>
        </p:txBody>
      </p:sp>
      <p:graphicFrame>
        <p:nvGraphicFramePr>
          <p:cNvPr id="22" name="6 Tablo"/>
          <p:cNvGraphicFramePr>
            <a:graphicFrameLocks noGrp="1"/>
          </p:cNvGraphicFramePr>
          <p:nvPr/>
        </p:nvGraphicFramePr>
        <p:xfrm>
          <a:off x="2051050" y="3291830"/>
          <a:ext cx="5041903" cy="1387477"/>
        </p:xfrm>
        <a:graphic>
          <a:graphicData uri="http://schemas.openxmlformats.org/drawingml/2006/table">
            <a:tbl>
              <a:tblPr firstRow="1" bandRow="1">
                <a:tableStyleId>{74C1A8A3-306A-4EB7-A6B1-4F7E0EB9C5D6}</a:tableStyleId>
              </a:tblPr>
              <a:tblGrid>
                <a:gridCol w="365816"/>
                <a:gridCol w="1320319"/>
                <a:gridCol w="419471"/>
                <a:gridCol w="419471"/>
                <a:gridCol w="419471"/>
                <a:gridCol w="419471"/>
                <a:gridCol w="419471"/>
                <a:gridCol w="419471"/>
                <a:gridCol w="419471"/>
                <a:gridCol w="419471"/>
              </a:tblGrid>
              <a:tr h="308329">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269787">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B TAKIMI</a:t>
                      </a:r>
                      <a:endParaRPr lang="tr-TR" sz="1400" b="1" dirty="0">
                        <a:solidFill>
                          <a:schemeClr val="bg1"/>
                        </a:solidFill>
                        <a:latin typeface="+mj-lt"/>
                      </a:endParaRPr>
                    </a:p>
                  </a:txBody>
                  <a:tcPr marL="0" marR="0" marT="0" marB="0" anchor="ctr">
                    <a:solidFill>
                      <a:srgbClr val="FF0000"/>
                    </a:solidFill>
                  </a:tcP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5</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20</a:t>
                      </a:r>
                      <a:endParaRPr lang="tr-TR" sz="1400" b="1" dirty="0">
                        <a:solidFill>
                          <a:srgbClr val="000000"/>
                        </a:solidFill>
                        <a:latin typeface="+mj-lt"/>
                      </a:endParaRPr>
                    </a:p>
                  </a:txBody>
                  <a:tcPr marL="0" marR="0" marT="0" marB="0" anchor="ctr"/>
                </a:tc>
                <a:tc>
                  <a:txBody>
                    <a:bodyPr/>
                    <a:lstStyle/>
                    <a:p>
                      <a:pPr algn="ctr"/>
                      <a:r>
                        <a:rPr lang="tr-TR" sz="1400" dirty="0" smtClean="0"/>
                        <a:t>14</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b="1" dirty="0" smtClean="0">
                          <a:solidFill>
                            <a:schemeClr val="bg1"/>
                          </a:solidFill>
                        </a:rPr>
                        <a:t>18</a:t>
                      </a:r>
                      <a:endParaRPr lang="tr-TR" sz="1400" b="1" dirty="0">
                        <a:solidFill>
                          <a:schemeClr val="bg1"/>
                        </a:solidFill>
                        <a:latin typeface="+mj-lt"/>
                      </a:endParaRPr>
                    </a:p>
                  </a:txBody>
                  <a:tcPr marL="0" marR="0" marT="0" marB="0" anchor="ctr">
                    <a:solidFill>
                      <a:srgbClr val="FF0000"/>
                    </a:solidFill>
                  </a:tcPr>
                </a:tc>
              </a:tr>
              <a:tr h="269787">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16</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16</a:t>
                      </a:r>
                      <a:endParaRPr lang="tr-TR" sz="1400" b="1" dirty="0">
                        <a:solidFill>
                          <a:schemeClr val="tx1"/>
                        </a:solidFill>
                        <a:latin typeface="+mj-lt"/>
                      </a:endParaRPr>
                    </a:p>
                  </a:txBody>
                  <a:tcPr marL="0" marR="0" marT="0" marB="0" anchor="ctr"/>
                </a:tc>
              </a:tr>
              <a:tr h="269787">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5</a:t>
                      </a:r>
                      <a:endParaRPr lang="tr-TR" sz="1400" b="1" dirty="0">
                        <a:solidFill>
                          <a:srgbClr val="000000"/>
                        </a:solidFill>
                        <a:latin typeface="+mj-lt"/>
                      </a:endParaRPr>
                    </a:p>
                  </a:txBody>
                  <a:tcPr marL="0" marR="0" marT="0" marB="0" anchor="ctr"/>
                </a:tc>
                <a:tc>
                  <a:txBody>
                    <a:bodyPr/>
                    <a:lstStyle/>
                    <a:p>
                      <a:pPr algn="ctr"/>
                      <a:r>
                        <a:rPr lang="tr-TR" sz="1400" dirty="0" smtClean="0"/>
                        <a:t>15</a:t>
                      </a:r>
                      <a:endParaRPr lang="tr-TR" sz="1400" b="1" dirty="0">
                        <a:solidFill>
                          <a:srgbClr val="000000"/>
                        </a:solidFill>
                        <a:latin typeface="+mj-lt"/>
                      </a:endParaRPr>
                    </a:p>
                  </a:txBody>
                  <a:tcPr marL="0" marR="0" marT="0" marB="0" anchor="ctr"/>
                </a:tc>
                <a:tc>
                  <a:txBody>
                    <a:bodyPr/>
                    <a:lstStyle/>
                    <a:p>
                      <a:pPr algn="ctr"/>
                      <a:r>
                        <a:rPr lang="tr-TR" sz="1400" dirty="0" smtClean="0"/>
                        <a:t>10</a:t>
                      </a:r>
                      <a:endParaRPr lang="tr-TR" sz="1400" b="1" dirty="0">
                        <a:solidFill>
                          <a:srgbClr val="000000"/>
                        </a:solidFill>
                        <a:latin typeface="+mj-lt"/>
                      </a:endParaRPr>
                    </a:p>
                  </a:txBody>
                  <a:tcPr marL="0" marR="0" marT="0" marB="0" anchor="ctr"/>
                </a:tc>
                <a:tc>
                  <a:txBody>
                    <a:bodyPr/>
                    <a:lstStyle/>
                    <a:p>
                      <a:pPr algn="ctr"/>
                      <a:r>
                        <a:rPr lang="tr-TR" sz="1400" dirty="0" smtClean="0"/>
                        <a:t>5</a:t>
                      </a:r>
                      <a:endParaRPr lang="tr-TR" sz="1400" b="1" dirty="0">
                        <a:solidFill>
                          <a:srgbClr val="000000"/>
                        </a:solidFill>
                        <a:latin typeface="+mj-lt"/>
                      </a:endParaRPr>
                    </a:p>
                  </a:txBody>
                  <a:tcPr marL="0" marR="0" marT="0" marB="0" anchor="ctr"/>
                </a:tc>
                <a:tc>
                  <a:txBody>
                    <a:bodyPr/>
                    <a:lstStyle/>
                    <a:p>
                      <a:pPr algn="ctr"/>
                      <a:r>
                        <a:rPr lang="tr-TR" sz="1400" dirty="0" smtClean="0"/>
                        <a:t>15</a:t>
                      </a:r>
                      <a:endParaRPr lang="tr-TR" sz="1400" b="1" dirty="0">
                        <a:solidFill>
                          <a:schemeClr val="tx1"/>
                        </a:solidFill>
                        <a:latin typeface="+mj-lt"/>
                      </a:endParaRPr>
                    </a:p>
                  </a:txBody>
                  <a:tcPr marL="0" marR="0" marT="0" marB="0" anchor="ctr"/>
                </a:tc>
              </a:tr>
              <a:tr h="269787">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D TAKIMI</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5</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13</a:t>
                      </a:r>
                      <a:endParaRPr lang="tr-TR" sz="1400" b="1" dirty="0">
                        <a:solidFill>
                          <a:schemeClr val="tx1"/>
                        </a:solidFill>
                        <a:latin typeface="+mj-lt"/>
                      </a:endParaRPr>
                    </a:p>
                  </a:txBody>
                  <a:tcPr marL="0" marR="0" marT="0" marB="0" anchor="ctr"/>
                </a:tc>
              </a:tr>
            </a:tbl>
          </a:graphicData>
        </a:graphic>
      </p:graphicFrame>
      <p:graphicFrame>
        <p:nvGraphicFramePr>
          <p:cNvPr id="23" name="8 Tablo"/>
          <p:cNvGraphicFramePr>
            <a:graphicFrameLocks noGrp="1"/>
          </p:cNvGraphicFramePr>
          <p:nvPr/>
        </p:nvGraphicFramePr>
        <p:xfrm>
          <a:off x="71438" y="1779662"/>
          <a:ext cx="9001124" cy="1458796"/>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325650">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baseline="0" dirty="0" smtClean="0"/>
                        <a:t>SÜPER FİNAL </a:t>
                      </a:r>
                      <a:br>
                        <a:rPr lang="tr-TR" sz="1600" baseline="0" dirty="0" smtClean="0"/>
                      </a:br>
                      <a:r>
                        <a:rPr lang="tr-TR" sz="1600" baseline="0" dirty="0" smtClean="0"/>
                        <a:t>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242779">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12</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242779">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11</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242779">
                <a:tc>
                  <a:txBody>
                    <a:bodyPr/>
                    <a:lstStyle/>
                    <a:p>
                      <a:pPr algn="ctr"/>
                      <a:r>
                        <a:rPr lang="tr-TR" sz="1400" dirty="0" smtClean="0"/>
                        <a:t>3</a:t>
                      </a:r>
                      <a:endParaRPr lang="tr-TR" sz="1400" b="1" dirty="0">
                        <a:solidFill>
                          <a:srgbClr val="000000"/>
                        </a:solidFill>
                        <a:latin typeface="+mj-lt"/>
                      </a:endParaRPr>
                    </a:p>
                  </a:txBody>
                  <a:tcPr marL="0" marR="0" marT="0" marB="0" anchor="ctr"/>
                </a:tc>
                <a:tc>
                  <a:txBody>
                    <a:bodyPr/>
                    <a:lstStyle/>
                    <a:p>
                      <a:pPr algn="ctr"/>
                      <a:r>
                        <a:rPr lang="tr-TR" sz="1400" dirty="0" smtClean="0"/>
                        <a:t>A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9</a:t>
                      </a:r>
                      <a:endParaRPr lang="tr-TR" sz="1400" b="1" dirty="0">
                        <a:solidFill>
                          <a:srgbClr val="000000"/>
                        </a:solidFill>
                        <a:latin typeface="+mj-lt"/>
                      </a:endParaRPr>
                    </a:p>
                  </a:txBody>
                  <a:tcPr marL="0" marR="0" marT="0" marB="0" anchor="ctr"/>
                </a:tc>
                <a:tc>
                  <a:txBody>
                    <a:bodyPr/>
                    <a:lstStyle/>
                    <a:p>
                      <a:pPr algn="ctr"/>
                      <a:r>
                        <a:rPr lang="tr-TR" sz="1400" dirty="0" smtClean="0"/>
                        <a:t>39,5+0,5= </a:t>
                      </a:r>
                      <a:r>
                        <a:rPr lang="tr-TR" sz="1400" b="1" dirty="0" smtClean="0">
                          <a:solidFill>
                            <a:srgbClr val="FF0000"/>
                          </a:solidFill>
                        </a:rPr>
                        <a:t>40</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r h="242779">
                <a:tc>
                  <a:txBody>
                    <a:bodyPr/>
                    <a:lstStyle/>
                    <a:p>
                      <a:pPr algn="ctr"/>
                      <a:r>
                        <a:rPr lang="tr-TR" sz="1400" dirty="0" smtClean="0"/>
                        <a:t>4</a:t>
                      </a:r>
                      <a:endParaRPr lang="tr-TR" sz="1400" b="1" dirty="0">
                        <a:solidFill>
                          <a:srgbClr val="000000"/>
                        </a:solidFill>
                        <a:latin typeface="+mj-lt"/>
                      </a:endParaRPr>
                    </a:p>
                  </a:txBody>
                  <a:tcPr marL="0" marR="0" marT="0" marB="0" anchor="ctr"/>
                </a:tc>
                <a:tc>
                  <a:txBody>
                    <a:bodyPr/>
                    <a:lstStyle/>
                    <a:p>
                      <a:pPr algn="ctr"/>
                      <a:r>
                        <a:rPr lang="tr-TR" sz="1400" dirty="0" smtClean="0"/>
                        <a:t>D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14</a:t>
                      </a:r>
                      <a:endParaRPr lang="tr-TR" sz="1400" b="1" dirty="0">
                        <a:solidFill>
                          <a:srgbClr val="000000"/>
                        </a:solidFill>
                        <a:latin typeface="+mj-lt"/>
                      </a:endParaRPr>
                    </a:p>
                  </a:txBody>
                  <a:tcPr marL="0" marR="0" marT="0" marB="0" anchor="ctr"/>
                </a:tc>
                <a:tc>
                  <a:txBody>
                    <a:bodyPr/>
                    <a:lstStyle/>
                    <a:p>
                      <a:pPr algn="ctr"/>
                      <a:r>
                        <a:rPr lang="tr-TR" sz="1400" dirty="0" smtClean="0"/>
                        <a:t>34,5+0,5= </a:t>
                      </a:r>
                      <a:r>
                        <a:rPr lang="tr-TR" sz="1400" b="1" dirty="0" smtClean="0">
                          <a:solidFill>
                            <a:srgbClr val="FF0000"/>
                          </a:solidFill>
                        </a:rPr>
                        <a:t>35</a:t>
                      </a:r>
                      <a:endParaRPr lang="tr-TR" sz="1400" b="1" dirty="0">
                        <a:solidFill>
                          <a:srgbClr val="FF0000"/>
                        </a:solidFill>
                        <a:latin typeface="+mj-lt"/>
                      </a:endParaRPr>
                    </a:p>
                  </a:txBody>
                  <a:tcPr marL="0" marR="0" marT="0" marB="0" anchor="ctr"/>
                </a:tc>
                <a:tc>
                  <a:txBody>
                    <a:bodyPr/>
                    <a:lstStyle/>
                    <a:p>
                      <a:pPr algn="ctr"/>
                      <a:r>
                        <a:rPr lang="tr-TR" sz="1400" dirty="0" smtClean="0"/>
                        <a:t>49</a:t>
                      </a:r>
                      <a:endParaRPr lang="tr-TR" sz="1400" b="1" dirty="0">
                        <a:solidFill>
                          <a:srgbClr val="000000"/>
                        </a:solidFill>
                        <a:latin typeface="+mj-lt"/>
                      </a:endParaRPr>
                    </a:p>
                  </a:txBody>
                  <a:tcPr marL="0" marR="0" marT="0" marB="0" anchor="ctr"/>
                </a:tc>
              </a:tr>
            </a:tbl>
          </a:graphicData>
        </a:graphic>
      </p:graphicFrame>
      <p:sp>
        <p:nvSpPr>
          <p:cNvPr id="24" name="23 Oval"/>
          <p:cNvSpPr/>
          <p:nvPr/>
        </p:nvSpPr>
        <p:spPr>
          <a:xfrm>
            <a:off x="6681788" y="3507854"/>
            <a:ext cx="401637" cy="431800"/>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5"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87748"/>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t>TAKIMLARIN LİG GRUBUNDA VE SÜPER FİNAL GRUPLARINDA BİRBİRİYLE OYNADIKLARI MÜSABAKALAR SONUCUNDA DAHA FAZLA PUAN TOPLAYAN B TAKIMI SIRALAMADA ÜSTTE YER ALIR. </a:t>
            </a:r>
            <a:endParaRPr lang="tr-TR" b="1" dirty="0">
              <a:solidFill>
                <a:srgbClr val="000000"/>
              </a:solidFill>
            </a:endParaRPr>
          </a:p>
        </p:txBody>
      </p:sp>
      <p:graphicFrame>
        <p:nvGraphicFramePr>
          <p:cNvPr id="22" name="12 Tablo"/>
          <p:cNvGraphicFramePr>
            <a:graphicFrameLocks noGrp="1"/>
          </p:cNvGraphicFramePr>
          <p:nvPr/>
        </p:nvGraphicFramePr>
        <p:xfrm>
          <a:off x="2" y="2283718"/>
          <a:ext cx="9143998" cy="2019176"/>
        </p:xfrm>
        <a:graphic>
          <a:graphicData uri="http://schemas.openxmlformats.org/drawingml/2006/table">
            <a:tbl>
              <a:tblPr firstRow="1" bandRow="1">
                <a:tableStyleId>{74C1A8A3-306A-4EB7-A6B1-4F7E0EB9C5D6}</a:tableStyleId>
              </a:tblPr>
              <a:tblGrid>
                <a:gridCol w="484202"/>
                <a:gridCol w="1428802"/>
                <a:gridCol w="480782"/>
                <a:gridCol w="480782"/>
                <a:gridCol w="480782"/>
                <a:gridCol w="480782"/>
                <a:gridCol w="480782"/>
                <a:gridCol w="480782"/>
                <a:gridCol w="480782"/>
                <a:gridCol w="480782"/>
                <a:gridCol w="2203591"/>
                <a:gridCol w="1181147"/>
              </a:tblGrid>
              <a:tr h="380489">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baseline="0" dirty="0" smtClean="0"/>
                        <a:t>SÜPER FİNAL 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367634">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B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12</a:t>
                      </a:r>
                      <a:endParaRPr lang="tr-TR" sz="1600" b="1" dirty="0">
                        <a:solidFill>
                          <a:srgbClr val="000000"/>
                        </a:solidFill>
                        <a:latin typeface="+mj-lt"/>
                      </a:endParaRPr>
                    </a:p>
                  </a:txBody>
                  <a:tcPr marL="0" marR="0" marT="0" marB="0" anchor="ctr"/>
                </a:tc>
                <a:tc>
                  <a:txBody>
                    <a:bodyPr/>
                    <a:lstStyle/>
                    <a:p>
                      <a:pPr algn="ctr"/>
                      <a:r>
                        <a:rPr lang="tr-TR" sz="1600" dirty="0" smtClean="0"/>
                        <a:t>36,5+0,5= </a:t>
                      </a:r>
                      <a:r>
                        <a:rPr lang="tr-TR" sz="1600" b="1" dirty="0" smtClean="0">
                          <a:solidFill>
                            <a:srgbClr val="FF0000"/>
                          </a:solidFill>
                        </a:rPr>
                        <a:t>37</a:t>
                      </a:r>
                      <a:endParaRPr lang="tr-TR" sz="1600" b="1" dirty="0">
                        <a:solidFill>
                          <a:srgbClr val="FF0000"/>
                        </a:solidFill>
                        <a:latin typeface="+mj-lt"/>
                      </a:endParaRPr>
                    </a:p>
                  </a:txBody>
                  <a:tcPr marL="0" marR="0" marT="0" marB="0" anchor="ctr"/>
                </a:tc>
                <a:tc>
                  <a:txBody>
                    <a:bodyPr/>
                    <a:lstStyle/>
                    <a:p>
                      <a:pPr algn="ctr"/>
                      <a:r>
                        <a:rPr lang="tr-TR" sz="1600" b="1" dirty="0" smtClean="0">
                          <a:solidFill>
                            <a:schemeClr val="bg1"/>
                          </a:solidFill>
                        </a:rPr>
                        <a:t>49</a:t>
                      </a:r>
                      <a:endParaRPr lang="tr-TR" sz="1600" b="1" dirty="0">
                        <a:solidFill>
                          <a:schemeClr val="bg1"/>
                        </a:solidFill>
                        <a:latin typeface="+mj-lt"/>
                      </a:endParaRPr>
                    </a:p>
                  </a:txBody>
                  <a:tcPr marL="0" marR="0" marT="0" marB="0" anchor="ctr">
                    <a:solidFill>
                      <a:srgbClr val="FF0000"/>
                    </a:solidFill>
                  </a:tcPr>
                </a:tc>
              </a:tr>
              <a:tr h="367634">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A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dirty="0" smtClean="0"/>
                        <a:t>39,5+0,5= </a:t>
                      </a:r>
                      <a:r>
                        <a:rPr lang="tr-TR" sz="1600" b="1" dirty="0" smtClean="0">
                          <a:solidFill>
                            <a:srgbClr val="FF0000"/>
                          </a:solidFill>
                        </a:rPr>
                        <a:t>40</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367634">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11</a:t>
                      </a:r>
                      <a:endParaRPr lang="tr-TR" sz="1600" b="1" dirty="0">
                        <a:solidFill>
                          <a:srgbClr val="000000"/>
                        </a:solidFill>
                        <a:latin typeface="+mj-lt"/>
                      </a:endParaRPr>
                    </a:p>
                  </a:txBody>
                  <a:tcPr marL="0" marR="0" marT="0" marB="0" anchor="ctr"/>
                </a:tc>
                <a:tc>
                  <a:txBody>
                    <a:bodyPr/>
                    <a:lstStyle/>
                    <a:p>
                      <a:pPr algn="ctr"/>
                      <a:r>
                        <a:rPr lang="tr-TR" sz="1600" dirty="0" smtClean="0"/>
                        <a:t>37,5+0,5= </a:t>
                      </a:r>
                      <a:r>
                        <a:rPr lang="tr-TR" sz="1600" b="1" dirty="0" smtClean="0">
                          <a:solidFill>
                            <a:srgbClr val="FF0000"/>
                          </a:solidFill>
                        </a:rPr>
                        <a:t>38</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367634">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14</a:t>
                      </a:r>
                      <a:endParaRPr lang="tr-TR" sz="1600" b="1" dirty="0">
                        <a:solidFill>
                          <a:srgbClr val="000000"/>
                        </a:solidFill>
                        <a:latin typeface="+mj-lt"/>
                      </a:endParaRPr>
                    </a:p>
                  </a:txBody>
                  <a:tcPr marL="0" marR="0" marT="0" marB="0" anchor="ctr"/>
                </a:tc>
                <a:tc>
                  <a:txBody>
                    <a:bodyPr/>
                    <a:lstStyle/>
                    <a:p>
                      <a:pPr algn="ctr"/>
                      <a:r>
                        <a:rPr lang="tr-TR" sz="1600" dirty="0" smtClean="0"/>
                        <a:t>34,5+0,5= </a:t>
                      </a:r>
                      <a:r>
                        <a:rPr lang="tr-TR" sz="1600" b="1" dirty="0" smtClean="0">
                          <a:solidFill>
                            <a:srgbClr val="FF0000"/>
                          </a:solidFill>
                        </a:rPr>
                        <a:t>35</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bl>
          </a:graphicData>
        </a:graphic>
      </p:graphicFrame>
      <p:sp>
        <p:nvSpPr>
          <p:cNvPr id="23" name="22 Oval"/>
          <p:cNvSpPr/>
          <p:nvPr/>
        </p:nvSpPr>
        <p:spPr>
          <a:xfrm>
            <a:off x="8346827" y="2788022"/>
            <a:ext cx="401637" cy="431800"/>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4"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616"/>
            <a:ext cx="9144000" cy="72003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t>TAKIMLARIN KENDİ ARALARINDAKİ LİG GRUBU VE SÜPER FİNAL GRUP MÜSABAKALARINDA </a:t>
            </a:r>
            <a:r>
              <a:rPr lang="tr-TR" sz="1600" b="1"/>
              <a:t>PUAN </a:t>
            </a:r>
            <a:r>
              <a:rPr lang="tr-TR" sz="1600" b="1" smtClean="0"/>
              <a:t>EŞİTLİĞİ </a:t>
            </a:r>
            <a:r>
              <a:rPr lang="tr-TR" sz="1600" b="1" dirty="0"/>
              <a:t>VARSA, BU MÜSABAKALARDAKİ GOL AVERAJINA BAKILIR. KENDİ ARALARINDAKİ MAÇLARDA ATILAN GOLLERDE EĢİTLİK VARSA, DEPLASMANDA FAZLA GOL ATAN TAKIM ÜSTÜN SAYILMAZ.</a:t>
            </a:r>
          </a:p>
        </p:txBody>
      </p:sp>
      <p:graphicFrame>
        <p:nvGraphicFramePr>
          <p:cNvPr id="22" name="Group 122"/>
          <p:cNvGraphicFramePr>
            <a:graphicFrameLocks noGrp="1"/>
          </p:cNvGraphicFramePr>
          <p:nvPr/>
        </p:nvGraphicFramePr>
        <p:xfrm>
          <a:off x="2051050" y="3435846"/>
          <a:ext cx="5041900" cy="1152128"/>
        </p:xfrm>
        <a:graphic>
          <a:graphicData uri="http://schemas.openxmlformats.org/drawingml/2006/table">
            <a:tbl>
              <a:tblPr/>
              <a:tblGrid>
                <a:gridCol w="365125"/>
                <a:gridCol w="1320800"/>
                <a:gridCol w="419100"/>
                <a:gridCol w="420688"/>
                <a:gridCol w="419100"/>
                <a:gridCol w="419100"/>
                <a:gridCol w="419100"/>
                <a:gridCol w="420687"/>
                <a:gridCol w="419100"/>
                <a:gridCol w="419100"/>
              </a:tblGrid>
              <a:tr h="255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TAKIM</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O</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G</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B</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M</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A</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Y</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Av</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mn-lt"/>
                        </a:rPr>
                        <a:t>P</a:t>
                      </a:r>
                      <a:endParaRPr kumimoji="0" lang="tr-TR" sz="1600" b="1" i="0" u="none" strike="noStrike" cap="none" normalizeH="0" baseline="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r>
              <a:tr h="2240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mn-lt"/>
                        </a:rPr>
                        <a:t>C TAKIMI</a:t>
                      </a: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4</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3</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20</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14</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mn-lt"/>
                        </a:rPr>
                        <a:t>6</a:t>
                      </a: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mn-lt"/>
                        </a:rPr>
                        <a:t>15</a:t>
                      </a:r>
                      <a:endParaRPr kumimoji="0" lang="tr-TR" sz="1400" b="1" i="0" u="none" strike="noStrike" cap="none" normalizeH="0" baseline="0" dirty="0" smtClean="0">
                        <a:ln>
                          <a:noFill/>
                        </a:ln>
                        <a:solidFill>
                          <a:schemeClr val="tx1"/>
                        </a:solidFill>
                        <a:effectLst/>
                        <a:latin typeface="+mn-lt"/>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2240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D TAKIMI</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4</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3</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mn-lt"/>
                        </a:rPr>
                        <a:t>17</a:t>
                      </a:r>
                      <a:endParaRPr kumimoji="0" lang="tr-TR" sz="1400" b="1" i="0" u="none" strike="noStrike" cap="none" normalizeH="0" baseline="0" dirty="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mn-lt"/>
                        </a:rPr>
                        <a:t>15</a:t>
                      </a:r>
                      <a:endParaRPr kumimoji="0" lang="tr-TR" sz="1400" b="1" i="0" u="none" strike="noStrike" cap="none" normalizeH="0" baseline="0" dirty="0" smtClean="0">
                        <a:ln>
                          <a:noFill/>
                        </a:ln>
                        <a:solidFill>
                          <a:schemeClr val="tx1"/>
                        </a:solidFill>
                        <a:effectLst/>
                        <a:latin typeface="+mn-lt"/>
                      </a:endParaRPr>
                    </a:p>
                  </a:txBody>
                  <a:tcPr marL="0" marR="0" marT="0" marB="0" anchor="ctr" horzOverflow="overflow">
                    <a:lnL>
                      <a:noFill/>
                    </a:lnL>
                    <a:lnR>
                      <a:noFill/>
                    </a:lnR>
                    <a:lnT>
                      <a:noFill/>
                    </a:lnT>
                    <a:lnB>
                      <a:noFill/>
                    </a:lnB>
                    <a:lnTlToBr>
                      <a:noFill/>
                    </a:lnTlToBr>
                    <a:lnBlToTr>
                      <a:noFill/>
                    </a:lnBlToTr>
                    <a:solidFill>
                      <a:schemeClr val="bg1"/>
                    </a:solidFill>
                  </a:tcPr>
                </a:tc>
              </a:tr>
              <a:tr h="2240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3</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A TAKIMI</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4</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3</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10</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mn-lt"/>
                        </a:rPr>
                        <a:t>15</a:t>
                      </a:r>
                      <a:endParaRPr kumimoji="0" lang="tr-TR" sz="1400" b="1" i="0" u="none" strike="noStrike" cap="none" normalizeH="0" baseline="0" dirty="0" smtClean="0">
                        <a:ln>
                          <a:noFill/>
                        </a:ln>
                        <a:solidFill>
                          <a:schemeClr val="tx1"/>
                        </a:solidFill>
                        <a:effectLst/>
                        <a:latin typeface="+mn-lt"/>
                      </a:endParaRPr>
                    </a:p>
                  </a:txBody>
                  <a:tcPr marL="0" marR="0" marT="0" marB="0" anchor="ctr" horzOverflow="overflow">
                    <a:lnL>
                      <a:noFill/>
                    </a:lnL>
                    <a:lnR>
                      <a:noFill/>
                    </a:lnR>
                    <a:lnT>
                      <a:noFill/>
                    </a:lnT>
                    <a:lnB>
                      <a:noFill/>
                    </a:lnB>
                    <a:lnTlToBr>
                      <a:noFill/>
                    </a:lnTlToBr>
                    <a:lnBlToTr>
                      <a:noFill/>
                    </a:lnBlToTr>
                    <a:solidFill>
                      <a:srgbClr val="E7E7E7"/>
                    </a:solidFill>
                  </a:tcPr>
                </a:tc>
              </a:tr>
              <a:tr h="2240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4</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B TAKIMI</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4</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3</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5</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12</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11</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mn-lt"/>
                        </a:rPr>
                        <a:t>1</a:t>
                      </a:r>
                      <a:endParaRPr kumimoji="0" lang="tr-TR" sz="1400" b="1" i="0" u="none" strike="noStrike" cap="none" normalizeH="0" baseline="0" smtClean="0">
                        <a:ln>
                          <a:noFill/>
                        </a:ln>
                        <a:solidFill>
                          <a:srgbClr val="000000"/>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mn-lt"/>
                        </a:rPr>
                        <a:t>15</a:t>
                      </a:r>
                      <a:endParaRPr kumimoji="0" lang="tr-TR" sz="1400" b="1" i="0" u="none" strike="noStrike" cap="none" normalizeH="0" baseline="0" dirty="0" smtClean="0">
                        <a:ln>
                          <a:noFill/>
                        </a:ln>
                        <a:solidFill>
                          <a:schemeClr val="tx1"/>
                        </a:solidFill>
                        <a:effectLst/>
                        <a:latin typeface="+mn-lt"/>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3" name="8 Tablo"/>
          <p:cNvGraphicFramePr>
            <a:graphicFrameLocks noGrp="1"/>
          </p:cNvGraphicFramePr>
          <p:nvPr/>
        </p:nvGraphicFramePr>
        <p:xfrm>
          <a:off x="0" y="1707654"/>
          <a:ext cx="9144000" cy="1630252"/>
        </p:xfrm>
        <a:graphic>
          <a:graphicData uri="http://schemas.openxmlformats.org/drawingml/2006/table">
            <a:tbl>
              <a:tblPr firstRow="1" bandRow="1">
                <a:tableStyleId>{74C1A8A3-306A-4EB7-A6B1-4F7E0EB9C5D6}</a:tableStyleId>
              </a:tblPr>
              <a:tblGrid>
                <a:gridCol w="484202"/>
                <a:gridCol w="1428803"/>
                <a:gridCol w="480782"/>
                <a:gridCol w="480782"/>
                <a:gridCol w="480782"/>
                <a:gridCol w="480782"/>
                <a:gridCol w="480782"/>
                <a:gridCol w="480782"/>
                <a:gridCol w="480782"/>
                <a:gridCol w="480782"/>
                <a:gridCol w="2203592"/>
                <a:gridCol w="1181147"/>
              </a:tblGrid>
              <a:tr h="502565">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dirty="0" smtClean="0"/>
                        <a:t>SÜPER FİNAL</a:t>
                      </a:r>
                      <a:r>
                        <a:rPr lang="tr-TR" sz="1800" baseline="0" dirty="0" smtClean="0"/>
                        <a:t> 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270403">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12</a:t>
                      </a:r>
                      <a:endParaRPr lang="tr-TR" sz="1600" b="1" dirty="0">
                        <a:solidFill>
                          <a:srgbClr val="000000"/>
                        </a:solidFill>
                        <a:latin typeface="+mj-lt"/>
                      </a:endParaRPr>
                    </a:p>
                  </a:txBody>
                  <a:tcPr marL="0" marR="0" marT="0" marB="0" anchor="ctr"/>
                </a:tc>
                <a:tc>
                  <a:txBody>
                    <a:bodyPr/>
                    <a:lstStyle/>
                    <a:p>
                      <a:pPr algn="ctr"/>
                      <a:r>
                        <a:rPr lang="tr-TR" sz="1600" dirty="0" smtClean="0"/>
                        <a:t>36,5+0,5= </a:t>
                      </a:r>
                      <a:r>
                        <a:rPr lang="tr-TR" sz="1600" b="1" i="0" dirty="0" smtClean="0">
                          <a:solidFill>
                            <a:srgbClr val="FF0000"/>
                          </a:solidFill>
                        </a:rPr>
                        <a:t>37</a:t>
                      </a:r>
                      <a:endParaRPr lang="tr-TR" sz="1600" b="1" i="0"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270403">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B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11</a:t>
                      </a:r>
                      <a:endParaRPr lang="tr-TR" sz="1600" b="1" dirty="0">
                        <a:solidFill>
                          <a:srgbClr val="000000"/>
                        </a:solidFill>
                        <a:latin typeface="+mj-lt"/>
                      </a:endParaRPr>
                    </a:p>
                  </a:txBody>
                  <a:tcPr marL="0" marR="0" marT="0" marB="0" anchor="ctr"/>
                </a:tc>
                <a:tc>
                  <a:txBody>
                    <a:bodyPr/>
                    <a:lstStyle/>
                    <a:p>
                      <a:pPr algn="ctr"/>
                      <a:r>
                        <a:rPr lang="tr-TR" sz="1600" dirty="0" smtClean="0"/>
                        <a:t>37,5+0,5= </a:t>
                      </a:r>
                      <a:r>
                        <a:rPr lang="tr-TR" sz="1600" b="1" dirty="0" smtClean="0">
                          <a:solidFill>
                            <a:srgbClr val="FF0000"/>
                          </a:solidFill>
                        </a:rPr>
                        <a:t>38</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270403">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A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dirty="0" smtClean="0"/>
                        <a:t>39,5+0,5= </a:t>
                      </a:r>
                      <a:r>
                        <a:rPr lang="tr-TR" sz="1600" b="1" dirty="0" smtClean="0">
                          <a:solidFill>
                            <a:srgbClr val="FF0000"/>
                          </a:solidFill>
                        </a:rPr>
                        <a:t>40</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270403">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14</a:t>
                      </a:r>
                      <a:endParaRPr lang="tr-TR" sz="1600" b="1" dirty="0">
                        <a:solidFill>
                          <a:srgbClr val="000000"/>
                        </a:solidFill>
                        <a:latin typeface="+mj-lt"/>
                      </a:endParaRPr>
                    </a:p>
                  </a:txBody>
                  <a:tcPr marL="0" marR="0" marT="0" marB="0" anchor="ctr"/>
                </a:tc>
                <a:tc>
                  <a:txBody>
                    <a:bodyPr/>
                    <a:lstStyle/>
                    <a:p>
                      <a:pPr algn="ctr"/>
                      <a:r>
                        <a:rPr lang="tr-TR" sz="1600" dirty="0" smtClean="0"/>
                        <a:t>34,5+0,5= </a:t>
                      </a:r>
                      <a:r>
                        <a:rPr lang="tr-TR" sz="1600" b="1" dirty="0" smtClean="0">
                          <a:solidFill>
                            <a:srgbClr val="FF0000"/>
                          </a:solidFill>
                        </a:rPr>
                        <a:t>35</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bl>
          </a:graphicData>
        </a:graphic>
      </p:graphicFrame>
      <p:sp>
        <p:nvSpPr>
          <p:cNvPr id="24" name="23 Oval"/>
          <p:cNvSpPr/>
          <p:nvPr/>
        </p:nvSpPr>
        <p:spPr>
          <a:xfrm>
            <a:off x="6257925" y="3603923"/>
            <a:ext cx="401638" cy="407987"/>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5"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15740"/>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t>TAKIMLARIN LİG GRUBUNDA VE SÜPER FİNAL GRUPLARINDA BİRBİRİYLE OYNADIKLARI MÜSABAKALAR SONUCUNDA +6 AVERAJA SAHİP OLAN C TAKIMI SIRALAMADA ÜSTTE YER ALIR. DİĞER TAKIMLAR AVERAJ DURUMUNA GÖRE SIRALANIRLAR</a:t>
            </a:r>
            <a:endParaRPr lang="tr-TR" b="1" dirty="0">
              <a:solidFill>
                <a:srgbClr val="000000"/>
              </a:solidFill>
            </a:endParaRPr>
          </a:p>
        </p:txBody>
      </p:sp>
      <p:graphicFrame>
        <p:nvGraphicFramePr>
          <p:cNvPr id="22" name="12 Tablo"/>
          <p:cNvGraphicFramePr>
            <a:graphicFrameLocks noGrp="1"/>
          </p:cNvGraphicFramePr>
          <p:nvPr/>
        </p:nvGraphicFramePr>
        <p:xfrm>
          <a:off x="71438" y="2283718"/>
          <a:ext cx="9001124" cy="2019176"/>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380489">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dirty="0" smtClean="0"/>
                        <a:t>SÜPER FİNAL</a:t>
                      </a:r>
                      <a:r>
                        <a:rPr lang="tr-TR" sz="1800" baseline="0" dirty="0" smtClean="0"/>
                        <a:t> 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367634">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C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12</a:t>
                      </a:r>
                      <a:endParaRPr lang="tr-TR" sz="1600" b="1" dirty="0">
                        <a:solidFill>
                          <a:srgbClr val="000000"/>
                        </a:solidFill>
                        <a:latin typeface="+mj-lt"/>
                      </a:endParaRPr>
                    </a:p>
                  </a:txBody>
                  <a:tcPr marL="0" marR="0" marT="0" marB="0" anchor="ctr"/>
                </a:tc>
                <a:tc>
                  <a:txBody>
                    <a:bodyPr/>
                    <a:lstStyle/>
                    <a:p>
                      <a:pPr algn="ctr"/>
                      <a:r>
                        <a:rPr lang="tr-TR" sz="1600" dirty="0" smtClean="0"/>
                        <a:t>36,5+0,5= </a:t>
                      </a:r>
                      <a:r>
                        <a:rPr lang="tr-TR" sz="1600" b="1" dirty="0" smtClean="0">
                          <a:solidFill>
                            <a:srgbClr val="FF0000"/>
                          </a:solidFill>
                        </a:rPr>
                        <a:t>37</a:t>
                      </a:r>
                      <a:endParaRPr lang="tr-TR" sz="1600" b="1" dirty="0">
                        <a:solidFill>
                          <a:srgbClr val="FF0000"/>
                        </a:solidFill>
                        <a:latin typeface="+mj-lt"/>
                      </a:endParaRPr>
                    </a:p>
                  </a:txBody>
                  <a:tcPr marL="0" marR="0" marT="0" marB="0" anchor="ctr"/>
                </a:tc>
                <a:tc>
                  <a:txBody>
                    <a:bodyPr/>
                    <a:lstStyle/>
                    <a:p>
                      <a:pPr algn="ctr"/>
                      <a:r>
                        <a:rPr lang="tr-TR" sz="1600" b="1" dirty="0" smtClean="0">
                          <a:solidFill>
                            <a:schemeClr val="bg1"/>
                          </a:solidFill>
                        </a:rPr>
                        <a:t>49</a:t>
                      </a:r>
                      <a:endParaRPr lang="tr-TR" sz="1600" b="1" dirty="0">
                        <a:solidFill>
                          <a:schemeClr val="bg1"/>
                        </a:solidFill>
                        <a:latin typeface="+mj-lt"/>
                      </a:endParaRPr>
                    </a:p>
                  </a:txBody>
                  <a:tcPr marL="0" marR="0" marT="0" marB="0" anchor="ctr">
                    <a:solidFill>
                      <a:srgbClr val="FF0000"/>
                    </a:solidFill>
                  </a:tcPr>
                </a:tc>
              </a:tr>
              <a:tr h="367634">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dirty="0" smtClean="0"/>
                        <a:t>39,5+0,5= </a:t>
                      </a:r>
                      <a:r>
                        <a:rPr lang="tr-TR" sz="1600" b="1" dirty="0" smtClean="0">
                          <a:solidFill>
                            <a:srgbClr val="FF0000"/>
                          </a:solidFill>
                        </a:rPr>
                        <a:t>40</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367634">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A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11</a:t>
                      </a:r>
                      <a:endParaRPr lang="tr-TR" sz="1600" b="1" dirty="0">
                        <a:solidFill>
                          <a:srgbClr val="000000"/>
                        </a:solidFill>
                        <a:latin typeface="+mj-lt"/>
                      </a:endParaRPr>
                    </a:p>
                  </a:txBody>
                  <a:tcPr marL="0" marR="0" marT="0" marB="0" anchor="ctr"/>
                </a:tc>
                <a:tc>
                  <a:txBody>
                    <a:bodyPr/>
                    <a:lstStyle/>
                    <a:p>
                      <a:pPr algn="ctr"/>
                      <a:r>
                        <a:rPr lang="tr-TR" sz="1600" dirty="0" smtClean="0"/>
                        <a:t>37,5+0,5= </a:t>
                      </a:r>
                      <a:r>
                        <a:rPr lang="tr-TR" sz="1600" b="1" dirty="0" smtClean="0">
                          <a:solidFill>
                            <a:srgbClr val="FF0000"/>
                          </a:solidFill>
                        </a:rPr>
                        <a:t>38</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367634">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B TAKIMI</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14</a:t>
                      </a:r>
                      <a:endParaRPr lang="tr-TR" sz="1600" b="1" dirty="0">
                        <a:solidFill>
                          <a:srgbClr val="000000"/>
                        </a:solidFill>
                        <a:latin typeface="+mj-lt"/>
                      </a:endParaRPr>
                    </a:p>
                  </a:txBody>
                  <a:tcPr marL="0" marR="0" marT="0" marB="0" anchor="ctr"/>
                </a:tc>
                <a:tc>
                  <a:txBody>
                    <a:bodyPr/>
                    <a:lstStyle/>
                    <a:p>
                      <a:pPr algn="ctr"/>
                      <a:r>
                        <a:rPr lang="tr-TR" sz="1600" dirty="0" smtClean="0"/>
                        <a:t>34,5+0,5= </a:t>
                      </a:r>
                      <a:r>
                        <a:rPr lang="tr-TR" sz="1600" b="1" dirty="0" smtClean="0">
                          <a:solidFill>
                            <a:srgbClr val="FF0000"/>
                          </a:solidFill>
                        </a:rPr>
                        <a:t>35</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bl>
          </a:graphicData>
        </a:graphic>
      </p:graphicFrame>
      <p:sp>
        <p:nvSpPr>
          <p:cNvPr id="23" name="22 Oval"/>
          <p:cNvSpPr/>
          <p:nvPr/>
        </p:nvSpPr>
        <p:spPr>
          <a:xfrm>
            <a:off x="8244408" y="2787774"/>
            <a:ext cx="474663" cy="433387"/>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4"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4" name="Rectangle 9"/>
          <p:cNvSpPr/>
          <p:nvPr/>
        </p:nvSpPr>
        <p:spPr>
          <a:xfrm>
            <a:off x="0" y="915616"/>
            <a:ext cx="9144000" cy="864046"/>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600" b="1" dirty="0"/>
              <a:t>TAKIMLARIN KENDİ ARALARINDAKİ LİG GRUBU VE SÜPER FİNAL GRUP MÜSABAKALARINDA PUAN EĢİTLİĞİ VARSA, BU MÜSABAKALARDAKİ GOL AVERAJINA BAKILIR. KENDİ ARALARINDAKİ MAÇLARDA ATILAN GOLLERDE EĢİTLİK VARSA, DEPLASMANDA FAZLA GOL ATAN TAKIM ÜSTÜN SAYILMAZ.</a:t>
            </a:r>
          </a:p>
        </p:txBody>
      </p:sp>
      <p:graphicFrame>
        <p:nvGraphicFramePr>
          <p:cNvPr id="25" name="Group 122"/>
          <p:cNvGraphicFramePr>
            <a:graphicFrameLocks noGrp="1"/>
          </p:cNvGraphicFramePr>
          <p:nvPr/>
        </p:nvGraphicFramePr>
        <p:xfrm>
          <a:off x="2052638" y="3490694"/>
          <a:ext cx="5038725" cy="1097280"/>
        </p:xfrm>
        <a:graphic>
          <a:graphicData uri="http://schemas.openxmlformats.org/drawingml/2006/table">
            <a:tbl>
              <a:tblPr/>
              <a:tblGrid>
                <a:gridCol w="360362"/>
                <a:gridCol w="1323975"/>
                <a:gridCol w="420688"/>
                <a:gridCol w="419100"/>
                <a:gridCol w="419100"/>
                <a:gridCol w="419100"/>
                <a:gridCol w="419100"/>
                <a:gridCol w="419100"/>
                <a:gridCol w="419100"/>
                <a:gridCol w="419100"/>
              </a:tblGrid>
              <a:tr h="1583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TAKIM</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O</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G</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B</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M</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A</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Y</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Av</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FFFF"/>
                          </a:solidFill>
                          <a:effectLst/>
                          <a:latin typeface="Calibri" pitchFamily="34" charset="0"/>
                        </a:rPr>
                        <a:t>P</a:t>
                      </a:r>
                      <a:endParaRPr kumimoji="0" lang="tr-TR" sz="1600" b="1" i="0" u="none" strike="noStrike" cap="none" normalizeH="0" baseline="0" smtClean="0">
                        <a:ln>
                          <a:noFill/>
                        </a:ln>
                        <a:solidFill>
                          <a:schemeClr val="tx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r>
              <a:tr h="1387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Calibri" pitchFamily="34" charset="0"/>
                        </a:rPr>
                        <a:t>C TAKIMI</a:t>
                      </a: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4</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5</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alibri" pitchFamily="34" charset="0"/>
                        </a:rPr>
                        <a:t>20</a:t>
                      </a:r>
                      <a:endParaRPr kumimoji="0" lang="tr-TR" sz="1400" b="1" i="0" u="none" strike="noStrike" cap="none" normalizeH="0" baseline="0" dirty="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alibri" pitchFamily="34" charset="0"/>
                        </a:rPr>
                        <a:t>14</a:t>
                      </a:r>
                      <a:endParaRPr kumimoji="0" lang="tr-TR" sz="1400" b="1" i="0" u="none" strike="noStrike" cap="none" normalizeH="0" baseline="0" dirty="0" smtClean="0">
                        <a:ln>
                          <a:noFill/>
                        </a:ln>
                        <a:solidFill>
                          <a:srgbClr val="000000"/>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bg1"/>
                          </a:solidFill>
                          <a:effectLst/>
                          <a:latin typeface="Calibri" pitchFamily="34" charset="0"/>
                        </a:rPr>
                        <a:t>6</a:t>
                      </a: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bg1"/>
                          </a:solidFill>
                          <a:effectLst/>
                          <a:latin typeface="Calibri" pitchFamily="34" charset="0"/>
                        </a:rPr>
                        <a:t>15</a:t>
                      </a:r>
                      <a:endParaRPr kumimoji="0" lang="tr-TR" sz="1400" b="1" i="0" u="none" strike="noStrike" cap="none" normalizeH="0" baseline="0" dirty="0" smtClean="0">
                        <a:ln>
                          <a:noFill/>
                        </a:ln>
                        <a:solidFill>
                          <a:schemeClr val="bg1"/>
                        </a:solidFill>
                        <a:effectLst/>
                        <a:latin typeface="Calibri" pitchFamily="34" charset="0"/>
                      </a:endParaRPr>
                    </a:p>
                  </a:txBody>
                  <a:tcPr marL="0" marR="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r>
              <a:tr h="1387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D TAKIMI</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4</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alibri" pitchFamily="34" charset="0"/>
                        </a:rPr>
                        <a:t>3</a:t>
                      </a:r>
                      <a:endParaRPr kumimoji="0" lang="tr-TR" sz="1400" b="1" i="0" u="none" strike="noStrike" cap="none" normalizeH="0" baseline="0" dirty="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5</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20</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14</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6</a:t>
                      </a:r>
                    </a:p>
                  </a:txBody>
                  <a:tcPr marL="0" marR="0" marT="0" marB="0" anchor="ctr" horzOverflow="overflow">
                    <a:lnL>
                      <a:noFill/>
                    </a:lnL>
                    <a:lnR>
                      <a:noFill/>
                    </a:lnR>
                    <a:lnT>
                      <a:noFill/>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bg1"/>
                          </a:solidFill>
                          <a:effectLst/>
                          <a:latin typeface="Calibri" pitchFamily="34" charset="0"/>
                        </a:rPr>
                        <a:t>15</a:t>
                      </a:r>
                      <a:endParaRPr kumimoji="0" lang="tr-TR" sz="1400" b="1" i="0" u="none" strike="noStrike" cap="none" normalizeH="0" baseline="0" dirty="0" smtClean="0">
                        <a:ln>
                          <a:noFill/>
                        </a:ln>
                        <a:solidFill>
                          <a:schemeClr val="bg1"/>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FF0000"/>
                    </a:solidFill>
                  </a:tcPr>
                </a:tc>
              </a:tr>
              <a:tr h="1387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A TAKIMI</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4</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5</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20</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14</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6</a:t>
                      </a:r>
                    </a:p>
                  </a:txBody>
                  <a:tcPr marL="0" marR="0" marT="0" marB="0" anchor="ctr" horzOverflow="overflow">
                    <a:lnL>
                      <a:noFill/>
                    </a:lnL>
                    <a:lnR>
                      <a:noFill/>
                    </a:lnR>
                    <a:lnT>
                      <a:noFill/>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bg1"/>
                          </a:solidFill>
                          <a:effectLst/>
                          <a:latin typeface="Calibri" pitchFamily="34" charset="0"/>
                        </a:rPr>
                        <a:t>15</a:t>
                      </a:r>
                      <a:endParaRPr kumimoji="0" lang="tr-TR" sz="1400" b="1" i="0" u="none" strike="noStrike" cap="none" normalizeH="0" baseline="0" dirty="0" smtClean="0">
                        <a:ln>
                          <a:noFill/>
                        </a:ln>
                        <a:solidFill>
                          <a:schemeClr val="bg1"/>
                        </a:solidFill>
                        <a:effectLst/>
                        <a:latin typeface="Calibri" pitchFamily="34" charset="0"/>
                      </a:endParaRPr>
                    </a:p>
                  </a:txBody>
                  <a:tcPr marL="0" marR="0" marT="0" marB="0" anchor="ctr" horzOverflow="overflow">
                    <a:lnL>
                      <a:noFill/>
                    </a:lnL>
                    <a:lnR>
                      <a:noFill/>
                    </a:lnR>
                    <a:lnT>
                      <a:noFill/>
                    </a:lnT>
                    <a:lnB>
                      <a:noFill/>
                    </a:lnB>
                    <a:lnTlToBr>
                      <a:noFill/>
                    </a:lnTlToBr>
                    <a:lnBlToTr>
                      <a:noFill/>
                    </a:lnBlToTr>
                    <a:solidFill>
                      <a:srgbClr val="FF0000"/>
                    </a:solidFill>
                  </a:tcPr>
                </a:tc>
              </a:tr>
              <a:tr h="1387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4</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B TAKIMI</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12</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4</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3</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Calibri" pitchFamily="34" charset="0"/>
                        </a:rPr>
                        <a:t>5</a:t>
                      </a:r>
                      <a:endParaRPr kumimoji="0" lang="tr-TR" sz="1400" b="1" i="0" u="none" strike="noStrike" cap="none" normalizeH="0" baseline="0" smtClean="0">
                        <a:ln>
                          <a:noFill/>
                        </a:ln>
                        <a:solidFill>
                          <a:srgbClr val="000000"/>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20</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rPr>
                        <a:t>14</a:t>
                      </a:r>
                      <a:endParaRPr kumimoji="0" lang="tr-TR" sz="1400" b="1" i="0" u="none" strike="noStrike" cap="none" normalizeH="0" baseline="0" smtClean="0">
                        <a:ln>
                          <a:noFill/>
                        </a:ln>
                        <a:solidFill>
                          <a:srgbClr val="000000"/>
                        </a:solidFill>
                        <a:effectLst/>
                        <a:latin typeface="Arial"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bg1"/>
                          </a:solidFill>
                          <a:effectLst/>
                          <a:latin typeface="Calibri" pitchFamily="34" charset="0"/>
                        </a:rPr>
                        <a:t>6</a:t>
                      </a: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bg1"/>
                          </a:solidFill>
                          <a:effectLst/>
                          <a:latin typeface="Calibri" pitchFamily="34" charset="0"/>
                        </a:rPr>
                        <a:t>15</a:t>
                      </a:r>
                      <a:endParaRPr kumimoji="0" lang="tr-TR" sz="1400" b="1" i="0" u="none" strike="noStrike" cap="none" normalizeH="0" baseline="0" dirty="0" smtClean="0">
                        <a:ln>
                          <a:noFill/>
                        </a:ln>
                        <a:solidFill>
                          <a:schemeClr val="bg1"/>
                        </a:solidFill>
                        <a:effectLst/>
                        <a:latin typeface="Calibri" pitchFamily="34" charset="0"/>
                      </a:endParaRPr>
                    </a:p>
                  </a:txBody>
                  <a:tcPr marL="0" marR="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FF0000"/>
                    </a:solidFill>
                  </a:tcPr>
                </a:tc>
              </a:tr>
            </a:tbl>
          </a:graphicData>
        </a:graphic>
      </p:graphicFrame>
      <p:graphicFrame>
        <p:nvGraphicFramePr>
          <p:cNvPr id="28" name="8 Tablo"/>
          <p:cNvGraphicFramePr>
            <a:graphicFrameLocks noGrp="1"/>
          </p:cNvGraphicFramePr>
          <p:nvPr/>
        </p:nvGraphicFramePr>
        <p:xfrm>
          <a:off x="71438" y="1851670"/>
          <a:ext cx="9001124" cy="1524000"/>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181929">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dirty="0" smtClean="0"/>
                        <a:t>SÜPER FİNAL </a:t>
                      </a:r>
                      <a:r>
                        <a:rPr lang="tr-TR" sz="1800" baseline="0" dirty="0" smtClean="0"/>
                        <a:t>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186926">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12</a:t>
                      </a:r>
                      <a:endParaRPr lang="tr-TR" sz="1600" b="1" dirty="0">
                        <a:solidFill>
                          <a:srgbClr val="000000"/>
                        </a:solidFill>
                        <a:latin typeface="+mj-lt"/>
                      </a:endParaRPr>
                    </a:p>
                  </a:txBody>
                  <a:tcPr marL="0" marR="0" marT="0" marB="0" anchor="ctr"/>
                </a:tc>
                <a:tc>
                  <a:txBody>
                    <a:bodyPr/>
                    <a:lstStyle/>
                    <a:p>
                      <a:pPr algn="ctr"/>
                      <a:r>
                        <a:rPr lang="tr-TR" sz="1600" dirty="0" smtClean="0"/>
                        <a:t>36,5+0,5= </a:t>
                      </a:r>
                      <a:r>
                        <a:rPr lang="tr-TR" sz="1600" b="1" dirty="0" smtClean="0">
                          <a:solidFill>
                            <a:srgbClr val="FF0000"/>
                          </a:solidFill>
                        </a:rPr>
                        <a:t>37</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186926">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B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11</a:t>
                      </a:r>
                      <a:endParaRPr lang="tr-TR" sz="1600" b="1" dirty="0">
                        <a:solidFill>
                          <a:srgbClr val="000000"/>
                        </a:solidFill>
                        <a:latin typeface="+mj-lt"/>
                      </a:endParaRPr>
                    </a:p>
                  </a:txBody>
                  <a:tcPr marL="0" marR="0" marT="0" marB="0" anchor="ctr"/>
                </a:tc>
                <a:tc>
                  <a:txBody>
                    <a:bodyPr/>
                    <a:lstStyle/>
                    <a:p>
                      <a:pPr algn="ctr"/>
                      <a:r>
                        <a:rPr lang="tr-TR" sz="1600" dirty="0" smtClean="0"/>
                        <a:t>37,5+0,5= </a:t>
                      </a:r>
                      <a:r>
                        <a:rPr lang="tr-TR" sz="1600" b="1" dirty="0" smtClean="0">
                          <a:solidFill>
                            <a:srgbClr val="FF0000"/>
                          </a:solidFill>
                        </a:rPr>
                        <a:t>38</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186926">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A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dirty="0" smtClean="0"/>
                        <a:t>39,5+0,5= </a:t>
                      </a:r>
                      <a:r>
                        <a:rPr lang="tr-TR" sz="1600" b="1" dirty="0" smtClean="0">
                          <a:solidFill>
                            <a:srgbClr val="FF0000"/>
                          </a:solidFill>
                        </a:rPr>
                        <a:t>40</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186926">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14</a:t>
                      </a:r>
                      <a:endParaRPr lang="tr-TR" sz="1600" b="1" dirty="0">
                        <a:solidFill>
                          <a:srgbClr val="000000"/>
                        </a:solidFill>
                        <a:latin typeface="+mj-lt"/>
                      </a:endParaRPr>
                    </a:p>
                  </a:txBody>
                  <a:tcPr marL="0" marR="0" marT="0" marB="0" anchor="ctr"/>
                </a:tc>
                <a:tc>
                  <a:txBody>
                    <a:bodyPr/>
                    <a:lstStyle/>
                    <a:p>
                      <a:pPr algn="ctr"/>
                      <a:r>
                        <a:rPr lang="tr-TR" sz="1600" dirty="0" smtClean="0"/>
                        <a:t>34,5+0,5= </a:t>
                      </a:r>
                      <a:r>
                        <a:rPr lang="tr-TR" sz="1600" b="1" dirty="0" smtClean="0">
                          <a:solidFill>
                            <a:srgbClr val="FF0000"/>
                          </a:solidFill>
                        </a:rPr>
                        <a:t>35</a:t>
                      </a:r>
                      <a:endParaRPr lang="tr-TR" sz="1600" b="1" dirty="0">
                        <a:solidFill>
                          <a:srgbClr val="FF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bl>
          </a:graphicData>
        </a:graphic>
      </p:graphicFrame>
      <p:sp>
        <p:nvSpPr>
          <p:cNvPr id="29" name="28 Oval"/>
          <p:cNvSpPr/>
          <p:nvPr/>
        </p:nvSpPr>
        <p:spPr>
          <a:xfrm>
            <a:off x="6156325" y="3364135"/>
            <a:ext cx="1079500" cy="1439863"/>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30"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87747"/>
            <a:ext cx="9144000" cy="1223963"/>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A, B, C VE D TAKIMLARININ KENDİ ARALARINDA YAPTIKLARI MÜSABAKALARDA PUAN VE AVERAJ EŞİTLİĞİ OLDUĞU İÇİN TAKIMLARIN LİG GRUBUNDAKİ SIRALAMASINA BAKILIR. </a:t>
            </a:r>
            <a:r>
              <a:rPr lang="tr-TR" b="1" dirty="0" smtClean="0">
                <a:solidFill>
                  <a:schemeClr val="bg1"/>
                </a:solidFill>
              </a:rPr>
              <a:t/>
            </a:r>
            <a:br>
              <a:rPr lang="tr-TR" b="1" dirty="0" smtClean="0">
                <a:solidFill>
                  <a:schemeClr val="bg1"/>
                </a:solidFill>
              </a:rPr>
            </a:br>
            <a:r>
              <a:rPr lang="tr-TR" b="1" dirty="0" smtClean="0">
                <a:solidFill>
                  <a:schemeClr val="bg1"/>
                </a:solidFill>
              </a:rPr>
              <a:t>LİG </a:t>
            </a:r>
            <a:r>
              <a:rPr lang="tr-TR" b="1" dirty="0">
                <a:solidFill>
                  <a:schemeClr val="bg1"/>
                </a:solidFill>
              </a:rPr>
              <a:t>GRUBUNU 1. SIRADA BİTİREN A TAKIMI SÜPER FİNAL MÜSABAKALARI SONUCUNDA  </a:t>
            </a:r>
            <a:r>
              <a:rPr lang="tr-TR" b="1" dirty="0" smtClean="0">
                <a:solidFill>
                  <a:schemeClr val="bg1"/>
                </a:solidFill>
              </a:rPr>
              <a:t/>
            </a:r>
            <a:br>
              <a:rPr lang="tr-TR" b="1" dirty="0" smtClean="0">
                <a:solidFill>
                  <a:schemeClr val="bg1"/>
                </a:solidFill>
              </a:rPr>
            </a:br>
            <a:r>
              <a:rPr lang="tr-TR" b="1" dirty="0" smtClean="0">
                <a:solidFill>
                  <a:schemeClr val="bg1"/>
                </a:solidFill>
              </a:rPr>
              <a:t>DİĞER </a:t>
            </a:r>
            <a:r>
              <a:rPr lang="tr-TR" b="1" dirty="0">
                <a:solidFill>
                  <a:schemeClr val="bg1"/>
                </a:solidFill>
              </a:rPr>
              <a:t>TAKIMLARDAN ÜSTTE YER ALIR.</a:t>
            </a:r>
          </a:p>
        </p:txBody>
      </p:sp>
      <p:graphicFrame>
        <p:nvGraphicFramePr>
          <p:cNvPr id="22" name="9 Tablo"/>
          <p:cNvGraphicFramePr>
            <a:graphicFrameLocks noGrp="1"/>
          </p:cNvGraphicFramePr>
          <p:nvPr/>
        </p:nvGraphicFramePr>
        <p:xfrm>
          <a:off x="-1" y="2571750"/>
          <a:ext cx="9144002" cy="1728787"/>
        </p:xfrm>
        <a:graphic>
          <a:graphicData uri="http://schemas.openxmlformats.org/drawingml/2006/table">
            <a:tbl>
              <a:tblPr firstRow="1" bandRow="1">
                <a:tableStyleId>{74C1A8A3-306A-4EB7-A6B1-4F7E0EB9C5D6}</a:tableStyleId>
              </a:tblPr>
              <a:tblGrid>
                <a:gridCol w="554453"/>
                <a:gridCol w="2420101"/>
                <a:gridCol w="771181"/>
                <a:gridCol w="771181"/>
                <a:gridCol w="771181"/>
                <a:gridCol w="771181"/>
                <a:gridCol w="771181"/>
                <a:gridCol w="771181"/>
                <a:gridCol w="771181"/>
                <a:gridCol w="771181"/>
              </a:tblGrid>
              <a:tr h="322087">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r>
              <a:tr h="351675">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A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80</a:t>
                      </a:r>
                      <a:endParaRPr lang="tr-TR" sz="1600" b="1" dirty="0">
                        <a:solidFill>
                          <a:schemeClr val="bg1"/>
                        </a:solidFill>
                        <a:latin typeface="+mj-lt"/>
                      </a:endParaRPr>
                    </a:p>
                  </a:txBody>
                  <a:tcPr marL="0" marR="0" marT="0" marB="0" anchor="ctr">
                    <a:solidFill>
                      <a:srgbClr val="FF0000"/>
                    </a:solidFill>
                  </a:tcPr>
                </a:tc>
              </a:tr>
              <a:tr h="351675">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B TAKIMI</a:t>
                      </a:r>
                      <a:endParaRPr lang="tr-TR" sz="1600" b="1" dirty="0">
                        <a:solidFill>
                          <a:schemeClr val="tx1"/>
                        </a:solidFill>
                        <a:latin typeface="+mj-lt"/>
                      </a:endParaRPr>
                    </a:p>
                  </a:txBody>
                  <a:tcPr marL="0" marR="0" marT="0" marB="0" anchor="ct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75</a:t>
                      </a:r>
                      <a:endParaRPr lang="tr-TR" sz="1600" b="1" dirty="0">
                        <a:solidFill>
                          <a:schemeClr val="tx1"/>
                        </a:solidFill>
                        <a:latin typeface="+mj-lt"/>
                      </a:endParaRPr>
                    </a:p>
                  </a:txBody>
                  <a:tcPr marL="0" marR="0" marT="0" marB="0" anchor="ctr"/>
                </a:tc>
              </a:tr>
              <a:tr h="351675">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chemeClr val="tx1"/>
                        </a:solidFill>
                        <a:latin typeface="+mj-lt"/>
                      </a:endParaRPr>
                    </a:p>
                  </a:txBody>
                  <a:tcPr marL="0" marR="0" marT="0" marB="0" anchor="ct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73</a:t>
                      </a:r>
                      <a:endParaRPr lang="tr-TR" sz="1600" b="1" dirty="0">
                        <a:solidFill>
                          <a:schemeClr val="tx1"/>
                        </a:solidFill>
                        <a:latin typeface="+mj-lt"/>
                      </a:endParaRPr>
                    </a:p>
                  </a:txBody>
                  <a:tcPr marL="0" marR="0" marT="0" marB="0" anchor="ctr"/>
                </a:tc>
              </a:tr>
              <a:tr h="351675">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D TAKIMI</a:t>
                      </a:r>
                      <a:endParaRPr lang="tr-TR" sz="1600" b="1" dirty="0">
                        <a:solidFill>
                          <a:srgbClr val="000000"/>
                        </a:solidFill>
                        <a:latin typeface="+mj-lt"/>
                      </a:endParaRPr>
                    </a:p>
                  </a:txBody>
                  <a:tcPr marL="0" marR="0" marT="0" marB="0" anchor="ctr"/>
                </a:tc>
                <a:tc>
                  <a:txBody>
                    <a:bodyPr/>
                    <a:lstStyle/>
                    <a:p>
                      <a:pPr algn="ctr"/>
                      <a:r>
                        <a:rPr lang="tr-TR" sz="1600" dirty="0" smtClean="0"/>
                        <a:t>34</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smtClean="0"/>
                        <a:t>-</a:t>
                      </a:r>
                      <a:endParaRPr lang="tr-TR" sz="1600" b="1" dirty="0">
                        <a:solidFill>
                          <a:srgbClr val="000000"/>
                        </a:solidFill>
                        <a:latin typeface="+mj-lt"/>
                      </a:endParaRPr>
                    </a:p>
                  </a:txBody>
                  <a:tcPr marL="0" marR="0" marT="0" marB="0" anchor="ctr"/>
                </a:tc>
                <a:tc>
                  <a:txBody>
                    <a:bodyPr/>
                    <a:lstStyle/>
                    <a:p>
                      <a:pPr algn="ctr"/>
                      <a:r>
                        <a:rPr lang="tr-TR" sz="1600" dirty="0" smtClean="0"/>
                        <a:t>70</a:t>
                      </a:r>
                      <a:endParaRPr lang="tr-TR" sz="1600" b="1" dirty="0">
                        <a:solidFill>
                          <a:srgbClr val="000000"/>
                        </a:solidFill>
                        <a:latin typeface="+mj-lt"/>
                      </a:endParaRPr>
                    </a:p>
                  </a:txBody>
                  <a:tcPr marL="0" marR="0" marT="0" marB="0" anchor="ctr"/>
                </a:tc>
              </a:tr>
            </a:tbl>
          </a:graphicData>
        </a:graphic>
      </p:graphicFrame>
      <p:sp>
        <p:nvSpPr>
          <p:cNvPr id="23" name="22 Oval"/>
          <p:cNvSpPr/>
          <p:nvPr/>
        </p:nvSpPr>
        <p:spPr>
          <a:xfrm>
            <a:off x="8482458" y="2863776"/>
            <a:ext cx="554038" cy="500062"/>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4"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5" name="Rectangle 4"/>
          <p:cNvSpPr/>
          <p:nvPr/>
        </p:nvSpPr>
        <p:spPr>
          <a:xfrm>
            <a:off x="0" y="2570956"/>
            <a:ext cx="9144000" cy="187300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lnSpc>
                <a:spcPct val="200000"/>
              </a:lnSpc>
              <a:defRPr/>
            </a:pPr>
            <a:r>
              <a:rPr lang="tr-TR" sz="2400" b="1" dirty="0"/>
              <a:t>SÜPER FİNAL MÜSABAKALARI </a:t>
            </a:r>
            <a:r>
              <a:rPr lang="tr-TR" sz="2400" b="1" dirty="0" smtClean="0"/>
              <a:t>SONUNDA </a:t>
            </a:r>
            <a:br>
              <a:rPr lang="tr-TR" sz="2400" b="1" dirty="0" smtClean="0"/>
            </a:br>
            <a:r>
              <a:rPr lang="tr-TR" sz="2400" b="1" dirty="0" smtClean="0"/>
              <a:t>İKİ </a:t>
            </a:r>
            <a:r>
              <a:rPr lang="tr-TR" sz="2400" b="1" dirty="0"/>
              <a:t>(2) TAKIMIN PUAN </a:t>
            </a:r>
            <a:r>
              <a:rPr lang="tr-TR" sz="2400" b="1" dirty="0" smtClean="0"/>
              <a:t>EŞİTLİĞİ </a:t>
            </a:r>
            <a:r>
              <a:rPr lang="tr-TR" sz="2400" b="1" dirty="0"/>
              <a:t>HALİNDE</a:t>
            </a:r>
            <a:endParaRPr lang="tr-TR" sz="2400" dirty="0"/>
          </a:p>
        </p:txBody>
      </p:sp>
      <p:sp>
        <p:nvSpPr>
          <p:cNvPr id="28" name="Oval 1"/>
          <p:cNvSpPr/>
          <p:nvPr/>
        </p:nvSpPr>
        <p:spPr>
          <a:xfrm>
            <a:off x="3708483" y="756918"/>
            <a:ext cx="1655606" cy="1598808"/>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tr-TR" sz="8800" b="1" dirty="0">
                <a:effectLst>
                  <a:outerShdw blurRad="38100" dist="38100" dir="2700000" algn="tl">
                    <a:srgbClr val="000000">
                      <a:alpha val="43137"/>
                    </a:srgbClr>
                  </a:outerShdw>
                </a:effectLst>
              </a:rPr>
              <a:t>1</a:t>
            </a:r>
          </a:p>
        </p:txBody>
      </p:sp>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graphicFrame>
        <p:nvGraphicFramePr>
          <p:cNvPr id="21" name="8 Tablo"/>
          <p:cNvGraphicFramePr>
            <a:graphicFrameLocks noGrp="1"/>
          </p:cNvGraphicFramePr>
          <p:nvPr/>
        </p:nvGraphicFramePr>
        <p:xfrm>
          <a:off x="71442" y="1824586"/>
          <a:ext cx="9001125" cy="2259332"/>
        </p:xfrm>
        <a:graphic>
          <a:graphicData uri="http://schemas.openxmlformats.org/drawingml/2006/table">
            <a:tbl>
              <a:tblPr firstRow="1" bandRow="1">
                <a:tableStyleId>{74C1A8A3-306A-4EB7-A6B1-4F7E0EB9C5D6}</a:tableStyleId>
              </a:tblPr>
              <a:tblGrid>
                <a:gridCol w="476635"/>
                <a:gridCol w="1406476"/>
                <a:gridCol w="473271"/>
                <a:gridCol w="473271"/>
                <a:gridCol w="473271"/>
                <a:gridCol w="473271"/>
                <a:gridCol w="473271"/>
                <a:gridCol w="473271"/>
                <a:gridCol w="473271"/>
                <a:gridCol w="473271"/>
                <a:gridCol w="2169157"/>
                <a:gridCol w="1162689"/>
              </a:tblGrid>
              <a:tr h="480028">
                <a:tc>
                  <a:txBody>
                    <a:bodyPr/>
                    <a:lstStyle/>
                    <a:p>
                      <a:pPr algn="ctr"/>
                      <a:endParaRPr lang="tr-TR" sz="1900" b="1" dirty="0">
                        <a:solidFill>
                          <a:schemeClr val="tx1"/>
                        </a:solidFill>
                        <a:latin typeface="+mj-lt"/>
                      </a:endParaRPr>
                    </a:p>
                  </a:txBody>
                  <a:tcPr marL="0" marR="0" marT="0" marB="0" anchor="ctr"/>
                </a:tc>
                <a:tc>
                  <a:txBody>
                    <a:bodyPr/>
                    <a:lstStyle/>
                    <a:p>
                      <a:pPr algn="ctr"/>
                      <a:r>
                        <a:rPr lang="tr-TR" sz="1900" dirty="0" smtClean="0"/>
                        <a:t>TAKIM</a:t>
                      </a:r>
                      <a:endParaRPr lang="tr-TR" sz="1900" b="1" dirty="0">
                        <a:solidFill>
                          <a:schemeClr val="tx1"/>
                        </a:solidFill>
                        <a:latin typeface="+mj-lt"/>
                      </a:endParaRPr>
                    </a:p>
                  </a:txBody>
                  <a:tcPr marL="0" marR="0" marT="0" marB="0" anchor="ctr"/>
                </a:tc>
                <a:tc>
                  <a:txBody>
                    <a:bodyPr/>
                    <a:lstStyle/>
                    <a:p>
                      <a:pPr algn="ctr"/>
                      <a:r>
                        <a:rPr lang="tr-TR" sz="1900" dirty="0" smtClean="0"/>
                        <a:t>O</a:t>
                      </a:r>
                      <a:endParaRPr lang="tr-TR" sz="1900" b="1" dirty="0">
                        <a:solidFill>
                          <a:schemeClr val="tx1"/>
                        </a:solidFill>
                        <a:latin typeface="+mj-lt"/>
                      </a:endParaRPr>
                    </a:p>
                  </a:txBody>
                  <a:tcPr marL="0" marR="0" marT="0" marB="0" anchor="ctr"/>
                </a:tc>
                <a:tc>
                  <a:txBody>
                    <a:bodyPr/>
                    <a:lstStyle/>
                    <a:p>
                      <a:pPr algn="ctr"/>
                      <a:r>
                        <a:rPr lang="tr-TR" sz="1900" dirty="0" smtClean="0"/>
                        <a:t>G</a:t>
                      </a:r>
                      <a:endParaRPr lang="tr-TR" sz="1900" b="1" dirty="0">
                        <a:solidFill>
                          <a:schemeClr val="tx1"/>
                        </a:solidFill>
                        <a:latin typeface="+mj-lt"/>
                      </a:endParaRPr>
                    </a:p>
                  </a:txBody>
                  <a:tcPr marL="0" marR="0" marT="0" marB="0" anchor="ctr"/>
                </a:tc>
                <a:tc>
                  <a:txBody>
                    <a:bodyPr/>
                    <a:lstStyle/>
                    <a:p>
                      <a:pPr algn="ctr"/>
                      <a:r>
                        <a:rPr lang="tr-TR" sz="1900" dirty="0" smtClean="0"/>
                        <a:t>B</a:t>
                      </a:r>
                      <a:endParaRPr lang="tr-TR" sz="1900" b="1" dirty="0">
                        <a:solidFill>
                          <a:schemeClr val="tx1"/>
                        </a:solidFill>
                        <a:latin typeface="+mj-lt"/>
                      </a:endParaRPr>
                    </a:p>
                  </a:txBody>
                  <a:tcPr marL="0" marR="0" marT="0" marB="0" anchor="ctr"/>
                </a:tc>
                <a:tc>
                  <a:txBody>
                    <a:bodyPr/>
                    <a:lstStyle/>
                    <a:p>
                      <a:pPr algn="ctr"/>
                      <a:r>
                        <a:rPr lang="tr-TR" sz="1900" dirty="0" smtClean="0"/>
                        <a:t>M</a:t>
                      </a:r>
                      <a:endParaRPr lang="tr-TR" sz="1900" b="1" dirty="0">
                        <a:solidFill>
                          <a:schemeClr val="tx1"/>
                        </a:solidFill>
                        <a:latin typeface="+mj-lt"/>
                      </a:endParaRPr>
                    </a:p>
                  </a:txBody>
                  <a:tcPr marL="0" marR="0" marT="0" marB="0" anchor="ctr"/>
                </a:tc>
                <a:tc>
                  <a:txBody>
                    <a:bodyPr/>
                    <a:lstStyle/>
                    <a:p>
                      <a:pPr algn="ctr"/>
                      <a:r>
                        <a:rPr lang="tr-TR" sz="1900" dirty="0" smtClean="0"/>
                        <a:t>A</a:t>
                      </a:r>
                      <a:endParaRPr lang="tr-TR" sz="1900" b="1" dirty="0">
                        <a:solidFill>
                          <a:schemeClr val="tx1"/>
                        </a:solidFill>
                        <a:latin typeface="+mj-lt"/>
                      </a:endParaRPr>
                    </a:p>
                  </a:txBody>
                  <a:tcPr marL="0" marR="0" marT="0" marB="0" anchor="ctr"/>
                </a:tc>
                <a:tc>
                  <a:txBody>
                    <a:bodyPr/>
                    <a:lstStyle/>
                    <a:p>
                      <a:pPr algn="ctr"/>
                      <a:r>
                        <a:rPr lang="tr-TR" sz="1900" dirty="0" smtClean="0"/>
                        <a:t>Y</a:t>
                      </a:r>
                      <a:endParaRPr lang="tr-TR" sz="1900" b="1" dirty="0">
                        <a:solidFill>
                          <a:schemeClr val="tx1"/>
                        </a:solidFill>
                        <a:latin typeface="+mj-lt"/>
                      </a:endParaRPr>
                    </a:p>
                  </a:txBody>
                  <a:tcPr marL="0" marR="0" marT="0" marB="0" anchor="ctr"/>
                </a:tc>
                <a:tc>
                  <a:txBody>
                    <a:bodyPr/>
                    <a:lstStyle/>
                    <a:p>
                      <a:pPr algn="ctr"/>
                      <a:r>
                        <a:rPr lang="tr-TR" sz="1900" dirty="0" smtClean="0"/>
                        <a:t>Av</a:t>
                      </a:r>
                      <a:endParaRPr lang="tr-TR" sz="1900" b="1" dirty="0">
                        <a:solidFill>
                          <a:schemeClr val="tx1"/>
                        </a:solidFill>
                        <a:latin typeface="+mj-lt"/>
                      </a:endParaRPr>
                    </a:p>
                  </a:txBody>
                  <a:tcPr marL="0" marR="0" marT="0" marB="0" anchor="ctr"/>
                </a:tc>
                <a:tc>
                  <a:txBody>
                    <a:bodyPr/>
                    <a:lstStyle/>
                    <a:p>
                      <a:pPr algn="ctr"/>
                      <a:r>
                        <a:rPr lang="tr-TR" sz="1900" dirty="0" smtClean="0"/>
                        <a:t>P</a:t>
                      </a:r>
                      <a:endParaRPr lang="tr-TR" sz="1900" b="1" dirty="0">
                        <a:solidFill>
                          <a:schemeClr val="tx1"/>
                        </a:solidFill>
                        <a:latin typeface="+mj-lt"/>
                      </a:endParaRPr>
                    </a:p>
                  </a:txBody>
                  <a:tcPr marL="0" marR="0" marT="0" marB="0" anchor="ctr"/>
                </a:tc>
                <a:tc>
                  <a:txBody>
                    <a:bodyPr/>
                    <a:lstStyle/>
                    <a:p>
                      <a:pPr algn="ctr"/>
                      <a:r>
                        <a:rPr lang="tr-TR" sz="1900" dirty="0" smtClean="0"/>
                        <a:t>SÜPER FİNAL</a:t>
                      </a:r>
                      <a:r>
                        <a:rPr lang="tr-TR" sz="1900" baseline="0" dirty="0" smtClean="0"/>
                        <a:t> BAŞLANGIÇ PUANI</a:t>
                      </a:r>
                      <a:endParaRPr lang="tr-TR" sz="1900" b="1" dirty="0">
                        <a:solidFill>
                          <a:schemeClr val="bg1"/>
                        </a:solidFill>
                        <a:latin typeface="+mj-lt"/>
                      </a:endParaRPr>
                    </a:p>
                  </a:txBody>
                  <a:tcPr marL="0" marR="0" marT="0" marB="0" anchor="ctr"/>
                </a:tc>
                <a:tc>
                  <a:txBody>
                    <a:bodyPr/>
                    <a:lstStyle/>
                    <a:p>
                      <a:pPr algn="ctr"/>
                      <a:r>
                        <a:rPr lang="tr-TR" sz="1900" dirty="0" smtClean="0"/>
                        <a:t>TOPLAM</a:t>
                      </a:r>
                      <a:endParaRPr lang="tr-TR" sz="1900" b="1" dirty="0">
                        <a:solidFill>
                          <a:schemeClr val="bg1"/>
                        </a:solidFill>
                        <a:latin typeface="+mj-lt"/>
                      </a:endParaRPr>
                    </a:p>
                  </a:txBody>
                  <a:tcPr marL="0" marR="0" marT="0" marB="0" anchor="ctr"/>
                </a:tc>
              </a:tr>
              <a:tr h="420053">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C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13</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36,5+0,5= 37</a:t>
                      </a:r>
                      <a:endParaRPr lang="tr-TR" sz="1600" b="1" dirty="0">
                        <a:solidFill>
                          <a:srgbClr val="C00000"/>
                        </a:solidFill>
                        <a:latin typeface="+mj-lt"/>
                      </a:endParaRPr>
                    </a:p>
                  </a:txBody>
                  <a:tcPr marL="0" marR="0" marT="0" marB="0" anchor="ctr"/>
                </a:tc>
                <a:tc>
                  <a:txBody>
                    <a:bodyPr/>
                    <a:lstStyle/>
                    <a:p>
                      <a:pPr algn="ctr"/>
                      <a:r>
                        <a:rPr lang="tr-TR" sz="1600" dirty="0" smtClean="0"/>
                        <a:t>50</a:t>
                      </a:r>
                      <a:endParaRPr lang="tr-TR" sz="1600" b="1" dirty="0">
                        <a:solidFill>
                          <a:srgbClr val="000000"/>
                        </a:solidFill>
                        <a:latin typeface="+mj-lt"/>
                      </a:endParaRPr>
                    </a:p>
                  </a:txBody>
                  <a:tcPr marL="0" marR="0" marT="0" marB="0" anchor="ctr"/>
                </a:tc>
              </a:tr>
              <a:tr h="420053">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B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11</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37,5+0,5= 38</a:t>
                      </a:r>
                      <a:endParaRPr lang="tr-TR" sz="1600" b="1" dirty="0">
                        <a:solidFill>
                          <a:srgbClr val="C0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420053">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A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40</a:t>
                      </a:r>
                      <a:endParaRPr lang="tr-TR" sz="1600" b="1" dirty="0">
                        <a:solidFill>
                          <a:srgbClr val="C0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420053">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D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5</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35</a:t>
                      </a:r>
                      <a:endParaRPr lang="tr-TR" sz="1600" b="1" dirty="0">
                        <a:solidFill>
                          <a:srgbClr val="C00000"/>
                        </a:solidFill>
                        <a:latin typeface="+mj-lt"/>
                      </a:endParaRPr>
                    </a:p>
                  </a:txBody>
                  <a:tcPr marL="0" marR="0" marT="0" marB="0" anchor="ctr"/>
                </a:tc>
                <a:tc>
                  <a:txBody>
                    <a:bodyPr/>
                    <a:lstStyle/>
                    <a:p>
                      <a:pPr algn="ctr"/>
                      <a:r>
                        <a:rPr lang="tr-TR" sz="1600" dirty="0" smtClean="0"/>
                        <a:t>35</a:t>
                      </a:r>
                      <a:endParaRPr lang="tr-TR" sz="1600" b="1" dirty="0">
                        <a:solidFill>
                          <a:srgbClr val="000000"/>
                        </a:solidFill>
                        <a:latin typeface="+mj-lt"/>
                      </a:endParaRPr>
                    </a:p>
                  </a:txBody>
                  <a:tcPr marL="0" marR="0" marT="0" marB="0" anchor="ctr"/>
                </a:tc>
              </a:tr>
            </a:tbl>
          </a:graphicData>
        </a:graphic>
      </p:graphicFrame>
      <p:sp>
        <p:nvSpPr>
          <p:cNvPr id="22" name="Rectangle 8"/>
          <p:cNvSpPr/>
          <p:nvPr/>
        </p:nvSpPr>
        <p:spPr>
          <a:xfrm>
            <a:off x="0" y="1030812"/>
            <a:ext cx="9144000" cy="604834"/>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2000" b="1" dirty="0">
                <a:solidFill>
                  <a:schemeClr val="bg1"/>
                </a:solidFill>
              </a:rPr>
              <a:t>KENDİSİNE YARIM PUAN EKLENEN TAKIM VARSA SIRALAMADA BİR ALTTA YER ALIR.</a:t>
            </a:r>
          </a:p>
        </p:txBody>
      </p:sp>
      <p:sp>
        <p:nvSpPr>
          <p:cNvPr id="23" name="22 Oval"/>
          <p:cNvSpPr/>
          <p:nvPr/>
        </p:nvSpPr>
        <p:spPr>
          <a:xfrm>
            <a:off x="8243888" y="2780854"/>
            <a:ext cx="496887" cy="943024"/>
          </a:xfrm>
          <a:prstGeom prst="ellipse">
            <a:avLst/>
          </a:prstGeom>
          <a:solidFill>
            <a:schemeClr val="lt1">
              <a:alpha val="0"/>
            </a:schemeClr>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4" name="Picture 2"/>
          <p:cNvPicPr>
            <a:picLocks noChangeAspect="1" noChangeArrowheads="1"/>
          </p:cNvPicPr>
          <p:nvPr/>
        </p:nvPicPr>
        <p:blipFill>
          <a:blip r:embed="rId4" cstate="print"/>
          <a:srcRect/>
          <a:stretch>
            <a:fillRect/>
          </a:stretch>
        </p:blipFill>
        <p:spPr bwMode="auto">
          <a:xfrm>
            <a:off x="0" y="50488"/>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8"/>
          <p:cNvSpPr/>
          <p:nvPr/>
        </p:nvSpPr>
        <p:spPr>
          <a:xfrm>
            <a:off x="0" y="844749"/>
            <a:ext cx="9144000" cy="1150937"/>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2000" b="1" dirty="0">
                <a:solidFill>
                  <a:schemeClr val="bg1"/>
                </a:solidFill>
              </a:rPr>
              <a:t>SÜPER FİNAL MÜSABAKALARINI A VE B TAKIMLARININ AYNI PUANDA BİTİRMESİ DURUMUNDA, B TAKIMINA YARIM PUAN EKLENDİĞİ İÇİN SIRALAMADA ALTTA </a:t>
            </a:r>
          </a:p>
          <a:p>
            <a:pPr marL="0" lvl="1" algn="ctr">
              <a:defRPr/>
            </a:pPr>
            <a:r>
              <a:rPr lang="tr-TR" sz="2000" b="1" dirty="0">
                <a:solidFill>
                  <a:schemeClr val="bg1"/>
                </a:solidFill>
              </a:rPr>
              <a:t>YER ALIR.</a:t>
            </a:r>
          </a:p>
        </p:txBody>
      </p:sp>
      <p:graphicFrame>
        <p:nvGraphicFramePr>
          <p:cNvPr id="22" name="19 Tablo"/>
          <p:cNvGraphicFramePr>
            <a:graphicFrameLocks noGrp="1"/>
          </p:cNvGraphicFramePr>
          <p:nvPr/>
        </p:nvGraphicFramePr>
        <p:xfrm>
          <a:off x="71439" y="2190194"/>
          <a:ext cx="9001124" cy="2109748"/>
        </p:xfrm>
        <a:graphic>
          <a:graphicData uri="http://schemas.openxmlformats.org/drawingml/2006/table">
            <a:tbl>
              <a:tblPr firstRow="1" bandRow="1">
                <a:tableStyleId>{74C1A8A3-306A-4EB7-A6B1-4F7E0EB9C5D6}</a:tableStyleId>
              </a:tblPr>
              <a:tblGrid>
                <a:gridCol w="476636"/>
                <a:gridCol w="1406477"/>
                <a:gridCol w="473270"/>
                <a:gridCol w="473270"/>
                <a:gridCol w="473270"/>
                <a:gridCol w="473270"/>
                <a:gridCol w="473270"/>
                <a:gridCol w="473270"/>
                <a:gridCol w="473270"/>
                <a:gridCol w="473270"/>
                <a:gridCol w="2169160"/>
                <a:gridCol w="1162691"/>
              </a:tblGrid>
              <a:tr h="505656">
                <a:tc>
                  <a:txBody>
                    <a:bodyPr/>
                    <a:lstStyle/>
                    <a:p>
                      <a:pPr algn="ctr"/>
                      <a:endParaRPr lang="tr-TR" sz="1900" b="1" dirty="0">
                        <a:solidFill>
                          <a:schemeClr val="tx1"/>
                        </a:solidFill>
                        <a:latin typeface="+mj-lt"/>
                      </a:endParaRPr>
                    </a:p>
                  </a:txBody>
                  <a:tcPr marL="0" marR="0" marT="0" marB="0" anchor="ctr"/>
                </a:tc>
                <a:tc>
                  <a:txBody>
                    <a:bodyPr/>
                    <a:lstStyle/>
                    <a:p>
                      <a:pPr algn="ctr"/>
                      <a:r>
                        <a:rPr lang="tr-TR" sz="1900" dirty="0" smtClean="0"/>
                        <a:t>TAKIM</a:t>
                      </a:r>
                      <a:endParaRPr lang="tr-TR" sz="1900" b="1" dirty="0">
                        <a:solidFill>
                          <a:schemeClr val="tx1"/>
                        </a:solidFill>
                        <a:latin typeface="+mj-lt"/>
                      </a:endParaRPr>
                    </a:p>
                  </a:txBody>
                  <a:tcPr marL="0" marR="0" marT="0" marB="0" anchor="ctr"/>
                </a:tc>
                <a:tc>
                  <a:txBody>
                    <a:bodyPr/>
                    <a:lstStyle/>
                    <a:p>
                      <a:pPr algn="ctr"/>
                      <a:r>
                        <a:rPr lang="tr-TR" sz="1900" dirty="0" smtClean="0"/>
                        <a:t>O</a:t>
                      </a:r>
                      <a:endParaRPr lang="tr-TR" sz="1900" b="1" dirty="0">
                        <a:solidFill>
                          <a:schemeClr val="tx1"/>
                        </a:solidFill>
                        <a:latin typeface="+mj-lt"/>
                      </a:endParaRPr>
                    </a:p>
                  </a:txBody>
                  <a:tcPr marL="0" marR="0" marT="0" marB="0" anchor="ctr"/>
                </a:tc>
                <a:tc>
                  <a:txBody>
                    <a:bodyPr/>
                    <a:lstStyle/>
                    <a:p>
                      <a:pPr algn="ctr"/>
                      <a:r>
                        <a:rPr lang="tr-TR" sz="1900" dirty="0" smtClean="0"/>
                        <a:t>G</a:t>
                      </a:r>
                      <a:endParaRPr lang="tr-TR" sz="1900" b="1" dirty="0">
                        <a:solidFill>
                          <a:schemeClr val="tx1"/>
                        </a:solidFill>
                        <a:latin typeface="+mj-lt"/>
                      </a:endParaRPr>
                    </a:p>
                  </a:txBody>
                  <a:tcPr marL="0" marR="0" marT="0" marB="0" anchor="ctr"/>
                </a:tc>
                <a:tc>
                  <a:txBody>
                    <a:bodyPr/>
                    <a:lstStyle/>
                    <a:p>
                      <a:pPr algn="ctr"/>
                      <a:r>
                        <a:rPr lang="tr-TR" sz="1900" dirty="0" smtClean="0"/>
                        <a:t>B</a:t>
                      </a:r>
                      <a:endParaRPr lang="tr-TR" sz="1900" b="1" dirty="0">
                        <a:solidFill>
                          <a:schemeClr val="tx1"/>
                        </a:solidFill>
                        <a:latin typeface="+mj-lt"/>
                      </a:endParaRPr>
                    </a:p>
                  </a:txBody>
                  <a:tcPr marL="0" marR="0" marT="0" marB="0" anchor="ctr"/>
                </a:tc>
                <a:tc>
                  <a:txBody>
                    <a:bodyPr/>
                    <a:lstStyle/>
                    <a:p>
                      <a:pPr algn="ctr"/>
                      <a:r>
                        <a:rPr lang="tr-TR" sz="1900" dirty="0" smtClean="0"/>
                        <a:t>M</a:t>
                      </a:r>
                      <a:endParaRPr lang="tr-TR" sz="1900" b="1" dirty="0">
                        <a:solidFill>
                          <a:schemeClr val="tx1"/>
                        </a:solidFill>
                        <a:latin typeface="+mj-lt"/>
                      </a:endParaRPr>
                    </a:p>
                  </a:txBody>
                  <a:tcPr marL="0" marR="0" marT="0" marB="0" anchor="ctr"/>
                </a:tc>
                <a:tc>
                  <a:txBody>
                    <a:bodyPr/>
                    <a:lstStyle/>
                    <a:p>
                      <a:pPr algn="ctr"/>
                      <a:r>
                        <a:rPr lang="tr-TR" sz="1900" dirty="0" smtClean="0"/>
                        <a:t>A</a:t>
                      </a:r>
                      <a:endParaRPr lang="tr-TR" sz="1900" b="1" dirty="0">
                        <a:solidFill>
                          <a:schemeClr val="tx1"/>
                        </a:solidFill>
                        <a:latin typeface="+mj-lt"/>
                      </a:endParaRPr>
                    </a:p>
                  </a:txBody>
                  <a:tcPr marL="0" marR="0" marT="0" marB="0" anchor="ctr"/>
                </a:tc>
                <a:tc>
                  <a:txBody>
                    <a:bodyPr/>
                    <a:lstStyle/>
                    <a:p>
                      <a:pPr algn="ctr"/>
                      <a:r>
                        <a:rPr lang="tr-TR" sz="1900" dirty="0" smtClean="0"/>
                        <a:t>Y</a:t>
                      </a:r>
                      <a:endParaRPr lang="tr-TR" sz="1900" b="1" dirty="0">
                        <a:solidFill>
                          <a:schemeClr val="tx1"/>
                        </a:solidFill>
                        <a:latin typeface="+mj-lt"/>
                      </a:endParaRPr>
                    </a:p>
                  </a:txBody>
                  <a:tcPr marL="0" marR="0" marT="0" marB="0" anchor="ctr"/>
                </a:tc>
                <a:tc>
                  <a:txBody>
                    <a:bodyPr/>
                    <a:lstStyle/>
                    <a:p>
                      <a:pPr algn="ctr"/>
                      <a:r>
                        <a:rPr lang="tr-TR" sz="1900" dirty="0" smtClean="0"/>
                        <a:t>Av</a:t>
                      </a:r>
                      <a:endParaRPr lang="tr-TR" sz="1900" b="1" dirty="0">
                        <a:solidFill>
                          <a:schemeClr val="tx1"/>
                        </a:solidFill>
                        <a:latin typeface="+mj-lt"/>
                      </a:endParaRPr>
                    </a:p>
                  </a:txBody>
                  <a:tcPr marL="0" marR="0" marT="0" marB="0" anchor="ctr"/>
                </a:tc>
                <a:tc>
                  <a:txBody>
                    <a:bodyPr/>
                    <a:lstStyle/>
                    <a:p>
                      <a:pPr algn="ctr"/>
                      <a:r>
                        <a:rPr lang="tr-TR" sz="1900" dirty="0" smtClean="0"/>
                        <a:t>P</a:t>
                      </a:r>
                      <a:endParaRPr lang="tr-TR" sz="1900" b="1" dirty="0">
                        <a:solidFill>
                          <a:schemeClr val="tx1"/>
                        </a:solidFill>
                        <a:latin typeface="+mj-lt"/>
                      </a:endParaRPr>
                    </a:p>
                  </a:txBody>
                  <a:tcPr marL="0" marR="0" marT="0" marB="0" anchor="ctr"/>
                </a:tc>
                <a:tc>
                  <a:txBody>
                    <a:bodyPr/>
                    <a:lstStyle/>
                    <a:p>
                      <a:pPr algn="ctr"/>
                      <a:r>
                        <a:rPr lang="tr-TR" sz="1900" dirty="0" smtClean="0"/>
                        <a:t>SÜPER</a:t>
                      </a:r>
                      <a:r>
                        <a:rPr lang="tr-TR" sz="1900" baseline="0" dirty="0" smtClean="0"/>
                        <a:t> FİNAL BAŞLANGIÇ PUANI</a:t>
                      </a:r>
                      <a:endParaRPr lang="tr-TR" sz="1900" b="1" dirty="0">
                        <a:solidFill>
                          <a:schemeClr val="bg1"/>
                        </a:solidFill>
                        <a:latin typeface="+mj-lt"/>
                      </a:endParaRPr>
                    </a:p>
                  </a:txBody>
                  <a:tcPr marL="0" marR="0" marT="0" marB="0" anchor="ctr"/>
                </a:tc>
                <a:tc>
                  <a:txBody>
                    <a:bodyPr/>
                    <a:lstStyle/>
                    <a:p>
                      <a:pPr algn="ctr"/>
                      <a:r>
                        <a:rPr lang="tr-TR" sz="1900" dirty="0" smtClean="0"/>
                        <a:t>TOPLAM</a:t>
                      </a:r>
                      <a:endParaRPr lang="tr-TR" sz="1900" b="1" dirty="0">
                        <a:solidFill>
                          <a:schemeClr val="bg1"/>
                        </a:solidFill>
                        <a:latin typeface="+mj-lt"/>
                      </a:endParaRPr>
                    </a:p>
                  </a:txBody>
                  <a:tcPr marL="0" marR="0" marT="0" marB="0" anchor="ctr"/>
                </a:tc>
              </a:tr>
              <a:tr h="382657">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C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13</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36,5+0,5= 37</a:t>
                      </a:r>
                      <a:endParaRPr lang="tr-TR" sz="1600" b="1" dirty="0">
                        <a:solidFill>
                          <a:srgbClr val="C00000"/>
                        </a:solidFill>
                        <a:latin typeface="+mj-lt"/>
                      </a:endParaRPr>
                    </a:p>
                  </a:txBody>
                  <a:tcPr marL="0" marR="0" marT="0" marB="0" anchor="ctr"/>
                </a:tc>
                <a:tc>
                  <a:txBody>
                    <a:bodyPr/>
                    <a:lstStyle/>
                    <a:p>
                      <a:pPr algn="ctr"/>
                      <a:r>
                        <a:rPr lang="tr-TR" sz="1600" dirty="0" smtClean="0"/>
                        <a:t>50</a:t>
                      </a:r>
                      <a:endParaRPr lang="tr-TR" sz="1600" b="1" dirty="0">
                        <a:solidFill>
                          <a:srgbClr val="000000"/>
                        </a:solidFill>
                        <a:latin typeface="+mj-lt"/>
                      </a:endParaRPr>
                    </a:p>
                  </a:txBody>
                  <a:tcPr marL="0" marR="0" marT="0" marB="0" anchor="ctr"/>
                </a:tc>
              </a:tr>
              <a:tr h="382657">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A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9</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40</a:t>
                      </a:r>
                      <a:endParaRPr lang="tr-TR" sz="1600" b="1" dirty="0">
                        <a:solidFill>
                          <a:srgbClr val="C0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382657">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B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11</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37,5+0,5= 38</a:t>
                      </a:r>
                      <a:endParaRPr lang="tr-TR" sz="1600" b="1" dirty="0">
                        <a:solidFill>
                          <a:srgbClr val="C00000"/>
                        </a:solidFill>
                        <a:latin typeface="+mj-lt"/>
                      </a:endParaRPr>
                    </a:p>
                  </a:txBody>
                  <a:tcPr marL="0" marR="0" marT="0" marB="0" anchor="ctr"/>
                </a:tc>
                <a:tc>
                  <a:txBody>
                    <a:bodyPr/>
                    <a:lstStyle/>
                    <a:p>
                      <a:pPr algn="ctr"/>
                      <a:r>
                        <a:rPr lang="tr-TR" sz="1600" dirty="0" smtClean="0"/>
                        <a:t>49</a:t>
                      </a:r>
                      <a:endParaRPr lang="tr-TR" sz="1600" b="1" dirty="0">
                        <a:solidFill>
                          <a:srgbClr val="000000"/>
                        </a:solidFill>
                        <a:latin typeface="+mj-lt"/>
                      </a:endParaRPr>
                    </a:p>
                  </a:txBody>
                  <a:tcPr marL="0" marR="0" marT="0" marB="0" anchor="ctr"/>
                </a:tc>
              </a:tr>
              <a:tr h="382657">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D TAKIMI</a:t>
                      </a:r>
                      <a:endParaRPr lang="tr-TR" sz="1600" b="1" dirty="0">
                        <a:solidFill>
                          <a:srgbClr val="C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5</a:t>
                      </a:r>
                      <a:endParaRPr lang="tr-TR" sz="1600" b="1" dirty="0">
                        <a:solidFill>
                          <a:srgbClr val="000000"/>
                        </a:solidFill>
                        <a:latin typeface="+mj-lt"/>
                      </a:endParaRPr>
                    </a:p>
                  </a:txBody>
                  <a:tcPr marL="0" marR="0" marT="0" marB="0" anchor="ctr"/>
                </a:tc>
                <a:tc>
                  <a:txBody>
                    <a:bodyPr/>
                    <a:lstStyle/>
                    <a:p>
                      <a:pPr algn="ctr"/>
                      <a:r>
                        <a:rPr lang="tr-TR" sz="1600" b="1" dirty="0" smtClean="0">
                          <a:solidFill>
                            <a:srgbClr val="C00000"/>
                          </a:solidFill>
                        </a:rPr>
                        <a:t>35</a:t>
                      </a:r>
                      <a:endParaRPr lang="tr-TR" sz="1600" b="1" dirty="0">
                        <a:solidFill>
                          <a:srgbClr val="C00000"/>
                        </a:solidFill>
                        <a:latin typeface="+mj-lt"/>
                      </a:endParaRPr>
                    </a:p>
                  </a:txBody>
                  <a:tcPr marL="0" marR="0" marT="0" marB="0" anchor="ctr"/>
                </a:tc>
                <a:tc>
                  <a:txBody>
                    <a:bodyPr/>
                    <a:lstStyle/>
                    <a:p>
                      <a:pPr algn="ctr"/>
                      <a:r>
                        <a:rPr lang="tr-TR" sz="1600" dirty="0" smtClean="0"/>
                        <a:t>35</a:t>
                      </a:r>
                      <a:endParaRPr lang="tr-TR" sz="16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20538"/>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graphicFrame>
        <p:nvGraphicFramePr>
          <p:cNvPr id="21" name="2 Tablo"/>
          <p:cNvGraphicFramePr>
            <a:graphicFrameLocks noGrp="1"/>
          </p:cNvGraphicFramePr>
          <p:nvPr/>
        </p:nvGraphicFramePr>
        <p:xfrm>
          <a:off x="918777" y="1851670"/>
          <a:ext cx="7306449" cy="975360"/>
        </p:xfrm>
        <a:graphic>
          <a:graphicData uri="http://schemas.openxmlformats.org/drawingml/2006/table">
            <a:tbl>
              <a:tblPr firstRow="1" bandRow="1">
                <a:tableStyleId>{74C1A8A3-306A-4EB7-A6B1-4F7E0EB9C5D6}</a:tableStyleId>
              </a:tblPr>
              <a:tblGrid>
                <a:gridCol w="401689"/>
                <a:gridCol w="1139233"/>
                <a:gridCol w="383345"/>
                <a:gridCol w="383345"/>
                <a:gridCol w="383345"/>
                <a:gridCol w="383345"/>
                <a:gridCol w="383345"/>
                <a:gridCol w="383345"/>
                <a:gridCol w="383345"/>
                <a:gridCol w="383345"/>
                <a:gridCol w="1756998"/>
                <a:gridCol w="941769"/>
              </a:tblGrid>
              <a:tr h="420479">
                <a:tc>
                  <a:txBody>
                    <a:bodyPr/>
                    <a:lstStyle/>
                    <a:p>
                      <a:pPr algn="ctr"/>
                      <a:endParaRPr lang="tr-TR" sz="19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c>
                  <a:txBody>
                    <a:bodyPr/>
                    <a:lstStyle/>
                    <a:p>
                      <a:pPr algn="ctr"/>
                      <a:r>
                        <a:rPr lang="tr-TR" sz="1600" dirty="0" smtClean="0"/>
                        <a:t>SÜPER FİNAL </a:t>
                      </a:r>
                      <a:r>
                        <a:rPr lang="tr-TR" sz="1600" baseline="0" dirty="0" smtClean="0"/>
                        <a:t>BAŞLANGIÇ PUANI</a:t>
                      </a:r>
                      <a:endParaRPr lang="tr-TR" sz="1600" b="1" dirty="0">
                        <a:solidFill>
                          <a:schemeClr val="bg1"/>
                        </a:solidFill>
                        <a:latin typeface="+mj-lt"/>
                      </a:endParaRPr>
                    </a:p>
                  </a:txBody>
                  <a:tcPr marL="0" marR="0" marT="0" marB="0" anchor="ctr"/>
                </a:tc>
                <a:tc>
                  <a:txBody>
                    <a:bodyPr/>
                    <a:lstStyle/>
                    <a:p>
                      <a:pPr algn="ctr"/>
                      <a:r>
                        <a:rPr lang="tr-TR" sz="1600" dirty="0" smtClean="0"/>
                        <a:t>TOPLAM</a:t>
                      </a:r>
                      <a:endParaRPr lang="tr-TR" sz="1600" b="1" dirty="0">
                        <a:solidFill>
                          <a:schemeClr val="bg1"/>
                        </a:solidFill>
                        <a:latin typeface="+mj-lt"/>
                      </a:endParaRPr>
                    </a:p>
                  </a:txBody>
                  <a:tcPr marL="0" marR="0" marT="0" marB="0" anchor="ctr"/>
                </a:tc>
              </a:tr>
              <a:tr h="177044">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14</a:t>
                      </a:r>
                      <a:endParaRPr lang="tr-TR" sz="1600" b="1" dirty="0">
                        <a:solidFill>
                          <a:srgbClr val="000000"/>
                        </a:solidFill>
                        <a:latin typeface="+mj-lt"/>
                      </a:endParaRPr>
                    </a:p>
                  </a:txBody>
                  <a:tcPr marL="0" marR="0" marT="0" marB="0" anchor="ctr"/>
                </a:tc>
                <a:tc>
                  <a:txBody>
                    <a:bodyPr/>
                    <a:lstStyle/>
                    <a:p>
                      <a:pPr algn="ctr"/>
                      <a:r>
                        <a:rPr lang="tr-TR" sz="1600" dirty="0" smtClean="0"/>
                        <a:t>36,5+0,5= </a:t>
                      </a:r>
                      <a:r>
                        <a:rPr lang="tr-TR" sz="1600" b="1" dirty="0" smtClean="0">
                          <a:solidFill>
                            <a:srgbClr val="FF0000"/>
                          </a:solidFill>
                          <a:effectLst/>
                        </a:rPr>
                        <a:t>37</a:t>
                      </a:r>
                      <a:endParaRPr lang="tr-TR" sz="1600" b="1" dirty="0">
                        <a:solidFill>
                          <a:srgbClr val="FF0000"/>
                        </a:solidFill>
                        <a:effectLst/>
                        <a:latin typeface="+mj-lt"/>
                      </a:endParaRPr>
                    </a:p>
                  </a:txBody>
                  <a:tcPr marL="0" marR="0" marT="0" marB="0" anchor="ctr"/>
                </a:tc>
                <a:tc>
                  <a:txBody>
                    <a:bodyPr/>
                    <a:lstStyle/>
                    <a:p>
                      <a:pPr algn="ctr"/>
                      <a:r>
                        <a:rPr lang="tr-TR" sz="1600" dirty="0" smtClean="0"/>
                        <a:t>51</a:t>
                      </a:r>
                      <a:endParaRPr lang="tr-TR" sz="1600" b="1" dirty="0">
                        <a:solidFill>
                          <a:srgbClr val="000000"/>
                        </a:solidFill>
                        <a:latin typeface="+mj-lt"/>
                      </a:endParaRPr>
                    </a:p>
                  </a:txBody>
                  <a:tcPr marL="0" marR="0" marT="0" marB="0" anchor="ctr"/>
                </a:tc>
              </a:tr>
              <a:tr h="177044">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B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13</a:t>
                      </a:r>
                      <a:endParaRPr lang="tr-TR" sz="1600" b="1" dirty="0">
                        <a:solidFill>
                          <a:srgbClr val="000000"/>
                        </a:solidFill>
                        <a:latin typeface="+mj-lt"/>
                      </a:endParaRPr>
                    </a:p>
                  </a:txBody>
                  <a:tcPr marL="0" marR="0" marT="0" marB="0" anchor="ctr"/>
                </a:tc>
                <a:tc>
                  <a:txBody>
                    <a:bodyPr/>
                    <a:lstStyle/>
                    <a:p>
                      <a:pPr algn="ctr"/>
                      <a:r>
                        <a:rPr lang="tr-TR" sz="1600" dirty="0" smtClean="0"/>
                        <a:t>37,5+0,5= </a:t>
                      </a:r>
                      <a:r>
                        <a:rPr lang="tr-TR" sz="1600" b="1" dirty="0" smtClean="0">
                          <a:solidFill>
                            <a:srgbClr val="FF0000"/>
                          </a:solidFill>
                        </a:rPr>
                        <a:t>38</a:t>
                      </a:r>
                      <a:endParaRPr lang="tr-TR" sz="1600" b="1" dirty="0">
                        <a:solidFill>
                          <a:srgbClr val="FF0000"/>
                        </a:solidFill>
                        <a:latin typeface="+mj-lt"/>
                      </a:endParaRPr>
                    </a:p>
                  </a:txBody>
                  <a:tcPr marL="0" marR="0" marT="0" marB="0" anchor="ctr"/>
                </a:tc>
                <a:tc>
                  <a:txBody>
                    <a:bodyPr/>
                    <a:lstStyle/>
                    <a:p>
                      <a:pPr algn="ctr"/>
                      <a:r>
                        <a:rPr lang="tr-TR" sz="1600" dirty="0" smtClean="0"/>
                        <a:t>51</a:t>
                      </a:r>
                      <a:endParaRPr lang="tr-TR" sz="1600" b="1" dirty="0">
                        <a:solidFill>
                          <a:srgbClr val="000000"/>
                        </a:solidFill>
                        <a:latin typeface="+mj-lt"/>
                      </a:endParaRPr>
                    </a:p>
                  </a:txBody>
                  <a:tcPr marL="0" marR="0" marT="0" marB="0" anchor="ctr"/>
                </a:tc>
              </a:tr>
            </a:tbl>
          </a:graphicData>
        </a:graphic>
      </p:graphicFrame>
      <p:graphicFrame>
        <p:nvGraphicFramePr>
          <p:cNvPr id="22" name="4 Tablo"/>
          <p:cNvGraphicFramePr>
            <a:graphicFrameLocks noGrp="1"/>
          </p:cNvGraphicFramePr>
          <p:nvPr/>
        </p:nvGraphicFramePr>
        <p:xfrm>
          <a:off x="251520" y="2859782"/>
          <a:ext cx="3884810" cy="1005870"/>
        </p:xfrm>
        <a:graphic>
          <a:graphicData uri="http://schemas.openxmlformats.org/drawingml/2006/table">
            <a:tbl>
              <a:tblPr firstRow="1" bandRow="1">
                <a:tableStyleId>{74C1A8A3-306A-4EB7-A6B1-4F7E0EB9C5D6}</a:tableStyleId>
              </a:tblPr>
              <a:tblGrid>
                <a:gridCol w="1697881"/>
                <a:gridCol w="504776"/>
                <a:gridCol w="1682153"/>
              </a:tblGrid>
              <a:tr h="166062">
                <a:tc gridSpan="3">
                  <a:txBody>
                    <a:bodyPr/>
                    <a:lstStyle/>
                    <a:p>
                      <a:pPr algn="ctr"/>
                      <a:r>
                        <a:rPr lang="tr-TR" sz="1600" dirty="0" smtClean="0"/>
                        <a:t>LİG</a:t>
                      </a:r>
                      <a:r>
                        <a:rPr lang="tr-TR" sz="1600" baseline="0" dirty="0" smtClean="0"/>
                        <a:t> GRUBUNDAKİ MAÇLAR</a:t>
                      </a:r>
                      <a:endParaRPr lang="tr-TR" sz="1600" b="1" dirty="0">
                        <a:latin typeface="+mj-lt"/>
                      </a:endParaRPr>
                    </a:p>
                  </a:txBody>
                  <a:tcPr marL="91433" marR="91433" marT="45725" marB="45725"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146135">
                <a:tc>
                  <a:txBody>
                    <a:bodyPr/>
                    <a:lstStyle/>
                    <a:p>
                      <a:pPr algn="ctr"/>
                      <a:r>
                        <a:rPr lang="tr-TR" sz="1600" dirty="0" smtClean="0"/>
                        <a:t>B TAKIMI</a:t>
                      </a:r>
                      <a:endParaRPr lang="tr-TR" sz="1600" b="1" dirty="0">
                        <a:latin typeface="+mj-lt"/>
                      </a:endParaRPr>
                    </a:p>
                  </a:txBody>
                  <a:tcPr marL="91433" marR="91433" marT="45725" marB="45725" anchor="ctr"/>
                </a:tc>
                <a:tc>
                  <a:txBody>
                    <a:bodyPr/>
                    <a:lstStyle/>
                    <a:p>
                      <a:pPr algn="ctr"/>
                      <a:r>
                        <a:rPr lang="tr-TR" sz="1600" dirty="0" smtClean="0"/>
                        <a:t>3-0</a:t>
                      </a:r>
                      <a:endParaRPr lang="tr-TR" sz="1600" b="1" dirty="0">
                        <a:latin typeface="+mj-lt"/>
                      </a:endParaRPr>
                    </a:p>
                  </a:txBody>
                  <a:tcPr marL="91433" marR="91433" marT="45725" marB="45725" anchor="ctr"/>
                </a:tc>
                <a:tc>
                  <a:txBody>
                    <a:bodyPr/>
                    <a:lstStyle/>
                    <a:p>
                      <a:pPr algn="ctr"/>
                      <a:r>
                        <a:rPr lang="tr-TR" sz="1600" dirty="0" smtClean="0"/>
                        <a:t>C TAKIMI</a:t>
                      </a:r>
                      <a:endParaRPr lang="tr-TR" sz="1600" b="1" dirty="0">
                        <a:latin typeface="+mj-lt"/>
                      </a:endParaRPr>
                    </a:p>
                  </a:txBody>
                  <a:tcPr marL="91433" marR="91433" marT="45725" marB="45725" anchor="ctr"/>
                </a:tc>
              </a:tr>
              <a:tr h="146135">
                <a:tc>
                  <a:txBody>
                    <a:bodyPr/>
                    <a:lstStyle/>
                    <a:p>
                      <a:pPr algn="ctr"/>
                      <a:r>
                        <a:rPr lang="tr-TR" sz="1600" dirty="0" smtClean="0"/>
                        <a:t>C TAKIMI</a:t>
                      </a:r>
                      <a:endParaRPr lang="tr-TR" sz="1600" b="1" dirty="0">
                        <a:latin typeface="+mj-lt"/>
                      </a:endParaRPr>
                    </a:p>
                  </a:txBody>
                  <a:tcPr marL="91433" marR="91433" marT="45725" marB="45725" anchor="ctr"/>
                </a:tc>
                <a:tc>
                  <a:txBody>
                    <a:bodyPr/>
                    <a:lstStyle/>
                    <a:p>
                      <a:pPr algn="ctr"/>
                      <a:r>
                        <a:rPr lang="tr-TR" sz="1600" dirty="0" smtClean="0"/>
                        <a:t>1-0</a:t>
                      </a:r>
                      <a:endParaRPr lang="tr-TR" sz="1600" b="1" dirty="0">
                        <a:latin typeface="+mj-lt"/>
                      </a:endParaRPr>
                    </a:p>
                  </a:txBody>
                  <a:tcPr marL="91433" marR="91433" marT="45725" marB="45725" anchor="ctr"/>
                </a:tc>
                <a:tc>
                  <a:txBody>
                    <a:bodyPr/>
                    <a:lstStyle/>
                    <a:p>
                      <a:pPr algn="ctr"/>
                      <a:r>
                        <a:rPr lang="tr-TR" sz="1600" dirty="0" smtClean="0"/>
                        <a:t>B TAKIMI</a:t>
                      </a:r>
                      <a:endParaRPr lang="tr-TR" sz="1600" b="1" dirty="0">
                        <a:latin typeface="+mj-lt"/>
                      </a:endParaRPr>
                    </a:p>
                  </a:txBody>
                  <a:tcPr marL="91433" marR="91433" marT="45725" marB="45725" anchor="ctr"/>
                </a:tc>
              </a:tr>
            </a:tbl>
          </a:graphicData>
        </a:graphic>
      </p:graphicFrame>
      <p:graphicFrame>
        <p:nvGraphicFramePr>
          <p:cNvPr id="23" name="5 Tablo"/>
          <p:cNvGraphicFramePr>
            <a:graphicFrameLocks noGrp="1"/>
          </p:cNvGraphicFramePr>
          <p:nvPr/>
        </p:nvGraphicFramePr>
        <p:xfrm>
          <a:off x="4716016" y="2859782"/>
          <a:ext cx="4104457" cy="1005870"/>
        </p:xfrm>
        <a:graphic>
          <a:graphicData uri="http://schemas.openxmlformats.org/drawingml/2006/table">
            <a:tbl>
              <a:tblPr firstRow="1" bandRow="1">
                <a:tableStyleId>{74C1A8A3-306A-4EB7-A6B1-4F7E0EB9C5D6}</a:tableStyleId>
              </a:tblPr>
              <a:tblGrid>
                <a:gridCol w="1793879"/>
                <a:gridCol w="533316"/>
                <a:gridCol w="1777262"/>
              </a:tblGrid>
              <a:tr h="320474">
                <a:tc gridSpan="3">
                  <a:txBody>
                    <a:bodyPr/>
                    <a:lstStyle/>
                    <a:p>
                      <a:pPr algn="ctr"/>
                      <a:r>
                        <a:rPr lang="tr-TR" sz="1600" dirty="0" smtClean="0"/>
                        <a:t>SÜPER FİNAL GRUBUNDAKİ </a:t>
                      </a:r>
                      <a:r>
                        <a:rPr lang="tr-TR" sz="1600" baseline="0" dirty="0" smtClean="0"/>
                        <a:t>MAÇLAR</a:t>
                      </a:r>
                      <a:endParaRPr lang="tr-TR" sz="1600" b="1" dirty="0">
                        <a:latin typeface="+mj-lt"/>
                      </a:endParaRPr>
                    </a:p>
                  </a:txBody>
                  <a:tcPr marL="91433" marR="91433" marT="45725" marB="45725"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271811">
                <a:tc>
                  <a:txBody>
                    <a:bodyPr/>
                    <a:lstStyle/>
                    <a:p>
                      <a:pPr algn="ctr"/>
                      <a:r>
                        <a:rPr lang="tr-TR" sz="1600" dirty="0" smtClean="0"/>
                        <a:t>B TAKIMI</a:t>
                      </a:r>
                      <a:endParaRPr lang="tr-TR" sz="1600" b="1" dirty="0">
                        <a:latin typeface="+mj-lt"/>
                      </a:endParaRPr>
                    </a:p>
                  </a:txBody>
                  <a:tcPr marL="91433" marR="91433" marT="45725" marB="45725"/>
                </a:tc>
                <a:tc>
                  <a:txBody>
                    <a:bodyPr/>
                    <a:lstStyle/>
                    <a:p>
                      <a:pPr algn="ctr"/>
                      <a:r>
                        <a:rPr lang="tr-TR" sz="1600" dirty="0" smtClean="0"/>
                        <a:t>2-1</a:t>
                      </a:r>
                      <a:endParaRPr lang="tr-TR" sz="1600" b="1" dirty="0">
                        <a:latin typeface="+mj-lt"/>
                      </a:endParaRPr>
                    </a:p>
                  </a:txBody>
                  <a:tcPr marL="91433" marR="91433" marT="45725" marB="45725"/>
                </a:tc>
                <a:tc>
                  <a:txBody>
                    <a:bodyPr/>
                    <a:lstStyle/>
                    <a:p>
                      <a:pPr algn="ctr"/>
                      <a:r>
                        <a:rPr lang="tr-TR" sz="1600" dirty="0" smtClean="0"/>
                        <a:t>C TAKIMI</a:t>
                      </a:r>
                      <a:endParaRPr lang="tr-TR" sz="1600" b="1" dirty="0">
                        <a:latin typeface="+mj-lt"/>
                      </a:endParaRPr>
                    </a:p>
                  </a:txBody>
                  <a:tcPr marL="91433" marR="91433" marT="45725" marB="45725"/>
                </a:tc>
              </a:tr>
              <a:tr h="271811">
                <a:tc>
                  <a:txBody>
                    <a:bodyPr/>
                    <a:lstStyle/>
                    <a:p>
                      <a:pPr algn="ctr"/>
                      <a:r>
                        <a:rPr lang="tr-TR" sz="1600" dirty="0" smtClean="0"/>
                        <a:t>C TAKIMI</a:t>
                      </a:r>
                      <a:endParaRPr lang="tr-TR" sz="1600" b="1" dirty="0">
                        <a:latin typeface="+mj-lt"/>
                      </a:endParaRPr>
                    </a:p>
                  </a:txBody>
                  <a:tcPr marL="91433" marR="91433" marT="45725" marB="45725"/>
                </a:tc>
                <a:tc>
                  <a:txBody>
                    <a:bodyPr/>
                    <a:lstStyle/>
                    <a:p>
                      <a:pPr algn="ctr"/>
                      <a:r>
                        <a:rPr lang="tr-TR" sz="1600" dirty="0" smtClean="0"/>
                        <a:t>1-1</a:t>
                      </a:r>
                      <a:endParaRPr lang="tr-TR" sz="1600" b="1" dirty="0">
                        <a:latin typeface="+mj-lt"/>
                      </a:endParaRPr>
                    </a:p>
                  </a:txBody>
                  <a:tcPr marL="91433" marR="91433" marT="45725" marB="45725"/>
                </a:tc>
                <a:tc>
                  <a:txBody>
                    <a:bodyPr/>
                    <a:lstStyle/>
                    <a:p>
                      <a:pPr algn="ctr"/>
                      <a:r>
                        <a:rPr lang="tr-TR" sz="1600" dirty="0" smtClean="0"/>
                        <a:t>B TAKIMI</a:t>
                      </a:r>
                      <a:endParaRPr lang="tr-TR" sz="1600" b="1" dirty="0">
                        <a:latin typeface="+mj-lt"/>
                      </a:endParaRPr>
                    </a:p>
                  </a:txBody>
                  <a:tcPr marL="91433" marR="91433" marT="45725" marB="45725"/>
                </a:tc>
              </a:tr>
            </a:tbl>
          </a:graphicData>
        </a:graphic>
      </p:graphicFrame>
      <p:graphicFrame>
        <p:nvGraphicFramePr>
          <p:cNvPr id="24" name="6 Tablo"/>
          <p:cNvGraphicFramePr>
            <a:graphicFrameLocks noGrp="1"/>
          </p:cNvGraphicFramePr>
          <p:nvPr/>
        </p:nvGraphicFramePr>
        <p:xfrm>
          <a:off x="2771809" y="3939902"/>
          <a:ext cx="3600395" cy="731520"/>
        </p:xfrm>
        <a:graphic>
          <a:graphicData uri="http://schemas.openxmlformats.org/drawingml/2006/table">
            <a:tbl>
              <a:tblPr firstRow="1" bandRow="1">
                <a:tableStyleId>{74C1A8A3-306A-4EB7-A6B1-4F7E0EB9C5D6}</a:tableStyleId>
              </a:tblPr>
              <a:tblGrid>
                <a:gridCol w="261227"/>
                <a:gridCol w="942832"/>
                <a:gridCol w="299542"/>
                <a:gridCol w="299542"/>
                <a:gridCol w="299542"/>
                <a:gridCol w="299542"/>
                <a:gridCol w="299542"/>
                <a:gridCol w="299542"/>
                <a:gridCol w="299542"/>
                <a:gridCol w="299542"/>
              </a:tblGrid>
              <a:tr h="210239">
                <a:tc>
                  <a:txBody>
                    <a:bodyPr/>
                    <a:lstStyle/>
                    <a:p>
                      <a:pPr algn="ctr"/>
                      <a:endParaRPr lang="tr-TR" sz="1600" b="1" dirty="0">
                        <a:solidFill>
                          <a:schemeClr val="tx1"/>
                        </a:solidFill>
                        <a:latin typeface="+mj-lt"/>
                      </a:endParaRPr>
                    </a:p>
                  </a:txBody>
                  <a:tcPr marL="0" marR="0" marT="0" marB="0" anchor="ctr"/>
                </a:tc>
                <a:tc>
                  <a:txBody>
                    <a:bodyPr/>
                    <a:lstStyle/>
                    <a:p>
                      <a:pPr algn="ctr"/>
                      <a:r>
                        <a:rPr lang="tr-TR" sz="1600" dirty="0" smtClean="0"/>
                        <a:t>TAKIM</a:t>
                      </a:r>
                      <a:endParaRPr lang="tr-TR" sz="1600" b="1" dirty="0">
                        <a:solidFill>
                          <a:schemeClr val="tx1"/>
                        </a:solidFill>
                        <a:latin typeface="+mj-lt"/>
                      </a:endParaRPr>
                    </a:p>
                  </a:txBody>
                  <a:tcPr marL="0" marR="0" marT="0" marB="0" anchor="ctr"/>
                </a:tc>
                <a:tc>
                  <a:txBody>
                    <a:bodyPr/>
                    <a:lstStyle/>
                    <a:p>
                      <a:pPr algn="ctr"/>
                      <a:r>
                        <a:rPr lang="tr-TR" sz="1600" dirty="0" smtClean="0"/>
                        <a:t>O</a:t>
                      </a:r>
                      <a:endParaRPr lang="tr-TR" sz="1600" b="1" dirty="0">
                        <a:solidFill>
                          <a:schemeClr val="tx1"/>
                        </a:solidFill>
                        <a:latin typeface="+mj-lt"/>
                      </a:endParaRPr>
                    </a:p>
                  </a:txBody>
                  <a:tcPr marL="0" marR="0" marT="0" marB="0" anchor="ctr"/>
                </a:tc>
                <a:tc>
                  <a:txBody>
                    <a:bodyPr/>
                    <a:lstStyle/>
                    <a:p>
                      <a:pPr algn="ctr"/>
                      <a:r>
                        <a:rPr lang="tr-TR" sz="1600" dirty="0" smtClean="0"/>
                        <a:t>G</a:t>
                      </a:r>
                      <a:endParaRPr lang="tr-TR" sz="1600" b="1" dirty="0">
                        <a:solidFill>
                          <a:schemeClr val="tx1"/>
                        </a:solidFill>
                        <a:latin typeface="+mj-lt"/>
                      </a:endParaRPr>
                    </a:p>
                  </a:txBody>
                  <a:tcPr marL="0" marR="0" marT="0" marB="0" anchor="ctr"/>
                </a:tc>
                <a:tc>
                  <a:txBody>
                    <a:bodyPr/>
                    <a:lstStyle/>
                    <a:p>
                      <a:pPr algn="ctr"/>
                      <a:r>
                        <a:rPr lang="tr-TR" sz="1600" dirty="0" smtClean="0"/>
                        <a:t>B</a:t>
                      </a:r>
                      <a:endParaRPr lang="tr-TR" sz="1600" b="1" dirty="0">
                        <a:solidFill>
                          <a:schemeClr val="tx1"/>
                        </a:solidFill>
                        <a:latin typeface="+mj-lt"/>
                      </a:endParaRPr>
                    </a:p>
                  </a:txBody>
                  <a:tcPr marL="0" marR="0" marT="0" marB="0" anchor="ctr"/>
                </a:tc>
                <a:tc>
                  <a:txBody>
                    <a:bodyPr/>
                    <a:lstStyle/>
                    <a:p>
                      <a:pPr algn="ctr"/>
                      <a:r>
                        <a:rPr lang="tr-TR" sz="1600" dirty="0" smtClean="0"/>
                        <a:t>M</a:t>
                      </a:r>
                      <a:endParaRPr lang="tr-TR" sz="1600" b="1" dirty="0">
                        <a:solidFill>
                          <a:schemeClr val="tx1"/>
                        </a:solidFill>
                        <a:latin typeface="+mj-lt"/>
                      </a:endParaRPr>
                    </a:p>
                  </a:txBody>
                  <a:tcPr marL="0" marR="0" marT="0" marB="0" anchor="ctr"/>
                </a:tc>
                <a:tc>
                  <a:txBody>
                    <a:bodyPr/>
                    <a:lstStyle/>
                    <a:p>
                      <a:pPr algn="ctr"/>
                      <a:r>
                        <a:rPr lang="tr-TR" sz="1600" dirty="0" smtClean="0"/>
                        <a:t>A</a:t>
                      </a:r>
                      <a:endParaRPr lang="tr-TR" sz="1600" b="1" dirty="0">
                        <a:solidFill>
                          <a:schemeClr val="tx1"/>
                        </a:solidFill>
                        <a:latin typeface="+mj-lt"/>
                      </a:endParaRPr>
                    </a:p>
                  </a:txBody>
                  <a:tcPr marL="0" marR="0" marT="0" marB="0" anchor="ctr"/>
                </a:tc>
                <a:tc>
                  <a:txBody>
                    <a:bodyPr/>
                    <a:lstStyle/>
                    <a:p>
                      <a:pPr algn="ctr"/>
                      <a:r>
                        <a:rPr lang="tr-TR" sz="1600" dirty="0" smtClean="0"/>
                        <a:t>Y</a:t>
                      </a:r>
                      <a:endParaRPr lang="tr-TR" sz="1600" b="1" dirty="0">
                        <a:solidFill>
                          <a:schemeClr val="tx1"/>
                        </a:solidFill>
                        <a:latin typeface="+mj-lt"/>
                      </a:endParaRPr>
                    </a:p>
                  </a:txBody>
                  <a:tcPr marL="0" marR="0" marT="0" marB="0" anchor="ctr"/>
                </a:tc>
                <a:tc>
                  <a:txBody>
                    <a:bodyPr/>
                    <a:lstStyle/>
                    <a:p>
                      <a:pPr algn="ctr"/>
                      <a:r>
                        <a:rPr lang="tr-TR" sz="1600" dirty="0" smtClean="0"/>
                        <a:t>Av</a:t>
                      </a:r>
                      <a:endParaRPr lang="tr-TR" sz="1600" b="1" dirty="0">
                        <a:solidFill>
                          <a:schemeClr val="tx1"/>
                        </a:solidFill>
                        <a:latin typeface="+mj-lt"/>
                      </a:endParaRPr>
                    </a:p>
                  </a:txBody>
                  <a:tcPr marL="0" marR="0" marT="0" marB="0" anchor="ctr"/>
                </a:tc>
                <a:tc>
                  <a:txBody>
                    <a:bodyPr/>
                    <a:lstStyle/>
                    <a:p>
                      <a:pPr algn="ctr"/>
                      <a:r>
                        <a:rPr lang="tr-TR" sz="1600" dirty="0" smtClean="0"/>
                        <a:t>P</a:t>
                      </a:r>
                      <a:endParaRPr lang="tr-TR" sz="1600" b="1" dirty="0">
                        <a:solidFill>
                          <a:schemeClr val="tx1"/>
                        </a:solidFill>
                        <a:latin typeface="+mj-lt"/>
                      </a:endParaRPr>
                    </a:p>
                  </a:txBody>
                  <a:tcPr marL="0" marR="0" marT="0" marB="0" anchor="ctr"/>
                </a:tc>
              </a:tr>
              <a:tr h="177044">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effectLst>
                            <a:outerShdw blurRad="38100" dist="38100" dir="2700000" algn="tl">
                              <a:srgbClr val="000000">
                                <a:alpha val="43137"/>
                              </a:srgbClr>
                            </a:outerShdw>
                          </a:effectLst>
                        </a:rPr>
                        <a:t>B TAKIMI</a:t>
                      </a:r>
                      <a:endParaRPr lang="tr-TR" sz="1600" b="1" dirty="0">
                        <a:solidFill>
                          <a:schemeClr val="bg1"/>
                        </a:solidFill>
                        <a:effectLst>
                          <a:outerShdw blurRad="38100" dist="38100" dir="2700000" algn="tl">
                            <a:srgbClr val="000000">
                              <a:alpha val="43137"/>
                            </a:srgbClr>
                          </a:outerShdw>
                        </a:effectLst>
                        <a:latin typeface="+mj-lt"/>
                      </a:endParaRPr>
                    </a:p>
                  </a:txBody>
                  <a:tcPr marL="0" marR="0" marT="0" marB="0" anchor="ctr">
                    <a:solidFill>
                      <a:srgbClr val="FF0000"/>
                    </a:solidFill>
                  </a:tcPr>
                </a:tc>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effectLst>
                            <a:outerShdw blurRad="38100" dist="38100" dir="2700000" algn="tl">
                              <a:srgbClr val="000000">
                                <a:alpha val="43137"/>
                              </a:srgbClr>
                            </a:outerShdw>
                          </a:effectLst>
                        </a:rPr>
                        <a:t>7</a:t>
                      </a:r>
                      <a:endParaRPr lang="tr-TR" sz="1600" b="1" dirty="0">
                        <a:solidFill>
                          <a:schemeClr val="bg1"/>
                        </a:solidFill>
                        <a:effectLst>
                          <a:outerShdw blurRad="38100" dist="38100" dir="2700000" algn="tl">
                            <a:srgbClr val="000000">
                              <a:alpha val="43137"/>
                            </a:srgbClr>
                          </a:outerShdw>
                        </a:effectLst>
                        <a:latin typeface="+mj-lt"/>
                      </a:endParaRPr>
                    </a:p>
                  </a:txBody>
                  <a:tcPr marL="0" marR="0" marT="0" marB="0" anchor="ctr">
                    <a:solidFill>
                      <a:srgbClr val="FF0000"/>
                    </a:solidFill>
                  </a:tcPr>
                </a:tc>
              </a:tr>
              <a:tr h="177044">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-3</a:t>
                      </a:r>
                      <a:endParaRPr lang="tr-TR" sz="1600" b="1" dirty="0">
                        <a:solidFill>
                          <a:srgbClr val="000000"/>
                        </a:solidFill>
                        <a:latin typeface="+mj-lt"/>
                      </a:endParaRPr>
                    </a:p>
                  </a:txBody>
                  <a:tcPr marL="0" marR="0" marT="0" marB="0" anchor="ctr"/>
                </a:tc>
                <a:tc>
                  <a:txBody>
                    <a:bodyPr/>
                    <a:lstStyle/>
                    <a:p>
                      <a:pPr algn="ctr"/>
                      <a:r>
                        <a:rPr lang="tr-TR" sz="1600" dirty="0" smtClean="0"/>
                        <a:t>4</a:t>
                      </a:r>
                      <a:endParaRPr lang="tr-TR" sz="1600" b="1" dirty="0">
                        <a:solidFill>
                          <a:srgbClr val="000000"/>
                        </a:solidFill>
                        <a:latin typeface="+mj-lt"/>
                      </a:endParaRPr>
                    </a:p>
                  </a:txBody>
                  <a:tcPr marL="0" marR="0" marT="0" marB="0" anchor="ctr"/>
                </a:tc>
              </a:tr>
            </a:tbl>
          </a:graphicData>
        </a:graphic>
      </p:graphicFrame>
      <p:sp>
        <p:nvSpPr>
          <p:cNvPr id="25" name="Rectangle 9"/>
          <p:cNvSpPr/>
          <p:nvPr/>
        </p:nvSpPr>
        <p:spPr>
          <a:xfrm>
            <a:off x="860788" y="699542"/>
            <a:ext cx="7422424" cy="108012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SÜPER FİNAL MÜSABAKALARI SONUCUNDA EĞER YARIM PUAN EKLEME SÖZ KONUSU DEĞİLSE, YA DA HER İKİ TAKIMA DA YARIM PUAN EKLENMİŞSE, TAKIMLARIN LİG GRUBUNDA VE SÜPER FİNAL GRUBUNDA BİRBİRİYLE OYNADIKLARI TOPLAM 4 MÜSABAKADAKİ PUAN ÜSTÜNLÜĞÜNE BAKILIR. </a:t>
            </a:r>
          </a:p>
        </p:txBody>
      </p:sp>
      <p:sp>
        <p:nvSpPr>
          <p:cNvPr id="28" name="27 Oval"/>
          <p:cNvSpPr/>
          <p:nvPr/>
        </p:nvSpPr>
        <p:spPr>
          <a:xfrm>
            <a:off x="5953670" y="4011910"/>
            <a:ext cx="490538" cy="496887"/>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9"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1131416"/>
            <a:ext cx="9144000" cy="7922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B TAKIMI VE C TAKIMININ KENDİ ARALARINDA YAPTIKLARI MÜSABAKALARDA B TAKIMININ 7 PUAN İLE ÜSTÜNLÜĞÜ OLDUĞU İÇİN SIRALAMADA ÜSTTE YER ALIR.</a:t>
            </a:r>
          </a:p>
        </p:txBody>
      </p:sp>
      <p:graphicFrame>
        <p:nvGraphicFramePr>
          <p:cNvPr id="22" name="21 Tablo"/>
          <p:cNvGraphicFramePr>
            <a:graphicFrameLocks noGrp="1"/>
          </p:cNvGraphicFramePr>
          <p:nvPr/>
        </p:nvGraphicFramePr>
        <p:xfrm>
          <a:off x="71438" y="2571750"/>
          <a:ext cx="9001126" cy="1097280"/>
        </p:xfrm>
        <a:graphic>
          <a:graphicData uri="http://schemas.openxmlformats.org/drawingml/2006/table">
            <a:tbl>
              <a:tblPr firstRow="1" bandRow="1">
                <a:tableStyleId>{74C1A8A3-306A-4EB7-A6B1-4F7E0EB9C5D6}</a:tableStyleId>
              </a:tblPr>
              <a:tblGrid>
                <a:gridCol w="494858"/>
                <a:gridCol w="1403470"/>
                <a:gridCol w="472259"/>
                <a:gridCol w="472259"/>
                <a:gridCol w="472259"/>
                <a:gridCol w="472259"/>
                <a:gridCol w="472259"/>
                <a:gridCol w="472259"/>
                <a:gridCol w="472259"/>
                <a:gridCol w="472259"/>
                <a:gridCol w="2164521"/>
                <a:gridCol w="1160205"/>
              </a:tblGrid>
              <a:tr h="177188">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baseline="0" dirty="0" smtClean="0"/>
                        <a:t>SÜPER FİNAL 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106026">
                <a:tc>
                  <a:txBody>
                    <a:bodyPr/>
                    <a:lstStyle/>
                    <a:p>
                      <a:pPr algn="ctr"/>
                      <a:r>
                        <a:rPr lang="tr-TR" sz="1800" dirty="0" smtClean="0"/>
                        <a:t>1</a:t>
                      </a:r>
                      <a:endParaRPr lang="tr-TR" sz="1800" b="1" dirty="0">
                        <a:solidFill>
                          <a:srgbClr val="000000"/>
                        </a:solidFill>
                        <a:latin typeface="+mj-lt"/>
                      </a:endParaRPr>
                    </a:p>
                  </a:txBody>
                  <a:tcPr marL="0" marR="0" marT="0" marB="0" anchor="ctr"/>
                </a:tc>
                <a:tc>
                  <a:txBody>
                    <a:bodyPr/>
                    <a:lstStyle/>
                    <a:p>
                      <a:pPr algn="ctr"/>
                      <a:r>
                        <a:rPr lang="tr-TR" sz="1800" b="1" dirty="0" smtClean="0">
                          <a:solidFill>
                            <a:schemeClr val="bg1"/>
                          </a:solidFill>
                          <a:effectLst>
                            <a:outerShdw blurRad="38100" dist="38100" dir="2700000" algn="tl">
                              <a:srgbClr val="000000">
                                <a:alpha val="43137"/>
                              </a:srgbClr>
                            </a:outerShdw>
                          </a:effectLst>
                        </a:rPr>
                        <a:t>B TAKIMI</a:t>
                      </a:r>
                      <a:endParaRPr lang="tr-TR" sz="1800" b="1" dirty="0">
                        <a:solidFill>
                          <a:schemeClr val="bg1"/>
                        </a:solidFill>
                        <a:effectLst>
                          <a:outerShdw blurRad="38100" dist="38100" dir="2700000" algn="tl">
                            <a:srgbClr val="000000">
                              <a:alpha val="43137"/>
                            </a:srgbClr>
                          </a:outerShdw>
                        </a:effectLst>
                        <a:latin typeface="+mj-lt"/>
                      </a:endParaRPr>
                    </a:p>
                  </a:txBody>
                  <a:tcPr marL="0" marR="0" marT="0" marB="0" anchor="ctr">
                    <a:solidFill>
                      <a:srgbClr val="FF0000"/>
                    </a:solidFill>
                  </a:tcPr>
                </a:tc>
                <a:tc>
                  <a:txBody>
                    <a:bodyPr/>
                    <a:lstStyle/>
                    <a:p>
                      <a:pPr algn="ctr"/>
                      <a:r>
                        <a:rPr lang="tr-TR" sz="1800" dirty="0" smtClean="0"/>
                        <a:t>6</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13</a:t>
                      </a:r>
                      <a:endParaRPr lang="tr-TR" sz="1800" b="1" dirty="0">
                        <a:solidFill>
                          <a:srgbClr val="000000"/>
                        </a:solidFill>
                        <a:latin typeface="+mj-lt"/>
                      </a:endParaRPr>
                    </a:p>
                  </a:txBody>
                  <a:tcPr marL="0" marR="0" marT="0" marB="0" anchor="ctr"/>
                </a:tc>
                <a:tc>
                  <a:txBody>
                    <a:bodyPr/>
                    <a:lstStyle/>
                    <a:p>
                      <a:pPr algn="ctr"/>
                      <a:r>
                        <a:rPr lang="tr-TR" sz="1800" dirty="0" smtClean="0"/>
                        <a:t>37,5+0,5= </a:t>
                      </a:r>
                      <a:r>
                        <a:rPr lang="tr-TR" sz="1800" b="1" dirty="0" smtClean="0">
                          <a:solidFill>
                            <a:srgbClr val="FF0000"/>
                          </a:solidFill>
                        </a:rPr>
                        <a:t>38</a:t>
                      </a:r>
                      <a:endParaRPr lang="tr-TR" sz="1800" b="1" dirty="0">
                        <a:solidFill>
                          <a:srgbClr val="FF0000"/>
                        </a:solidFill>
                        <a:latin typeface="+mj-lt"/>
                      </a:endParaRPr>
                    </a:p>
                  </a:txBody>
                  <a:tcPr marL="0" marR="0" marT="0" marB="0" anchor="ctr"/>
                </a:tc>
                <a:tc>
                  <a:txBody>
                    <a:bodyPr/>
                    <a:lstStyle/>
                    <a:p>
                      <a:pPr algn="ctr"/>
                      <a:r>
                        <a:rPr lang="tr-TR" sz="1800" b="1" dirty="0" smtClean="0">
                          <a:solidFill>
                            <a:schemeClr val="bg1"/>
                          </a:solidFill>
                        </a:rPr>
                        <a:t>51</a:t>
                      </a:r>
                      <a:endParaRPr lang="tr-TR" sz="1800" b="1" dirty="0">
                        <a:solidFill>
                          <a:schemeClr val="bg1"/>
                        </a:solidFill>
                        <a:latin typeface="+mj-lt"/>
                      </a:endParaRPr>
                    </a:p>
                  </a:txBody>
                  <a:tcPr marL="0" marR="0" marT="0" marB="0" anchor="ctr">
                    <a:solidFill>
                      <a:srgbClr val="FF0000"/>
                    </a:solidFill>
                  </a:tcPr>
                </a:tc>
              </a:tr>
              <a:tr h="106026">
                <a:tc>
                  <a:txBody>
                    <a:bodyPr/>
                    <a:lstStyle/>
                    <a:p>
                      <a:pPr algn="ctr"/>
                      <a:r>
                        <a:rPr lang="tr-TR" sz="1800" dirty="0" smtClean="0"/>
                        <a:t>2</a:t>
                      </a:r>
                      <a:endParaRPr lang="tr-TR" sz="1800" b="1" dirty="0">
                        <a:solidFill>
                          <a:srgbClr val="000000"/>
                        </a:solidFill>
                        <a:latin typeface="+mj-lt"/>
                      </a:endParaRPr>
                    </a:p>
                  </a:txBody>
                  <a:tcPr marL="0" marR="0" marT="0" marB="0" anchor="ctr"/>
                </a:tc>
                <a:tc>
                  <a:txBody>
                    <a:bodyPr/>
                    <a:lstStyle/>
                    <a:p>
                      <a:pPr algn="ctr"/>
                      <a:r>
                        <a:rPr lang="tr-TR" sz="1800" dirty="0" smtClean="0"/>
                        <a:t>C TAKIMI</a:t>
                      </a:r>
                      <a:endParaRPr lang="tr-TR" sz="1800" b="1" dirty="0">
                        <a:solidFill>
                          <a:srgbClr val="000000"/>
                        </a:solidFill>
                        <a:latin typeface="+mj-lt"/>
                      </a:endParaRPr>
                    </a:p>
                  </a:txBody>
                  <a:tcPr marL="0" marR="0" marT="0" marB="0" anchor="ctr"/>
                </a:tc>
                <a:tc>
                  <a:txBody>
                    <a:bodyPr/>
                    <a:lstStyle/>
                    <a:p>
                      <a:pPr algn="ctr"/>
                      <a:r>
                        <a:rPr lang="tr-TR" sz="1800" dirty="0" smtClean="0"/>
                        <a:t>6</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a:t>
                      </a:r>
                      <a:endParaRPr lang="tr-TR" sz="1800" b="1" dirty="0">
                        <a:solidFill>
                          <a:srgbClr val="000000"/>
                        </a:solidFill>
                        <a:latin typeface="+mj-lt"/>
                      </a:endParaRPr>
                    </a:p>
                  </a:txBody>
                  <a:tcPr marL="0" marR="0" marT="0" marB="0" anchor="ctr"/>
                </a:tc>
                <a:tc>
                  <a:txBody>
                    <a:bodyPr/>
                    <a:lstStyle/>
                    <a:p>
                      <a:pPr algn="ctr"/>
                      <a:r>
                        <a:rPr lang="tr-TR" sz="1800" dirty="0" smtClean="0"/>
                        <a:t>14</a:t>
                      </a:r>
                      <a:endParaRPr lang="tr-TR" sz="1800" b="1" dirty="0">
                        <a:solidFill>
                          <a:srgbClr val="000000"/>
                        </a:solidFill>
                        <a:latin typeface="+mj-lt"/>
                      </a:endParaRPr>
                    </a:p>
                  </a:txBody>
                  <a:tcPr marL="0" marR="0" marT="0" marB="0" anchor="ctr"/>
                </a:tc>
                <a:tc>
                  <a:txBody>
                    <a:bodyPr/>
                    <a:lstStyle/>
                    <a:p>
                      <a:pPr algn="ctr"/>
                      <a:r>
                        <a:rPr lang="tr-TR" sz="1800" dirty="0" smtClean="0"/>
                        <a:t>36,5+0,5= 37</a:t>
                      </a:r>
                      <a:endParaRPr lang="tr-TR" sz="1800" b="1" dirty="0">
                        <a:solidFill>
                          <a:srgbClr val="FF0000"/>
                        </a:solidFill>
                        <a:latin typeface="+mj-lt"/>
                      </a:endParaRPr>
                    </a:p>
                  </a:txBody>
                  <a:tcPr marL="0" marR="0" marT="0" marB="0" anchor="ctr"/>
                </a:tc>
                <a:tc>
                  <a:txBody>
                    <a:bodyPr/>
                    <a:lstStyle/>
                    <a:p>
                      <a:pPr algn="ctr"/>
                      <a:r>
                        <a:rPr lang="tr-TR" sz="1800" dirty="0" smtClean="0"/>
                        <a:t>51</a:t>
                      </a:r>
                      <a:endParaRPr lang="tr-TR" sz="18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827584" y="627534"/>
            <a:ext cx="7488832" cy="1296144"/>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sz="1700" b="1" dirty="0"/>
              <a:t>TAKIMLARIN KENDİ ARALARINDAKİ LİG GRUBU VE SÜPER FİNAL GRUP MÜSABAKALARINDA PUAN </a:t>
            </a:r>
            <a:r>
              <a:rPr lang="tr-TR" sz="1700" b="1" dirty="0" smtClean="0"/>
              <a:t>EŞİTLİĞİ </a:t>
            </a:r>
            <a:r>
              <a:rPr lang="tr-TR" sz="1700" b="1" dirty="0"/>
              <a:t>VARSA, KENDİ ARALARINDA OYNADIKLARI BU MÜSABAKALARDAKİ GOL AVERAJINA BAKILIR. KENDİ ARALARINDAKİ MAÇLARDA ATILAN GOLLERDE EĢİTLİK VARSA, DEPLASMANDA FAZLA GOL ATAN TAKIM ÜSTÜN SAYILMAZ.</a:t>
            </a:r>
          </a:p>
        </p:txBody>
      </p:sp>
      <p:graphicFrame>
        <p:nvGraphicFramePr>
          <p:cNvPr id="22" name="2 Tablo"/>
          <p:cNvGraphicFramePr>
            <a:graphicFrameLocks noGrp="1"/>
          </p:cNvGraphicFramePr>
          <p:nvPr/>
        </p:nvGraphicFramePr>
        <p:xfrm>
          <a:off x="626510" y="1995686"/>
          <a:ext cx="7890978" cy="853440"/>
        </p:xfrm>
        <a:graphic>
          <a:graphicData uri="http://schemas.openxmlformats.org/drawingml/2006/table">
            <a:tbl>
              <a:tblPr firstRow="1" bandRow="1">
                <a:tableStyleId>{74C1A8A3-306A-4EB7-A6B1-4F7E0EB9C5D6}</a:tableStyleId>
              </a:tblPr>
              <a:tblGrid>
                <a:gridCol w="433825"/>
                <a:gridCol w="1063393"/>
                <a:gridCol w="360040"/>
                <a:gridCol w="360040"/>
                <a:gridCol w="216024"/>
                <a:gridCol w="360040"/>
                <a:gridCol w="288032"/>
                <a:gridCol w="360040"/>
                <a:gridCol w="360040"/>
                <a:gridCol w="432048"/>
                <a:gridCol w="2640344"/>
                <a:gridCol w="1017112"/>
              </a:tblGrid>
              <a:tr h="175891">
                <a:tc>
                  <a:txBody>
                    <a:bodyPr/>
                    <a:lstStyle/>
                    <a:p>
                      <a:pPr algn="ctr"/>
                      <a:endParaRPr lang="tr-TR" sz="1400" b="1" dirty="0">
                        <a:solidFill>
                          <a:schemeClr val="tx1"/>
                        </a:solidFill>
                        <a:latin typeface="+mj-lt"/>
                      </a:endParaRPr>
                    </a:p>
                  </a:txBody>
                  <a:tcPr marL="0" marR="0" marT="0" marB="0" anchor="ctr"/>
                </a:tc>
                <a:tc>
                  <a:txBody>
                    <a:bodyPr/>
                    <a:lstStyle/>
                    <a:p>
                      <a:pPr algn="ctr"/>
                      <a:r>
                        <a:rPr lang="tr-TR" sz="1400" dirty="0" smtClean="0"/>
                        <a:t>TAKIM</a:t>
                      </a:r>
                      <a:endParaRPr lang="tr-TR" sz="1400" b="1" dirty="0">
                        <a:solidFill>
                          <a:schemeClr val="tx1"/>
                        </a:solidFill>
                        <a:latin typeface="+mj-lt"/>
                      </a:endParaRPr>
                    </a:p>
                  </a:txBody>
                  <a:tcPr marL="0" marR="0" marT="0" marB="0" anchor="ctr"/>
                </a:tc>
                <a:tc>
                  <a:txBody>
                    <a:bodyPr/>
                    <a:lstStyle/>
                    <a:p>
                      <a:pPr algn="ctr"/>
                      <a:r>
                        <a:rPr lang="tr-TR" sz="1400" dirty="0" smtClean="0"/>
                        <a:t>O</a:t>
                      </a:r>
                      <a:endParaRPr lang="tr-TR" sz="1400" b="1" dirty="0">
                        <a:solidFill>
                          <a:schemeClr val="tx1"/>
                        </a:solidFill>
                        <a:latin typeface="+mj-lt"/>
                      </a:endParaRPr>
                    </a:p>
                  </a:txBody>
                  <a:tcPr marL="0" marR="0" marT="0" marB="0" anchor="ctr"/>
                </a:tc>
                <a:tc>
                  <a:txBody>
                    <a:bodyPr/>
                    <a:lstStyle/>
                    <a:p>
                      <a:pPr algn="ctr"/>
                      <a:r>
                        <a:rPr lang="tr-TR" sz="1400" dirty="0" smtClean="0"/>
                        <a:t>G</a:t>
                      </a:r>
                      <a:endParaRPr lang="tr-TR" sz="1400" b="1" dirty="0">
                        <a:solidFill>
                          <a:schemeClr val="tx1"/>
                        </a:solidFill>
                        <a:latin typeface="+mj-lt"/>
                      </a:endParaRPr>
                    </a:p>
                  </a:txBody>
                  <a:tcPr marL="0" marR="0" marT="0" marB="0" anchor="ctr"/>
                </a:tc>
                <a:tc>
                  <a:txBody>
                    <a:bodyPr/>
                    <a:lstStyle/>
                    <a:p>
                      <a:pPr algn="ctr"/>
                      <a:r>
                        <a:rPr lang="tr-TR" sz="1400" dirty="0" smtClean="0"/>
                        <a:t>B</a:t>
                      </a:r>
                      <a:endParaRPr lang="tr-TR" sz="1400" b="1" dirty="0">
                        <a:solidFill>
                          <a:schemeClr val="tx1"/>
                        </a:solidFill>
                        <a:latin typeface="+mj-lt"/>
                      </a:endParaRPr>
                    </a:p>
                  </a:txBody>
                  <a:tcPr marL="0" marR="0" marT="0" marB="0" anchor="ctr"/>
                </a:tc>
                <a:tc>
                  <a:txBody>
                    <a:bodyPr/>
                    <a:lstStyle/>
                    <a:p>
                      <a:pPr algn="ctr"/>
                      <a:r>
                        <a:rPr lang="tr-TR" sz="1400" dirty="0" smtClean="0"/>
                        <a:t>M</a:t>
                      </a:r>
                      <a:endParaRPr lang="tr-TR" sz="1400" b="1" dirty="0">
                        <a:solidFill>
                          <a:schemeClr val="tx1"/>
                        </a:solidFill>
                        <a:latin typeface="+mj-lt"/>
                      </a:endParaRPr>
                    </a:p>
                  </a:txBody>
                  <a:tcPr marL="0" marR="0" marT="0" marB="0" anchor="ctr"/>
                </a:tc>
                <a:tc>
                  <a:txBody>
                    <a:bodyPr/>
                    <a:lstStyle/>
                    <a:p>
                      <a:pPr algn="ctr"/>
                      <a:r>
                        <a:rPr lang="tr-TR" sz="1400" dirty="0" smtClean="0"/>
                        <a:t>A</a:t>
                      </a:r>
                      <a:endParaRPr lang="tr-TR" sz="1400" b="1" dirty="0">
                        <a:solidFill>
                          <a:schemeClr val="tx1"/>
                        </a:solidFill>
                        <a:latin typeface="+mj-lt"/>
                      </a:endParaRPr>
                    </a:p>
                  </a:txBody>
                  <a:tcPr marL="0" marR="0" marT="0" marB="0" anchor="ctr"/>
                </a:tc>
                <a:tc>
                  <a:txBody>
                    <a:bodyPr/>
                    <a:lstStyle/>
                    <a:p>
                      <a:pPr algn="ctr"/>
                      <a:r>
                        <a:rPr lang="tr-TR" sz="1400" dirty="0" smtClean="0"/>
                        <a:t>Y</a:t>
                      </a:r>
                      <a:endParaRPr lang="tr-TR" sz="1400" b="1" dirty="0">
                        <a:solidFill>
                          <a:schemeClr val="tx1"/>
                        </a:solidFill>
                        <a:latin typeface="+mj-lt"/>
                      </a:endParaRPr>
                    </a:p>
                  </a:txBody>
                  <a:tcPr marL="0" marR="0" marT="0" marB="0" anchor="ctr"/>
                </a:tc>
                <a:tc>
                  <a:txBody>
                    <a:bodyPr/>
                    <a:lstStyle/>
                    <a:p>
                      <a:pPr algn="ctr"/>
                      <a:r>
                        <a:rPr lang="tr-TR" sz="1400" dirty="0" smtClean="0"/>
                        <a:t>Av</a:t>
                      </a:r>
                      <a:endParaRPr lang="tr-TR" sz="1400" b="1" dirty="0">
                        <a:solidFill>
                          <a:schemeClr val="tx1"/>
                        </a:solidFill>
                        <a:latin typeface="+mj-lt"/>
                      </a:endParaRPr>
                    </a:p>
                  </a:txBody>
                  <a:tcPr marL="0" marR="0" marT="0" marB="0" anchor="ctr"/>
                </a:tc>
                <a:tc>
                  <a:txBody>
                    <a:bodyPr/>
                    <a:lstStyle/>
                    <a:p>
                      <a:pPr algn="ctr"/>
                      <a:r>
                        <a:rPr lang="tr-TR" sz="1400" dirty="0" smtClean="0"/>
                        <a:t>P</a:t>
                      </a:r>
                      <a:endParaRPr lang="tr-TR" sz="1400" b="1" dirty="0">
                        <a:solidFill>
                          <a:schemeClr val="tx1"/>
                        </a:solidFill>
                        <a:latin typeface="+mj-lt"/>
                      </a:endParaRPr>
                    </a:p>
                  </a:txBody>
                  <a:tcPr marL="0" marR="0" marT="0" marB="0" anchor="ctr"/>
                </a:tc>
                <a:tc>
                  <a:txBody>
                    <a:bodyPr/>
                    <a:lstStyle/>
                    <a:p>
                      <a:pPr algn="ctr"/>
                      <a:r>
                        <a:rPr lang="tr-TR" sz="1400" dirty="0" smtClean="0"/>
                        <a:t>SÜPER FİNAL</a:t>
                      </a:r>
                      <a:r>
                        <a:rPr lang="tr-TR" sz="1400" baseline="0" dirty="0" smtClean="0"/>
                        <a:t> </a:t>
                      </a:r>
                      <a:br>
                        <a:rPr lang="tr-TR" sz="1400" baseline="0" dirty="0" smtClean="0"/>
                      </a:br>
                      <a:r>
                        <a:rPr lang="tr-TR" sz="1400" baseline="0" dirty="0" smtClean="0"/>
                        <a:t>BAŞLANGIÇ PUANI</a:t>
                      </a:r>
                      <a:endParaRPr lang="tr-TR" sz="1400" b="1" dirty="0">
                        <a:solidFill>
                          <a:schemeClr val="bg1"/>
                        </a:solidFill>
                        <a:latin typeface="+mj-lt"/>
                      </a:endParaRPr>
                    </a:p>
                  </a:txBody>
                  <a:tcPr marL="0" marR="0" marT="0" marB="0" anchor="ctr"/>
                </a:tc>
                <a:tc>
                  <a:txBody>
                    <a:bodyPr/>
                    <a:lstStyle/>
                    <a:p>
                      <a:pPr algn="ctr"/>
                      <a:r>
                        <a:rPr lang="tr-TR" sz="1400" dirty="0" smtClean="0"/>
                        <a:t>TOPLAM</a:t>
                      </a:r>
                      <a:endParaRPr lang="tr-TR" sz="1400" b="1" dirty="0">
                        <a:solidFill>
                          <a:schemeClr val="bg1"/>
                        </a:solidFill>
                        <a:latin typeface="+mj-lt"/>
                      </a:endParaRPr>
                    </a:p>
                  </a:txBody>
                  <a:tcPr marL="0" marR="0" marT="0" marB="0" anchor="ctr"/>
                </a:tc>
              </a:tr>
              <a:tr h="162027">
                <a:tc>
                  <a:txBody>
                    <a:bodyPr/>
                    <a:lstStyle/>
                    <a:p>
                      <a:pPr algn="ctr"/>
                      <a:r>
                        <a:rPr lang="tr-TR" sz="1400" dirty="0" smtClean="0"/>
                        <a:t>1</a:t>
                      </a:r>
                      <a:endParaRPr lang="tr-TR" sz="1400" b="1" dirty="0">
                        <a:solidFill>
                          <a:srgbClr val="000000"/>
                        </a:solidFill>
                        <a:latin typeface="+mj-lt"/>
                      </a:endParaRPr>
                    </a:p>
                  </a:txBody>
                  <a:tcPr marL="0" marR="0" marT="0" marB="0" anchor="ctr"/>
                </a:tc>
                <a:tc>
                  <a:txBody>
                    <a:bodyPr/>
                    <a:lstStyle/>
                    <a:p>
                      <a:pPr algn="ctr"/>
                      <a:r>
                        <a:rPr lang="tr-TR" sz="1400" dirty="0" smtClean="0"/>
                        <a:t>C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14</a:t>
                      </a:r>
                      <a:endParaRPr lang="tr-TR" sz="1400" b="1" dirty="0">
                        <a:solidFill>
                          <a:srgbClr val="000000"/>
                        </a:solidFill>
                        <a:latin typeface="+mj-lt"/>
                      </a:endParaRPr>
                    </a:p>
                  </a:txBody>
                  <a:tcPr marL="0" marR="0" marT="0" marB="0" anchor="ctr"/>
                </a:tc>
                <a:tc>
                  <a:txBody>
                    <a:bodyPr/>
                    <a:lstStyle/>
                    <a:p>
                      <a:pPr algn="ctr"/>
                      <a:r>
                        <a:rPr lang="tr-TR" sz="1400" dirty="0" smtClean="0"/>
                        <a:t>36,5+0,5= </a:t>
                      </a:r>
                      <a:r>
                        <a:rPr lang="tr-TR" sz="1400" b="1" dirty="0" smtClean="0">
                          <a:solidFill>
                            <a:srgbClr val="FF0000"/>
                          </a:solidFill>
                        </a:rPr>
                        <a:t>37</a:t>
                      </a:r>
                      <a:endParaRPr lang="tr-TR" sz="1400" b="1" dirty="0">
                        <a:solidFill>
                          <a:srgbClr val="FF0000"/>
                        </a:solidFill>
                        <a:latin typeface="+mj-lt"/>
                      </a:endParaRPr>
                    </a:p>
                  </a:txBody>
                  <a:tcPr marL="0" marR="0" marT="0" marB="0" anchor="ctr"/>
                </a:tc>
                <a:tc>
                  <a:txBody>
                    <a:bodyPr/>
                    <a:lstStyle/>
                    <a:p>
                      <a:pPr algn="ctr"/>
                      <a:r>
                        <a:rPr lang="tr-TR" sz="1400" dirty="0" smtClean="0"/>
                        <a:t>51</a:t>
                      </a:r>
                      <a:endParaRPr lang="tr-TR" sz="1400" b="1" dirty="0">
                        <a:solidFill>
                          <a:srgbClr val="000000"/>
                        </a:solidFill>
                        <a:latin typeface="+mj-lt"/>
                      </a:endParaRPr>
                    </a:p>
                  </a:txBody>
                  <a:tcPr marL="0" marR="0" marT="0" marB="0" anchor="ctr"/>
                </a:tc>
              </a:tr>
              <a:tr h="162027">
                <a:tc>
                  <a:txBody>
                    <a:bodyPr/>
                    <a:lstStyle/>
                    <a:p>
                      <a:pPr algn="ctr"/>
                      <a:r>
                        <a:rPr lang="tr-TR" sz="1400" dirty="0" smtClean="0"/>
                        <a:t>2</a:t>
                      </a:r>
                      <a:endParaRPr lang="tr-TR" sz="1400" b="1" dirty="0">
                        <a:solidFill>
                          <a:srgbClr val="000000"/>
                        </a:solidFill>
                        <a:latin typeface="+mj-lt"/>
                      </a:endParaRPr>
                    </a:p>
                  </a:txBody>
                  <a:tcPr marL="0" marR="0" marT="0" marB="0" anchor="ctr"/>
                </a:tc>
                <a:tc>
                  <a:txBody>
                    <a:bodyPr/>
                    <a:lstStyle/>
                    <a:p>
                      <a:pPr algn="ctr"/>
                      <a:r>
                        <a:rPr lang="tr-TR" sz="1400" dirty="0" smtClean="0"/>
                        <a:t>B TAKIMI</a:t>
                      </a:r>
                      <a:endParaRPr lang="tr-TR" sz="1400" b="1" dirty="0">
                        <a:solidFill>
                          <a:srgbClr val="000000"/>
                        </a:solidFill>
                        <a:latin typeface="+mj-lt"/>
                      </a:endParaRPr>
                    </a:p>
                  </a:txBody>
                  <a:tcPr marL="0" marR="0" marT="0" marB="0" anchor="ctr"/>
                </a:tc>
                <a:tc>
                  <a:txBody>
                    <a:bodyPr/>
                    <a:lstStyle/>
                    <a:p>
                      <a:pPr algn="ctr"/>
                      <a:r>
                        <a:rPr lang="tr-TR" sz="1400" dirty="0" smtClean="0"/>
                        <a:t>6</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a:t>
                      </a:r>
                      <a:endParaRPr lang="tr-TR" sz="1400" b="1" dirty="0">
                        <a:solidFill>
                          <a:srgbClr val="000000"/>
                        </a:solidFill>
                        <a:latin typeface="+mj-lt"/>
                      </a:endParaRPr>
                    </a:p>
                  </a:txBody>
                  <a:tcPr marL="0" marR="0" marT="0" marB="0" anchor="ctr"/>
                </a:tc>
                <a:tc>
                  <a:txBody>
                    <a:bodyPr/>
                    <a:lstStyle/>
                    <a:p>
                      <a:pPr algn="ctr"/>
                      <a:r>
                        <a:rPr lang="tr-TR" sz="1400" dirty="0" smtClean="0"/>
                        <a:t>13</a:t>
                      </a:r>
                      <a:endParaRPr lang="tr-TR" sz="1400" b="1" dirty="0">
                        <a:solidFill>
                          <a:srgbClr val="000000"/>
                        </a:solidFill>
                        <a:latin typeface="+mj-lt"/>
                      </a:endParaRPr>
                    </a:p>
                  </a:txBody>
                  <a:tcPr marL="0" marR="0" marT="0" marB="0" anchor="ctr"/>
                </a:tc>
                <a:tc>
                  <a:txBody>
                    <a:bodyPr/>
                    <a:lstStyle/>
                    <a:p>
                      <a:pPr algn="ctr"/>
                      <a:r>
                        <a:rPr lang="tr-TR" sz="1400" dirty="0" smtClean="0"/>
                        <a:t>37,5+0,5= </a:t>
                      </a:r>
                      <a:r>
                        <a:rPr lang="tr-TR" sz="1400" b="1" dirty="0" smtClean="0">
                          <a:solidFill>
                            <a:srgbClr val="FF0000"/>
                          </a:solidFill>
                        </a:rPr>
                        <a:t>38</a:t>
                      </a:r>
                      <a:endParaRPr lang="tr-TR" sz="1400" b="1" dirty="0">
                        <a:solidFill>
                          <a:srgbClr val="FF0000"/>
                        </a:solidFill>
                        <a:latin typeface="+mj-lt"/>
                      </a:endParaRPr>
                    </a:p>
                  </a:txBody>
                  <a:tcPr marL="0" marR="0" marT="0" marB="0" anchor="ctr"/>
                </a:tc>
                <a:tc>
                  <a:txBody>
                    <a:bodyPr/>
                    <a:lstStyle/>
                    <a:p>
                      <a:pPr algn="ctr"/>
                      <a:r>
                        <a:rPr lang="tr-TR" sz="1400" dirty="0" smtClean="0"/>
                        <a:t>51</a:t>
                      </a:r>
                      <a:endParaRPr lang="tr-TR" sz="1400" b="1" dirty="0">
                        <a:solidFill>
                          <a:srgbClr val="000000"/>
                        </a:solidFill>
                        <a:latin typeface="+mj-lt"/>
                      </a:endParaRPr>
                    </a:p>
                  </a:txBody>
                  <a:tcPr marL="0" marR="0" marT="0" marB="0" anchor="ctr"/>
                </a:tc>
              </a:tr>
            </a:tbl>
          </a:graphicData>
        </a:graphic>
      </p:graphicFrame>
      <p:graphicFrame>
        <p:nvGraphicFramePr>
          <p:cNvPr id="23" name="3 Tablo"/>
          <p:cNvGraphicFramePr>
            <a:graphicFrameLocks noGrp="1"/>
          </p:cNvGraphicFramePr>
          <p:nvPr/>
        </p:nvGraphicFramePr>
        <p:xfrm>
          <a:off x="-3175" y="2947120"/>
          <a:ext cx="4387850" cy="914424"/>
        </p:xfrm>
        <a:graphic>
          <a:graphicData uri="http://schemas.openxmlformats.org/drawingml/2006/table">
            <a:tbl>
              <a:tblPr firstRow="1" bandRow="1">
                <a:tableStyleId>{74C1A8A3-306A-4EB7-A6B1-4F7E0EB9C5D6}</a:tableStyleId>
              </a:tblPr>
              <a:tblGrid>
                <a:gridCol w="1917738"/>
                <a:gridCol w="570139"/>
                <a:gridCol w="1899973"/>
              </a:tblGrid>
              <a:tr h="156411">
                <a:tc gridSpan="3">
                  <a:txBody>
                    <a:bodyPr/>
                    <a:lstStyle/>
                    <a:p>
                      <a:pPr algn="ctr"/>
                      <a:r>
                        <a:rPr lang="tr-TR" sz="1600" dirty="0" smtClean="0"/>
                        <a:t>LİG</a:t>
                      </a:r>
                      <a:r>
                        <a:rPr lang="tr-TR" sz="1600" baseline="0" dirty="0" smtClean="0"/>
                        <a:t> GRUBUNDAKİ MAÇLAR</a:t>
                      </a:r>
                      <a:endParaRPr lang="tr-TR" sz="1600" b="1" dirty="0">
                        <a:latin typeface="+mj-lt"/>
                      </a:endParaRPr>
                    </a:p>
                  </a:txBody>
                  <a:tcPr marL="91433" marR="91433" marT="45724" marB="45724"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156411">
                <a:tc>
                  <a:txBody>
                    <a:bodyPr/>
                    <a:lstStyle/>
                    <a:p>
                      <a:pPr algn="ctr"/>
                      <a:r>
                        <a:rPr lang="tr-TR" sz="1300" dirty="0" smtClean="0"/>
                        <a:t>B TAKIMI</a:t>
                      </a:r>
                      <a:endParaRPr lang="tr-TR" sz="1300" b="1" dirty="0">
                        <a:latin typeface="+mj-lt"/>
                      </a:endParaRPr>
                    </a:p>
                  </a:txBody>
                  <a:tcPr marL="91433" marR="91433" marT="45724" marB="45724" anchor="ctr"/>
                </a:tc>
                <a:tc>
                  <a:txBody>
                    <a:bodyPr/>
                    <a:lstStyle/>
                    <a:p>
                      <a:pPr algn="ctr"/>
                      <a:r>
                        <a:rPr lang="tr-TR" sz="1300" dirty="0" smtClean="0"/>
                        <a:t>3-0</a:t>
                      </a:r>
                      <a:endParaRPr lang="tr-TR" sz="1300" b="1" dirty="0">
                        <a:latin typeface="+mj-lt"/>
                      </a:endParaRPr>
                    </a:p>
                  </a:txBody>
                  <a:tcPr marL="91433" marR="91433" marT="45724" marB="45724" anchor="ctr"/>
                </a:tc>
                <a:tc>
                  <a:txBody>
                    <a:bodyPr/>
                    <a:lstStyle/>
                    <a:p>
                      <a:pPr algn="ctr"/>
                      <a:r>
                        <a:rPr lang="tr-TR" sz="1300" dirty="0" smtClean="0"/>
                        <a:t>C TAKIMI</a:t>
                      </a:r>
                      <a:endParaRPr lang="tr-TR" sz="1300" b="1" dirty="0">
                        <a:latin typeface="+mj-lt"/>
                      </a:endParaRPr>
                    </a:p>
                  </a:txBody>
                  <a:tcPr marL="91433" marR="91433" marT="45724" marB="45724" anchor="ctr"/>
                </a:tc>
              </a:tr>
              <a:tr h="156411">
                <a:tc>
                  <a:txBody>
                    <a:bodyPr/>
                    <a:lstStyle/>
                    <a:p>
                      <a:pPr algn="ctr"/>
                      <a:r>
                        <a:rPr lang="tr-TR" sz="1300" dirty="0" smtClean="0"/>
                        <a:t>C TAKIMI</a:t>
                      </a:r>
                      <a:endParaRPr lang="tr-TR" sz="1300" b="1" dirty="0">
                        <a:latin typeface="+mj-lt"/>
                      </a:endParaRPr>
                    </a:p>
                  </a:txBody>
                  <a:tcPr marL="91433" marR="91433" marT="45724" marB="45724" anchor="ctr"/>
                </a:tc>
                <a:tc>
                  <a:txBody>
                    <a:bodyPr/>
                    <a:lstStyle/>
                    <a:p>
                      <a:pPr algn="ctr"/>
                      <a:r>
                        <a:rPr lang="tr-TR" sz="1300" dirty="0" smtClean="0"/>
                        <a:t>1-0</a:t>
                      </a:r>
                      <a:endParaRPr lang="tr-TR" sz="1300" b="1" dirty="0">
                        <a:latin typeface="+mj-lt"/>
                      </a:endParaRPr>
                    </a:p>
                  </a:txBody>
                  <a:tcPr marL="91433" marR="91433" marT="45724" marB="45724" anchor="ctr"/>
                </a:tc>
                <a:tc>
                  <a:txBody>
                    <a:bodyPr/>
                    <a:lstStyle/>
                    <a:p>
                      <a:pPr algn="ctr"/>
                      <a:r>
                        <a:rPr lang="tr-TR" sz="1300" dirty="0" smtClean="0"/>
                        <a:t>B TAKIMI</a:t>
                      </a:r>
                      <a:endParaRPr lang="tr-TR" sz="1300" b="1" dirty="0">
                        <a:latin typeface="+mj-lt"/>
                      </a:endParaRPr>
                    </a:p>
                  </a:txBody>
                  <a:tcPr marL="91433" marR="91433" marT="45724" marB="45724" anchor="ctr"/>
                </a:tc>
              </a:tr>
            </a:tbl>
          </a:graphicData>
        </a:graphic>
      </p:graphicFrame>
      <p:graphicFrame>
        <p:nvGraphicFramePr>
          <p:cNvPr id="24" name="4 Tablo"/>
          <p:cNvGraphicFramePr>
            <a:graphicFrameLocks noGrp="1"/>
          </p:cNvGraphicFramePr>
          <p:nvPr/>
        </p:nvGraphicFramePr>
        <p:xfrm>
          <a:off x="4756150" y="2953470"/>
          <a:ext cx="4387850" cy="914424"/>
        </p:xfrm>
        <a:graphic>
          <a:graphicData uri="http://schemas.openxmlformats.org/drawingml/2006/table">
            <a:tbl>
              <a:tblPr firstRow="1" bandRow="1">
                <a:tableStyleId>{74C1A8A3-306A-4EB7-A6B1-4F7E0EB9C5D6}</a:tableStyleId>
              </a:tblPr>
              <a:tblGrid>
                <a:gridCol w="1917738"/>
                <a:gridCol w="570139"/>
                <a:gridCol w="1899973"/>
              </a:tblGrid>
              <a:tr h="156411">
                <a:tc gridSpan="3">
                  <a:txBody>
                    <a:bodyPr/>
                    <a:lstStyle/>
                    <a:p>
                      <a:pPr algn="ctr"/>
                      <a:r>
                        <a:rPr lang="tr-TR" sz="1600" dirty="0" smtClean="0"/>
                        <a:t>SÜPER FİNAL GRUBUNDAKİ </a:t>
                      </a:r>
                      <a:r>
                        <a:rPr lang="tr-TR" sz="1600" baseline="0" dirty="0" smtClean="0"/>
                        <a:t>MAÇLAR</a:t>
                      </a:r>
                      <a:endParaRPr lang="tr-TR" sz="1600" b="1" dirty="0">
                        <a:latin typeface="+mj-lt"/>
                      </a:endParaRPr>
                    </a:p>
                  </a:txBody>
                  <a:tcPr marL="91433" marR="91433" marT="45724" marB="45724" anchor="ctr"/>
                </a:tc>
                <a:tc hMerge="1">
                  <a:txBody>
                    <a:bodyPr/>
                    <a:lstStyle/>
                    <a:p>
                      <a:endParaRPr lang="tr-TR" dirty="0"/>
                    </a:p>
                  </a:txBody>
                  <a:tcPr>
                    <a:lnT w="12700" cap="flat" cmpd="sng" algn="ctr">
                      <a:solidFill>
                        <a:srgbClr val="000000"/>
                      </a:solidFill>
                      <a:prstDash val="solid"/>
                      <a:round/>
                      <a:headEnd type="none" w="med" len="med"/>
                      <a:tailEnd type="none" w="med" len="med"/>
                    </a:lnT>
                  </a:tcPr>
                </a:tc>
                <a:tc hMerge="1">
                  <a:txBody>
                    <a:bodyPr/>
                    <a:lstStyle/>
                    <a:p>
                      <a:endParaRPr lang="tr-TR" dirty="0"/>
                    </a:p>
                  </a:txBody>
                  <a:tcP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156411">
                <a:tc>
                  <a:txBody>
                    <a:bodyPr/>
                    <a:lstStyle/>
                    <a:p>
                      <a:pPr algn="ctr"/>
                      <a:r>
                        <a:rPr lang="tr-TR" sz="1300" dirty="0" smtClean="0"/>
                        <a:t>B TAKIMI</a:t>
                      </a:r>
                      <a:endParaRPr lang="tr-TR" sz="1300" b="1" dirty="0">
                        <a:latin typeface="+mj-lt"/>
                      </a:endParaRPr>
                    </a:p>
                  </a:txBody>
                  <a:tcPr marL="91433" marR="91433" marT="45724" marB="45724"/>
                </a:tc>
                <a:tc>
                  <a:txBody>
                    <a:bodyPr/>
                    <a:lstStyle/>
                    <a:p>
                      <a:pPr algn="ctr"/>
                      <a:r>
                        <a:rPr lang="tr-TR" sz="1300" dirty="0" smtClean="0"/>
                        <a:t>2-2</a:t>
                      </a:r>
                      <a:endParaRPr lang="tr-TR" sz="1300" b="1" dirty="0">
                        <a:latin typeface="+mj-lt"/>
                      </a:endParaRPr>
                    </a:p>
                  </a:txBody>
                  <a:tcPr marL="91433" marR="91433" marT="45724" marB="45724"/>
                </a:tc>
                <a:tc>
                  <a:txBody>
                    <a:bodyPr/>
                    <a:lstStyle/>
                    <a:p>
                      <a:pPr algn="ctr"/>
                      <a:r>
                        <a:rPr lang="tr-TR" sz="1300" dirty="0" smtClean="0"/>
                        <a:t>C TAKIMI</a:t>
                      </a:r>
                      <a:endParaRPr lang="tr-TR" sz="1300" b="1" dirty="0">
                        <a:latin typeface="+mj-lt"/>
                      </a:endParaRPr>
                    </a:p>
                  </a:txBody>
                  <a:tcPr marL="91433" marR="91433" marT="45724" marB="45724"/>
                </a:tc>
              </a:tr>
              <a:tr h="156411">
                <a:tc>
                  <a:txBody>
                    <a:bodyPr/>
                    <a:lstStyle/>
                    <a:p>
                      <a:pPr algn="ctr"/>
                      <a:r>
                        <a:rPr lang="tr-TR" sz="1300" dirty="0" smtClean="0"/>
                        <a:t>C TAKIMI</a:t>
                      </a:r>
                      <a:endParaRPr lang="tr-TR" sz="1300" b="1" dirty="0">
                        <a:latin typeface="+mj-lt"/>
                      </a:endParaRPr>
                    </a:p>
                  </a:txBody>
                  <a:tcPr marL="91433" marR="91433" marT="45724" marB="45724"/>
                </a:tc>
                <a:tc>
                  <a:txBody>
                    <a:bodyPr/>
                    <a:lstStyle/>
                    <a:p>
                      <a:pPr algn="ctr"/>
                      <a:r>
                        <a:rPr lang="tr-TR" sz="1300" dirty="0" smtClean="0"/>
                        <a:t>1-1</a:t>
                      </a:r>
                      <a:endParaRPr lang="tr-TR" sz="1300" b="1" dirty="0">
                        <a:latin typeface="+mj-lt"/>
                      </a:endParaRPr>
                    </a:p>
                  </a:txBody>
                  <a:tcPr marL="91433" marR="91433" marT="45724" marB="45724"/>
                </a:tc>
                <a:tc>
                  <a:txBody>
                    <a:bodyPr/>
                    <a:lstStyle/>
                    <a:p>
                      <a:pPr algn="ctr"/>
                      <a:r>
                        <a:rPr lang="tr-TR" sz="1300" dirty="0" smtClean="0"/>
                        <a:t>B TAKIMI</a:t>
                      </a:r>
                      <a:endParaRPr lang="tr-TR" sz="1300" b="1" dirty="0">
                        <a:latin typeface="+mj-lt"/>
                      </a:endParaRPr>
                    </a:p>
                  </a:txBody>
                  <a:tcPr marL="91433" marR="91433" marT="45724" marB="45724"/>
                </a:tc>
              </a:tr>
            </a:tbl>
          </a:graphicData>
        </a:graphic>
      </p:graphicFrame>
      <p:graphicFrame>
        <p:nvGraphicFramePr>
          <p:cNvPr id="25" name="5 Tablo"/>
          <p:cNvGraphicFramePr>
            <a:graphicFrameLocks noGrp="1"/>
          </p:cNvGraphicFramePr>
          <p:nvPr/>
        </p:nvGraphicFramePr>
        <p:xfrm>
          <a:off x="2627785" y="3897982"/>
          <a:ext cx="3888434" cy="762000"/>
        </p:xfrm>
        <a:graphic>
          <a:graphicData uri="http://schemas.openxmlformats.org/drawingml/2006/table">
            <a:tbl>
              <a:tblPr firstRow="1" bandRow="1">
                <a:tableStyleId>{74C1A8A3-306A-4EB7-A6B1-4F7E0EB9C5D6}</a:tableStyleId>
              </a:tblPr>
              <a:tblGrid>
                <a:gridCol w="282126"/>
                <a:gridCol w="1018260"/>
                <a:gridCol w="323506"/>
                <a:gridCol w="323506"/>
                <a:gridCol w="323506"/>
                <a:gridCol w="323506"/>
                <a:gridCol w="323506"/>
                <a:gridCol w="323506"/>
                <a:gridCol w="323506"/>
                <a:gridCol w="323506"/>
              </a:tblGrid>
              <a:tr h="159860">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r>
              <a:tr h="149241">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B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2</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b="0" dirty="0" smtClean="0">
                          <a:solidFill>
                            <a:schemeClr val="tx1"/>
                          </a:solidFill>
                        </a:rPr>
                        <a:t>5</a:t>
                      </a:r>
                      <a:endParaRPr lang="tr-TR" sz="1600" b="0" dirty="0">
                        <a:solidFill>
                          <a:schemeClr val="tx1"/>
                        </a:solidFill>
                        <a:latin typeface="+mj-lt"/>
                      </a:endParaRPr>
                    </a:p>
                  </a:txBody>
                  <a:tcPr marL="0" marR="0" marT="0" marB="0" anchor="ctr">
                    <a:noFill/>
                  </a:tcPr>
                </a:tc>
              </a:tr>
              <a:tr h="149241">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dirty="0" smtClean="0"/>
                        <a:t>4</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5</a:t>
                      </a:r>
                      <a:endParaRPr lang="tr-TR" sz="1600" b="1" dirty="0">
                        <a:solidFill>
                          <a:srgbClr val="000000"/>
                        </a:solidFill>
                        <a:latin typeface="+mj-lt"/>
                      </a:endParaRPr>
                    </a:p>
                  </a:txBody>
                  <a:tcPr marL="0" marR="0" marT="0" marB="0" anchor="ctr"/>
                </a:tc>
              </a:tr>
            </a:tbl>
          </a:graphicData>
        </a:graphic>
      </p:graphicFrame>
      <p:sp>
        <p:nvSpPr>
          <p:cNvPr id="28" name="27 Oval"/>
          <p:cNvSpPr/>
          <p:nvPr/>
        </p:nvSpPr>
        <p:spPr>
          <a:xfrm>
            <a:off x="5812169" y="4108426"/>
            <a:ext cx="428646" cy="335532"/>
          </a:xfrm>
          <a:prstGeom prst="ellipse">
            <a:avLst/>
          </a:prstGeom>
          <a:solidFill>
            <a:schemeClr val="lt1">
              <a:alpha val="0"/>
            </a:schemeClr>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tr-TR"/>
          </a:p>
        </p:txBody>
      </p:sp>
      <p:pic>
        <p:nvPicPr>
          <p:cNvPr id="29"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descr="C:\Users\gokce.er\Desktop\tff arkaplan kırmızı.jpg"/>
          <p:cNvPicPr>
            <a:picLocks noChangeAspect="1" noChangeArrowheads="1"/>
          </p:cNvPicPr>
          <p:nvPr/>
        </p:nvPicPr>
        <p:blipFill>
          <a:blip r:embed="rId2" cstate="print"/>
          <a:srcRect t="18788" r="697" b="73915"/>
          <a:stretch>
            <a:fillRect/>
          </a:stretch>
        </p:blipFill>
        <p:spPr bwMode="auto">
          <a:xfrm>
            <a:off x="0" y="4731990"/>
            <a:ext cx="9144000" cy="411510"/>
          </a:xfrm>
          <a:prstGeom prst="rect">
            <a:avLst/>
          </a:prstGeom>
          <a:noFill/>
        </p:spPr>
      </p:pic>
      <p:pic>
        <p:nvPicPr>
          <p:cNvPr id="27" name="Picture 4" descr="C:\Users\gokce.er\Desktop\Sportsnet\TFF\logo\tff logo kullanımları-05.png"/>
          <p:cNvPicPr>
            <a:picLocks noChangeAspect="1" noChangeArrowheads="1"/>
          </p:cNvPicPr>
          <p:nvPr/>
        </p:nvPicPr>
        <p:blipFill>
          <a:blip r:embed="rId3" cstate="print"/>
          <a:srcRect l="16667" t="22917" r="13542" b="36102"/>
          <a:stretch>
            <a:fillRect/>
          </a:stretch>
        </p:blipFill>
        <p:spPr bwMode="auto">
          <a:xfrm>
            <a:off x="8482145" y="4754864"/>
            <a:ext cx="661855" cy="388636"/>
          </a:xfrm>
          <a:prstGeom prst="rect">
            <a:avLst/>
          </a:prstGeom>
          <a:noFill/>
        </p:spPr>
      </p:pic>
      <p:sp>
        <p:nvSpPr>
          <p:cNvPr id="21" name="Rectangle 9"/>
          <p:cNvSpPr/>
          <p:nvPr/>
        </p:nvSpPr>
        <p:spPr>
          <a:xfrm>
            <a:off x="0" y="987748"/>
            <a:ext cx="9144000" cy="122396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lvl="1" algn="ctr">
              <a:defRPr/>
            </a:pPr>
            <a:r>
              <a:rPr lang="tr-TR" b="1" dirty="0">
                <a:solidFill>
                  <a:schemeClr val="bg1"/>
                </a:solidFill>
              </a:rPr>
              <a:t>B TAKIMI VE C TAKIMININ KENDİ ARALARINDA YAPTIKLARI MÜSABAKALARDA PUAN EŞİTLİĞİ OLDUĞU İÇİN İKİ TAKIM ARASINDAKİ GOL AVERAJINA BAKILIR. BU DURUMDA +2 AVERAJA SAHİP OLAN B TAKIMI SIRALAMADA ÜSTTE YER ALIR.</a:t>
            </a:r>
          </a:p>
        </p:txBody>
      </p:sp>
      <p:graphicFrame>
        <p:nvGraphicFramePr>
          <p:cNvPr id="22" name="7 Tablo"/>
          <p:cNvGraphicFramePr>
            <a:graphicFrameLocks noGrp="1"/>
          </p:cNvGraphicFramePr>
          <p:nvPr/>
        </p:nvGraphicFramePr>
        <p:xfrm>
          <a:off x="2" y="2787774"/>
          <a:ext cx="9144000" cy="1278190"/>
        </p:xfrm>
        <a:graphic>
          <a:graphicData uri="http://schemas.openxmlformats.org/drawingml/2006/table">
            <a:tbl>
              <a:tblPr firstRow="1" bandRow="1">
                <a:tableStyleId>{74C1A8A3-306A-4EB7-A6B1-4F7E0EB9C5D6}</a:tableStyleId>
              </a:tblPr>
              <a:tblGrid>
                <a:gridCol w="502713"/>
                <a:gridCol w="1425747"/>
                <a:gridCol w="479755"/>
                <a:gridCol w="479755"/>
                <a:gridCol w="479755"/>
                <a:gridCol w="479755"/>
                <a:gridCol w="479755"/>
                <a:gridCol w="479755"/>
                <a:gridCol w="479755"/>
                <a:gridCol w="479755"/>
                <a:gridCol w="2198879"/>
                <a:gridCol w="1178621"/>
              </a:tblGrid>
              <a:tr h="395988">
                <a:tc>
                  <a:txBody>
                    <a:bodyPr/>
                    <a:lstStyle/>
                    <a:p>
                      <a:pPr algn="ctr"/>
                      <a:endParaRPr lang="tr-TR" sz="1800" b="1" dirty="0">
                        <a:solidFill>
                          <a:schemeClr val="tx1"/>
                        </a:solidFill>
                        <a:latin typeface="+mj-lt"/>
                      </a:endParaRPr>
                    </a:p>
                  </a:txBody>
                  <a:tcPr marL="0" marR="0" marT="0" marB="0" anchor="ctr"/>
                </a:tc>
                <a:tc>
                  <a:txBody>
                    <a:bodyPr/>
                    <a:lstStyle/>
                    <a:p>
                      <a:pPr algn="ctr"/>
                      <a:r>
                        <a:rPr lang="tr-TR" sz="1800" dirty="0" smtClean="0"/>
                        <a:t>TAKIM</a:t>
                      </a:r>
                      <a:endParaRPr lang="tr-TR" sz="1800" b="1" dirty="0">
                        <a:solidFill>
                          <a:schemeClr val="tx1"/>
                        </a:solidFill>
                        <a:latin typeface="+mj-lt"/>
                      </a:endParaRPr>
                    </a:p>
                  </a:txBody>
                  <a:tcPr marL="0" marR="0" marT="0" marB="0" anchor="ctr"/>
                </a:tc>
                <a:tc>
                  <a:txBody>
                    <a:bodyPr/>
                    <a:lstStyle/>
                    <a:p>
                      <a:pPr algn="ctr"/>
                      <a:r>
                        <a:rPr lang="tr-TR" sz="1800" dirty="0" smtClean="0"/>
                        <a:t>O</a:t>
                      </a:r>
                      <a:endParaRPr lang="tr-TR" sz="1800" b="1" dirty="0">
                        <a:solidFill>
                          <a:schemeClr val="tx1"/>
                        </a:solidFill>
                        <a:latin typeface="+mj-lt"/>
                      </a:endParaRPr>
                    </a:p>
                  </a:txBody>
                  <a:tcPr marL="0" marR="0" marT="0" marB="0" anchor="ctr"/>
                </a:tc>
                <a:tc>
                  <a:txBody>
                    <a:bodyPr/>
                    <a:lstStyle/>
                    <a:p>
                      <a:pPr algn="ctr"/>
                      <a:r>
                        <a:rPr lang="tr-TR" sz="1800" dirty="0" smtClean="0"/>
                        <a:t>G</a:t>
                      </a:r>
                      <a:endParaRPr lang="tr-TR" sz="1800" b="1" dirty="0">
                        <a:solidFill>
                          <a:schemeClr val="tx1"/>
                        </a:solidFill>
                        <a:latin typeface="+mj-lt"/>
                      </a:endParaRPr>
                    </a:p>
                  </a:txBody>
                  <a:tcPr marL="0" marR="0" marT="0" marB="0" anchor="ctr"/>
                </a:tc>
                <a:tc>
                  <a:txBody>
                    <a:bodyPr/>
                    <a:lstStyle/>
                    <a:p>
                      <a:pPr algn="ctr"/>
                      <a:r>
                        <a:rPr lang="tr-TR" sz="1800" dirty="0" smtClean="0"/>
                        <a:t>B</a:t>
                      </a:r>
                      <a:endParaRPr lang="tr-TR" sz="1800" b="1" dirty="0">
                        <a:solidFill>
                          <a:schemeClr val="tx1"/>
                        </a:solidFill>
                        <a:latin typeface="+mj-lt"/>
                      </a:endParaRPr>
                    </a:p>
                  </a:txBody>
                  <a:tcPr marL="0" marR="0" marT="0" marB="0" anchor="ctr"/>
                </a:tc>
                <a:tc>
                  <a:txBody>
                    <a:bodyPr/>
                    <a:lstStyle/>
                    <a:p>
                      <a:pPr algn="ctr"/>
                      <a:r>
                        <a:rPr lang="tr-TR" sz="1800" dirty="0" smtClean="0"/>
                        <a:t>M</a:t>
                      </a:r>
                      <a:endParaRPr lang="tr-TR" sz="1800" b="1" dirty="0">
                        <a:solidFill>
                          <a:schemeClr val="tx1"/>
                        </a:solidFill>
                        <a:latin typeface="+mj-lt"/>
                      </a:endParaRPr>
                    </a:p>
                  </a:txBody>
                  <a:tcPr marL="0" marR="0" marT="0" marB="0" anchor="ctr"/>
                </a:tc>
                <a:tc>
                  <a:txBody>
                    <a:bodyPr/>
                    <a:lstStyle/>
                    <a:p>
                      <a:pPr algn="ctr"/>
                      <a:r>
                        <a:rPr lang="tr-TR" sz="1800" dirty="0" smtClean="0"/>
                        <a:t>A</a:t>
                      </a:r>
                      <a:endParaRPr lang="tr-TR" sz="1800" b="1" dirty="0">
                        <a:solidFill>
                          <a:schemeClr val="tx1"/>
                        </a:solidFill>
                        <a:latin typeface="+mj-lt"/>
                      </a:endParaRPr>
                    </a:p>
                  </a:txBody>
                  <a:tcPr marL="0" marR="0" marT="0" marB="0" anchor="ctr"/>
                </a:tc>
                <a:tc>
                  <a:txBody>
                    <a:bodyPr/>
                    <a:lstStyle/>
                    <a:p>
                      <a:pPr algn="ctr"/>
                      <a:r>
                        <a:rPr lang="tr-TR" sz="1800" dirty="0" smtClean="0"/>
                        <a:t>Y</a:t>
                      </a:r>
                      <a:endParaRPr lang="tr-TR" sz="1800" b="1" dirty="0">
                        <a:solidFill>
                          <a:schemeClr val="tx1"/>
                        </a:solidFill>
                        <a:latin typeface="+mj-lt"/>
                      </a:endParaRPr>
                    </a:p>
                  </a:txBody>
                  <a:tcPr marL="0" marR="0" marT="0" marB="0" anchor="ctr"/>
                </a:tc>
                <a:tc>
                  <a:txBody>
                    <a:bodyPr/>
                    <a:lstStyle/>
                    <a:p>
                      <a:pPr algn="ctr"/>
                      <a:r>
                        <a:rPr lang="tr-TR" sz="1800" dirty="0" smtClean="0"/>
                        <a:t>Av</a:t>
                      </a:r>
                      <a:endParaRPr lang="tr-TR" sz="1800" b="1" dirty="0">
                        <a:solidFill>
                          <a:schemeClr val="tx1"/>
                        </a:solidFill>
                        <a:latin typeface="+mj-lt"/>
                      </a:endParaRPr>
                    </a:p>
                  </a:txBody>
                  <a:tcPr marL="0" marR="0" marT="0" marB="0" anchor="ctr"/>
                </a:tc>
                <a:tc>
                  <a:txBody>
                    <a:bodyPr/>
                    <a:lstStyle/>
                    <a:p>
                      <a:pPr algn="ctr"/>
                      <a:r>
                        <a:rPr lang="tr-TR" sz="1800" dirty="0" smtClean="0"/>
                        <a:t>P</a:t>
                      </a:r>
                      <a:endParaRPr lang="tr-TR" sz="1800" b="1" dirty="0">
                        <a:solidFill>
                          <a:schemeClr val="tx1"/>
                        </a:solidFill>
                        <a:latin typeface="+mj-lt"/>
                      </a:endParaRPr>
                    </a:p>
                  </a:txBody>
                  <a:tcPr marL="0" marR="0" marT="0" marB="0" anchor="ctr"/>
                </a:tc>
                <a:tc>
                  <a:txBody>
                    <a:bodyPr/>
                    <a:lstStyle/>
                    <a:p>
                      <a:pPr algn="ctr"/>
                      <a:r>
                        <a:rPr lang="tr-TR" sz="1800" dirty="0" smtClean="0"/>
                        <a:t>SÜPER FİNAL </a:t>
                      </a:r>
                      <a:r>
                        <a:rPr lang="tr-TR" sz="1800" baseline="0" dirty="0" smtClean="0"/>
                        <a:t>BAŞLANGIÇ PUANI</a:t>
                      </a:r>
                      <a:endParaRPr lang="tr-TR" sz="1800" b="1" dirty="0">
                        <a:solidFill>
                          <a:schemeClr val="bg1"/>
                        </a:solidFill>
                        <a:latin typeface="+mj-lt"/>
                      </a:endParaRPr>
                    </a:p>
                  </a:txBody>
                  <a:tcPr marL="0" marR="0" marT="0" marB="0" anchor="ctr"/>
                </a:tc>
                <a:tc>
                  <a:txBody>
                    <a:bodyPr/>
                    <a:lstStyle/>
                    <a:p>
                      <a:pPr algn="ctr"/>
                      <a:r>
                        <a:rPr lang="tr-TR" sz="1800" dirty="0" smtClean="0"/>
                        <a:t>TOPLAM</a:t>
                      </a:r>
                      <a:endParaRPr lang="tr-TR" sz="1800" b="1" dirty="0">
                        <a:solidFill>
                          <a:schemeClr val="bg1"/>
                        </a:solidFill>
                        <a:latin typeface="+mj-lt"/>
                      </a:endParaRPr>
                    </a:p>
                  </a:txBody>
                  <a:tcPr marL="0" marR="0" marT="0" marB="0" anchor="ctr"/>
                </a:tc>
              </a:tr>
              <a:tr h="364775">
                <a:tc>
                  <a:txBody>
                    <a:bodyPr/>
                    <a:lstStyle/>
                    <a:p>
                      <a:pPr algn="ctr"/>
                      <a:r>
                        <a:rPr lang="tr-TR" sz="1600" dirty="0" smtClean="0"/>
                        <a:t>1</a:t>
                      </a:r>
                      <a:endParaRPr lang="tr-TR" sz="1600" b="1" dirty="0">
                        <a:solidFill>
                          <a:srgbClr val="000000"/>
                        </a:solidFill>
                        <a:latin typeface="+mj-lt"/>
                      </a:endParaRPr>
                    </a:p>
                  </a:txBody>
                  <a:tcPr marL="0" marR="0" marT="0" marB="0" anchor="ctr"/>
                </a:tc>
                <a:tc>
                  <a:txBody>
                    <a:bodyPr/>
                    <a:lstStyle/>
                    <a:p>
                      <a:pPr algn="ctr"/>
                      <a:r>
                        <a:rPr lang="tr-TR" sz="1600" b="1" dirty="0" smtClean="0">
                          <a:solidFill>
                            <a:schemeClr val="bg1"/>
                          </a:solidFill>
                        </a:rPr>
                        <a:t>B TAKIMI</a:t>
                      </a:r>
                      <a:endParaRPr lang="tr-TR" sz="1600" b="1" dirty="0">
                        <a:solidFill>
                          <a:schemeClr val="bg1"/>
                        </a:solidFill>
                        <a:latin typeface="+mj-lt"/>
                      </a:endParaRPr>
                    </a:p>
                  </a:txBody>
                  <a:tcPr marL="0" marR="0" marT="0" marB="0" anchor="ctr">
                    <a:solidFill>
                      <a:srgbClr val="FF0000"/>
                    </a:solidFill>
                  </a:tcP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13</a:t>
                      </a:r>
                      <a:endParaRPr lang="tr-TR" sz="1600" b="1" dirty="0">
                        <a:solidFill>
                          <a:srgbClr val="000000"/>
                        </a:solidFill>
                        <a:latin typeface="+mj-lt"/>
                      </a:endParaRPr>
                    </a:p>
                  </a:txBody>
                  <a:tcPr marL="0" marR="0" marT="0" marB="0" anchor="ctr"/>
                </a:tc>
                <a:tc>
                  <a:txBody>
                    <a:bodyPr/>
                    <a:lstStyle/>
                    <a:p>
                      <a:pPr algn="ctr"/>
                      <a:r>
                        <a:rPr lang="tr-TR" sz="1600" dirty="0" smtClean="0"/>
                        <a:t>37,5+0,5= </a:t>
                      </a:r>
                      <a:r>
                        <a:rPr lang="tr-TR" sz="1600" b="1" dirty="0" smtClean="0">
                          <a:solidFill>
                            <a:srgbClr val="FF0000"/>
                          </a:solidFill>
                        </a:rPr>
                        <a:t>38</a:t>
                      </a:r>
                      <a:endParaRPr lang="tr-TR" sz="1600" b="1" dirty="0">
                        <a:solidFill>
                          <a:srgbClr val="FF0000"/>
                        </a:solidFill>
                        <a:latin typeface="+mj-lt"/>
                      </a:endParaRPr>
                    </a:p>
                  </a:txBody>
                  <a:tcPr marL="0" marR="0" marT="0" marB="0" anchor="ctr"/>
                </a:tc>
                <a:tc>
                  <a:txBody>
                    <a:bodyPr/>
                    <a:lstStyle/>
                    <a:p>
                      <a:pPr algn="ctr"/>
                      <a:r>
                        <a:rPr lang="tr-TR" sz="1600" b="1" dirty="0" smtClean="0">
                          <a:solidFill>
                            <a:schemeClr val="bg1"/>
                          </a:solidFill>
                        </a:rPr>
                        <a:t>51</a:t>
                      </a:r>
                      <a:endParaRPr lang="tr-TR" sz="1600" b="1" dirty="0">
                        <a:solidFill>
                          <a:schemeClr val="bg1"/>
                        </a:solidFill>
                        <a:latin typeface="+mj-lt"/>
                      </a:endParaRPr>
                    </a:p>
                  </a:txBody>
                  <a:tcPr marL="0" marR="0" marT="0" marB="0" anchor="ctr">
                    <a:solidFill>
                      <a:srgbClr val="FF0000"/>
                    </a:solidFill>
                  </a:tcPr>
                </a:tc>
              </a:tr>
              <a:tr h="364775">
                <a:tc>
                  <a:txBody>
                    <a:bodyPr/>
                    <a:lstStyle/>
                    <a:p>
                      <a:pPr algn="ctr"/>
                      <a:r>
                        <a:rPr lang="tr-TR" sz="1600" dirty="0" smtClean="0"/>
                        <a:t>2</a:t>
                      </a:r>
                      <a:endParaRPr lang="tr-TR" sz="1600" b="1" dirty="0">
                        <a:solidFill>
                          <a:srgbClr val="000000"/>
                        </a:solidFill>
                        <a:latin typeface="+mj-lt"/>
                      </a:endParaRPr>
                    </a:p>
                  </a:txBody>
                  <a:tcPr marL="0" marR="0" marT="0" marB="0" anchor="ctr"/>
                </a:tc>
                <a:tc>
                  <a:txBody>
                    <a:bodyPr/>
                    <a:lstStyle/>
                    <a:p>
                      <a:pPr algn="ctr"/>
                      <a:r>
                        <a:rPr lang="tr-TR" sz="1600" dirty="0" smtClean="0"/>
                        <a:t>C TAKIMI</a:t>
                      </a:r>
                      <a:endParaRPr lang="tr-TR" sz="1600" b="1" dirty="0">
                        <a:solidFill>
                          <a:srgbClr val="000000"/>
                        </a:solidFill>
                        <a:latin typeface="+mj-lt"/>
                      </a:endParaRPr>
                    </a:p>
                  </a:txBody>
                  <a:tcPr marL="0" marR="0" marT="0" marB="0" anchor="ctr"/>
                </a:tc>
                <a:tc>
                  <a:txBody>
                    <a:bodyPr/>
                    <a:lstStyle/>
                    <a:p>
                      <a:pPr algn="ctr"/>
                      <a:r>
                        <a:rPr lang="tr-TR" sz="1600" dirty="0" smtClean="0"/>
                        <a:t>6</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a:t>
                      </a:r>
                      <a:endParaRPr lang="tr-TR" sz="1600" b="1" dirty="0">
                        <a:solidFill>
                          <a:srgbClr val="000000"/>
                        </a:solidFill>
                        <a:latin typeface="+mj-lt"/>
                      </a:endParaRPr>
                    </a:p>
                  </a:txBody>
                  <a:tcPr marL="0" marR="0" marT="0" marB="0" anchor="ctr"/>
                </a:tc>
                <a:tc>
                  <a:txBody>
                    <a:bodyPr/>
                    <a:lstStyle/>
                    <a:p>
                      <a:pPr algn="ctr"/>
                      <a:r>
                        <a:rPr lang="tr-TR" sz="1600" dirty="0" smtClean="0"/>
                        <a:t>14</a:t>
                      </a:r>
                      <a:endParaRPr lang="tr-TR" sz="1600" b="1" dirty="0">
                        <a:solidFill>
                          <a:srgbClr val="000000"/>
                        </a:solidFill>
                        <a:latin typeface="+mj-lt"/>
                      </a:endParaRPr>
                    </a:p>
                  </a:txBody>
                  <a:tcPr marL="0" marR="0" marT="0" marB="0" anchor="ctr"/>
                </a:tc>
                <a:tc>
                  <a:txBody>
                    <a:bodyPr/>
                    <a:lstStyle/>
                    <a:p>
                      <a:pPr algn="ctr"/>
                      <a:r>
                        <a:rPr lang="tr-TR" sz="1600" dirty="0" smtClean="0"/>
                        <a:t>36,5+0,5= </a:t>
                      </a:r>
                      <a:r>
                        <a:rPr lang="tr-TR" sz="1600" b="1" dirty="0" smtClean="0">
                          <a:solidFill>
                            <a:srgbClr val="FF0000"/>
                          </a:solidFill>
                        </a:rPr>
                        <a:t>37</a:t>
                      </a:r>
                      <a:endParaRPr lang="tr-TR" sz="1600" b="1" dirty="0">
                        <a:solidFill>
                          <a:srgbClr val="FF0000"/>
                        </a:solidFill>
                        <a:latin typeface="+mj-lt"/>
                      </a:endParaRPr>
                    </a:p>
                  </a:txBody>
                  <a:tcPr marL="0" marR="0" marT="0" marB="0" anchor="ctr"/>
                </a:tc>
                <a:tc>
                  <a:txBody>
                    <a:bodyPr/>
                    <a:lstStyle/>
                    <a:p>
                      <a:pPr algn="ctr"/>
                      <a:r>
                        <a:rPr lang="tr-TR" sz="1600" dirty="0" smtClean="0"/>
                        <a:t>51</a:t>
                      </a:r>
                      <a:endParaRPr lang="tr-TR" sz="1600" b="1" dirty="0">
                        <a:solidFill>
                          <a:srgbClr val="000000"/>
                        </a:solidFill>
                        <a:latin typeface="+mj-lt"/>
                      </a:endParaRPr>
                    </a:p>
                  </a:txBody>
                  <a:tcPr marL="0" marR="0" marT="0" marB="0" anchor="ctr"/>
                </a:tc>
              </a:tr>
            </a:tbl>
          </a:graphicData>
        </a:graphic>
      </p:graphicFrame>
      <p:pic>
        <p:nvPicPr>
          <p:cNvPr id="23" name="Picture 2"/>
          <p:cNvPicPr>
            <a:picLocks noChangeAspect="1" noChangeArrowheads="1"/>
          </p:cNvPicPr>
          <p:nvPr/>
        </p:nvPicPr>
        <p:blipFill>
          <a:blip r:embed="rId4" cstate="print"/>
          <a:srcRect/>
          <a:stretch>
            <a:fillRect/>
          </a:stretch>
        </p:blipFill>
        <p:spPr bwMode="auto">
          <a:xfrm>
            <a:off x="0" y="0"/>
            <a:ext cx="827584" cy="9370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TotalTime>
  <Words>3122</Words>
  <Application>Microsoft Office PowerPoint</Application>
  <PresentationFormat>Ekran Gösterisi (16:9)</PresentationFormat>
  <Paragraphs>1919</Paragraphs>
  <Slides>29</Slides>
  <Notes>0</Notes>
  <HiddenSlides>0</HiddenSlides>
  <MMClips>0</MMClips>
  <ScaleCrop>false</ScaleCrop>
  <HeadingPairs>
    <vt:vector size="4" baseType="variant">
      <vt:variant>
        <vt:lpstr>Tema</vt:lpstr>
      </vt:variant>
      <vt:variant>
        <vt:i4>2</vt:i4>
      </vt:variant>
      <vt:variant>
        <vt:lpstr>Slayt Başlıkları</vt:lpstr>
      </vt:variant>
      <vt:variant>
        <vt:i4>29</vt:i4>
      </vt:variant>
    </vt:vector>
  </HeadingPairs>
  <TitlesOfParts>
    <vt:vector size="31" baseType="lpstr">
      <vt:lpstr>Ofis Teması</vt:lpstr>
      <vt:lpstr>1_Ofis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Yigit</dc:creator>
  <cp:lastModifiedBy>besimyalcin</cp:lastModifiedBy>
  <cp:revision>51</cp:revision>
  <dcterms:created xsi:type="dcterms:W3CDTF">2012-03-24T12:49:25Z</dcterms:created>
  <dcterms:modified xsi:type="dcterms:W3CDTF">2012-03-26T13:25:56Z</dcterms:modified>
</cp:coreProperties>
</file>